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diagrams/colors1.xml" ContentType="application/vnd.openxmlformats-officedocument.drawingml.diagramColors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1" r:id="rId2"/>
    <p:sldId id="30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6" r:id="rId21"/>
    <p:sldId id="272" r:id="rId22"/>
    <p:sldId id="275" r:id="rId23"/>
    <p:sldId id="274" r:id="rId24"/>
    <p:sldId id="277" r:id="rId25"/>
    <p:sldId id="278" r:id="rId26"/>
    <p:sldId id="280" r:id="rId27"/>
    <p:sldId id="308" r:id="rId28"/>
    <p:sldId id="301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888" y="-10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peller\Desktop\Chart%20for%20p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>
        <c:manualLayout>
          <c:layoutTarget val="inner"/>
          <c:xMode val="edge"/>
          <c:yMode val="edge"/>
          <c:x val="0.0459247594050744"/>
          <c:y val="0.0283091012871223"/>
          <c:w val="0.954075240594926"/>
          <c:h val="0.72784959688210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now</c:v>
                </c:pt>
              </c:strCache>
            </c:strRef>
          </c:tx>
          <c:dLbls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4"/>
                <c:pt idx="0">
                  <c:v>Private</c:v>
                </c:pt>
                <c:pt idx="1">
                  <c:v>Ryan White or Uninsured</c:v>
                </c:pt>
                <c:pt idx="2">
                  <c:v>Medicaid</c:v>
                </c:pt>
                <c:pt idx="3">
                  <c:v>Medicare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0.13</c:v>
                </c:pt>
                <c:pt idx="1">
                  <c:v>0.24</c:v>
                </c:pt>
                <c:pt idx="2">
                  <c:v>0.42</c:v>
                </c:pt>
                <c:pt idx="3">
                  <c:v>0.12</c:v>
                </c:pt>
              </c:numCache>
            </c:numRef>
          </c:val>
        </c:ser>
        <c:dLbls>
          <c:showVal val="1"/>
        </c:dLbls>
        <c:gapWidth val="75"/>
        <c:overlap val="-9"/>
        <c:axId val="311774056"/>
        <c:axId val="311777384"/>
      </c:barChart>
      <c:catAx>
        <c:axId val="3117740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311777384"/>
        <c:crosses val="autoZero"/>
        <c:auto val="1"/>
        <c:lblAlgn val="ctr"/>
        <c:lblOffset val="100"/>
      </c:catAx>
      <c:valAx>
        <c:axId val="311777384"/>
        <c:scaling>
          <c:orientation val="minMax"/>
        </c:scaling>
        <c:axPos val="l"/>
        <c:numFmt formatCode="0%" sourceLinked="1"/>
        <c:majorTickMark val="none"/>
        <c:tickLblPos val="nextTo"/>
        <c:crossAx val="311774056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16FFF1-CEB2-4055-B6D3-7CCEA819795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556CD1-94AA-4BF5-BE46-14B2C8CF0637}">
      <dgm:prSet phldrT="[Text]"/>
      <dgm:spPr/>
      <dgm:t>
        <a:bodyPr/>
        <a:lstStyle/>
        <a:p>
          <a:r>
            <a:rPr lang="en-US" dirty="0" smtClean="0"/>
            <a:t>Mental Health</a:t>
          </a:r>
          <a:endParaRPr lang="en-US" dirty="0"/>
        </a:p>
      </dgm:t>
    </dgm:pt>
    <dgm:pt modelId="{7699094A-C41B-41D5-833C-68C7B265240D}" type="parTrans" cxnId="{0ED8CC5F-7A77-4A17-BD13-91D06ACF8454}">
      <dgm:prSet/>
      <dgm:spPr/>
      <dgm:t>
        <a:bodyPr/>
        <a:lstStyle/>
        <a:p>
          <a:endParaRPr lang="en-US"/>
        </a:p>
      </dgm:t>
    </dgm:pt>
    <dgm:pt modelId="{3AC5E477-2A8D-4C95-9E95-D70D58935F07}" type="sibTrans" cxnId="{0ED8CC5F-7A77-4A17-BD13-91D06ACF8454}">
      <dgm:prSet/>
      <dgm:spPr/>
      <dgm:t>
        <a:bodyPr/>
        <a:lstStyle/>
        <a:p>
          <a:endParaRPr lang="en-US"/>
        </a:p>
      </dgm:t>
    </dgm:pt>
    <dgm:pt modelId="{47A87540-8C67-45EF-A4B6-6FA93142A52D}">
      <dgm:prSet phldrT="[Text]"/>
      <dgm:spPr/>
      <dgm:t>
        <a:bodyPr/>
        <a:lstStyle/>
        <a:p>
          <a:r>
            <a:rPr lang="en-US" dirty="0" smtClean="0"/>
            <a:t>Private insurance will pay for 20 visits per year</a:t>
          </a:r>
          <a:endParaRPr lang="en-US" dirty="0"/>
        </a:p>
      </dgm:t>
    </dgm:pt>
    <dgm:pt modelId="{41508C29-9120-46E0-BAFA-8A0BFF34D49A}" type="parTrans" cxnId="{EF1540D6-AB11-4527-A9A0-D4AD43CAA983}">
      <dgm:prSet/>
      <dgm:spPr/>
      <dgm:t>
        <a:bodyPr/>
        <a:lstStyle/>
        <a:p>
          <a:endParaRPr lang="en-US"/>
        </a:p>
      </dgm:t>
    </dgm:pt>
    <dgm:pt modelId="{911AC087-7B15-4D32-980D-E857495A9221}" type="sibTrans" cxnId="{EF1540D6-AB11-4527-A9A0-D4AD43CAA983}">
      <dgm:prSet/>
      <dgm:spPr/>
      <dgm:t>
        <a:bodyPr/>
        <a:lstStyle/>
        <a:p>
          <a:endParaRPr lang="en-US"/>
        </a:p>
      </dgm:t>
    </dgm:pt>
    <dgm:pt modelId="{C21078BE-B5D2-4D39-8B92-98345F600094}">
      <dgm:prSet phldrT="[Text]"/>
      <dgm:spPr/>
      <dgm:t>
        <a:bodyPr/>
        <a:lstStyle/>
        <a:p>
          <a:r>
            <a:rPr lang="en-US" dirty="0" smtClean="0"/>
            <a:t>Ryan White funds can be used for the rest of the year</a:t>
          </a:r>
          <a:endParaRPr lang="en-US" dirty="0"/>
        </a:p>
      </dgm:t>
    </dgm:pt>
    <dgm:pt modelId="{F1F2F804-A15B-4021-B90B-A36316F2D988}" type="parTrans" cxnId="{67F31B2F-9C73-4325-B2C8-C46925096853}">
      <dgm:prSet/>
      <dgm:spPr/>
      <dgm:t>
        <a:bodyPr/>
        <a:lstStyle/>
        <a:p>
          <a:endParaRPr lang="en-US"/>
        </a:p>
      </dgm:t>
    </dgm:pt>
    <dgm:pt modelId="{15654F48-F83E-46F4-B5F7-06FA791ABF1E}" type="sibTrans" cxnId="{67F31B2F-9C73-4325-B2C8-C46925096853}">
      <dgm:prSet/>
      <dgm:spPr/>
      <dgm:t>
        <a:bodyPr/>
        <a:lstStyle/>
        <a:p>
          <a:endParaRPr lang="en-US"/>
        </a:p>
      </dgm:t>
    </dgm:pt>
    <dgm:pt modelId="{E2D9264E-D0DB-4906-8A7B-44A67FA65B19}">
      <dgm:prSet phldrT="[Text]"/>
      <dgm:spPr/>
      <dgm:t>
        <a:bodyPr/>
        <a:lstStyle/>
        <a:p>
          <a:r>
            <a:rPr lang="en-US" dirty="0" smtClean="0"/>
            <a:t>Case management</a:t>
          </a:r>
          <a:endParaRPr lang="en-US" dirty="0"/>
        </a:p>
      </dgm:t>
    </dgm:pt>
    <dgm:pt modelId="{EECDBF91-A827-4DC6-AB94-C26D12474CC9}" type="parTrans" cxnId="{1A68C081-00AC-42B7-B153-178F7D73F4CA}">
      <dgm:prSet/>
      <dgm:spPr/>
      <dgm:t>
        <a:bodyPr/>
        <a:lstStyle/>
        <a:p>
          <a:endParaRPr lang="en-US"/>
        </a:p>
      </dgm:t>
    </dgm:pt>
    <dgm:pt modelId="{D0157457-9138-4A63-86CF-F402D571ADAC}" type="sibTrans" cxnId="{1A68C081-00AC-42B7-B153-178F7D73F4CA}">
      <dgm:prSet/>
      <dgm:spPr/>
      <dgm:t>
        <a:bodyPr/>
        <a:lstStyle/>
        <a:p>
          <a:endParaRPr lang="en-US"/>
        </a:p>
      </dgm:t>
    </dgm:pt>
    <dgm:pt modelId="{F3D856F4-17D6-405C-A6D0-590ED68C9FE3}">
      <dgm:prSet phldrT="[Text]"/>
      <dgm:spPr/>
      <dgm:t>
        <a:bodyPr/>
        <a:lstStyle/>
        <a:p>
          <a:r>
            <a:rPr lang="en-US" dirty="0" smtClean="0"/>
            <a:t>Medicaid: accompany  clients to medical visits, treatment adherence education</a:t>
          </a:r>
          <a:endParaRPr lang="en-US" dirty="0"/>
        </a:p>
      </dgm:t>
    </dgm:pt>
    <dgm:pt modelId="{CFB785BB-41DD-47D4-BBC4-95BFB924DBF7}" type="parTrans" cxnId="{683F8BA6-DF83-48B2-A2D3-50154F1D8C98}">
      <dgm:prSet/>
      <dgm:spPr/>
      <dgm:t>
        <a:bodyPr/>
        <a:lstStyle/>
        <a:p>
          <a:endParaRPr lang="en-US"/>
        </a:p>
      </dgm:t>
    </dgm:pt>
    <dgm:pt modelId="{34CA9344-8FCE-43F6-96F0-5A83E75C0A78}" type="sibTrans" cxnId="{683F8BA6-DF83-48B2-A2D3-50154F1D8C98}">
      <dgm:prSet/>
      <dgm:spPr/>
      <dgm:t>
        <a:bodyPr/>
        <a:lstStyle/>
        <a:p>
          <a:endParaRPr lang="en-US"/>
        </a:p>
      </dgm:t>
    </dgm:pt>
    <dgm:pt modelId="{B6ECC91F-29C4-45DA-9980-75B84E052D6C}">
      <dgm:prSet phldrT="[Text]"/>
      <dgm:spPr/>
      <dgm:t>
        <a:bodyPr/>
        <a:lstStyle/>
        <a:p>
          <a:r>
            <a:rPr lang="en-US" dirty="0" smtClean="0"/>
            <a:t>Ryan White Program will pay for referral to a food pantry or Food Stamps enrollment assistance</a:t>
          </a:r>
          <a:endParaRPr lang="en-US" dirty="0"/>
        </a:p>
      </dgm:t>
    </dgm:pt>
    <dgm:pt modelId="{633DB942-5697-4F58-8B87-AD698E2906CF}" type="parTrans" cxnId="{F9AF2269-4A56-4E1F-832B-AFEB61E29564}">
      <dgm:prSet/>
      <dgm:spPr/>
      <dgm:t>
        <a:bodyPr/>
        <a:lstStyle/>
        <a:p>
          <a:endParaRPr lang="en-US"/>
        </a:p>
      </dgm:t>
    </dgm:pt>
    <dgm:pt modelId="{B02D7CF8-ACB2-4EA4-8123-DC6A8BC201F4}" type="sibTrans" cxnId="{F9AF2269-4A56-4E1F-832B-AFEB61E29564}">
      <dgm:prSet/>
      <dgm:spPr/>
      <dgm:t>
        <a:bodyPr/>
        <a:lstStyle/>
        <a:p>
          <a:endParaRPr lang="en-US"/>
        </a:p>
      </dgm:t>
    </dgm:pt>
    <dgm:pt modelId="{C2145F97-0CD1-4013-970E-DACEB931ECC6}" type="pres">
      <dgm:prSet presAssocID="{6616FFF1-CEB2-4055-B6D3-7CCEA81979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2A62A7-9FFF-475A-AB73-C0C2628769C1}" type="pres">
      <dgm:prSet presAssocID="{57556CD1-94AA-4BF5-BE46-14B2C8CF063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ADC19-BB63-4009-A0CA-BB0C5077A597}" type="pres">
      <dgm:prSet presAssocID="{3AC5E477-2A8D-4C95-9E95-D70D58935F07}" presName="sibTrans" presStyleCnt="0"/>
      <dgm:spPr/>
    </dgm:pt>
    <dgm:pt modelId="{2705AC71-9AA5-459E-8627-8D2530E6AC11}" type="pres">
      <dgm:prSet presAssocID="{E2D9264E-D0DB-4906-8A7B-44A67FA65B1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F2E911-B959-468B-8FC5-92CA20204B54}" type="presOf" srcId="{6616FFF1-CEB2-4055-B6D3-7CCEA8197954}" destId="{C2145F97-0CD1-4013-970E-DACEB931ECC6}" srcOrd="0" destOrd="0" presId="urn:microsoft.com/office/officeart/2005/8/layout/hList6"/>
    <dgm:cxn modelId="{683F8BA6-DF83-48B2-A2D3-50154F1D8C98}" srcId="{E2D9264E-D0DB-4906-8A7B-44A67FA65B19}" destId="{F3D856F4-17D6-405C-A6D0-590ED68C9FE3}" srcOrd="0" destOrd="0" parTransId="{CFB785BB-41DD-47D4-BBC4-95BFB924DBF7}" sibTransId="{34CA9344-8FCE-43F6-96F0-5A83E75C0A78}"/>
    <dgm:cxn modelId="{18F87E82-1B86-4128-A79E-EBDBF4A0F461}" type="presOf" srcId="{57556CD1-94AA-4BF5-BE46-14B2C8CF0637}" destId="{AF2A62A7-9FFF-475A-AB73-C0C2628769C1}" srcOrd="0" destOrd="0" presId="urn:microsoft.com/office/officeart/2005/8/layout/hList6"/>
    <dgm:cxn modelId="{EF1540D6-AB11-4527-A9A0-D4AD43CAA983}" srcId="{57556CD1-94AA-4BF5-BE46-14B2C8CF0637}" destId="{47A87540-8C67-45EF-A4B6-6FA93142A52D}" srcOrd="0" destOrd="0" parTransId="{41508C29-9120-46E0-BAFA-8A0BFF34D49A}" sibTransId="{911AC087-7B15-4D32-980D-E857495A9221}"/>
    <dgm:cxn modelId="{013CAE1B-158E-4306-88AC-4FE9E01A0BD4}" type="presOf" srcId="{B6ECC91F-29C4-45DA-9980-75B84E052D6C}" destId="{2705AC71-9AA5-459E-8627-8D2530E6AC11}" srcOrd="0" destOrd="2" presId="urn:microsoft.com/office/officeart/2005/8/layout/hList6"/>
    <dgm:cxn modelId="{67F31B2F-9C73-4325-B2C8-C46925096853}" srcId="{57556CD1-94AA-4BF5-BE46-14B2C8CF0637}" destId="{C21078BE-B5D2-4D39-8B92-98345F600094}" srcOrd="1" destOrd="0" parTransId="{F1F2F804-A15B-4021-B90B-A36316F2D988}" sibTransId="{15654F48-F83E-46F4-B5F7-06FA791ABF1E}"/>
    <dgm:cxn modelId="{0ED8CC5F-7A77-4A17-BD13-91D06ACF8454}" srcId="{6616FFF1-CEB2-4055-B6D3-7CCEA8197954}" destId="{57556CD1-94AA-4BF5-BE46-14B2C8CF0637}" srcOrd="0" destOrd="0" parTransId="{7699094A-C41B-41D5-833C-68C7B265240D}" sibTransId="{3AC5E477-2A8D-4C95-9E95-D70D58935F07}"/>
    <dgm:cxn modelId="{91F4B33E-0634-48A1-A55A-ED3476D0B65A}" type="presOf" srcId="{F3D856F4-17D6-405C-A6D0-590ED68C9FE3}" destId="{2705AC71-9AA5-459E-8627-8D2530E6AC11}" srcOrd="0" destOrd="1" presId="urn:microsoft.com/office/officeart/2005/8/layout/hList6"/>
    <dgm:cxn modelId="{F9AF2269-4A56-4E1F-832B-AFEB61E29564}" srcId="{E2D9264E-D0DB-4906-8A7B-44A67FA65B19}" destId="{B6ECC91F-29C4-45DA-9980-75B84E052D6C}" srcOrd="1" destOrd="0" parTransId="{633DB942-5697-4F58-8B87-AD698E2906CF}" sibTransId="{B02D7CF8-ACB2-4EA4-8123-DC6A8BC201F4}"/>
    <dgm:cxn modelId="{09E32200-2E6B-40C5-B39A-1E71F26F311E}" type="presOf" srcId="{47A87540-8C67-45EF-A4B6-6FA93142A52D}" destId="{AF2A62A7-9FFF-475A-AB73-C0C2628769C1}" srcOrd="0" destOrd="1" presId="urn:microsoft.com/office/officeart/2005/8/layout/hList6"/>
    <dgm:cxn modelId="{1A68C081-00AC-42B7-B153-178F7D73F4CA}" srcId="{6616FFF1-CEB2-4055-B6D3-7CCEA8197954}" destId="{E2D9264E-D0DB-4906-8A7B-44A67FA65B19}" srcOrd="1" destOrd="0" parTransId="{EECDBF91-A827-4DC6-AB94-C26D12474CC9}" sibTransId="{D0157457-9138-4A63-86CF-F402D571ADAC}"/>
    <dgm:cxn modelId="{AE59DF28-49EA-4DA5-B88F-12DAB41F1634}" type="presOf" srcId="{C21078BE-B5D2-4D39-8B92-98345F600094}" destId="{AF2A62A7-9FFF-475A-AB73-C0C2628769C1}" srcOrd="0" destOrd="2" presId="urn:microsoft.com/office/officeart/2005/8/layout/hList6"/>
    <dgm:cxn modelId="{4068510D-9A40-45E5-B0E2-D6B5D446A09C}" type="presOf" srcId="{E2D9264E-D0DB-4906-8A7B-44A67FA65B19}" destId="{2705AC71-9AA5-459E-8627-8D2530E6AC11}" srcOrd="0" destOrd="0" presId="urn:microsoft.com/office/officeart/2005/8/layout/hList6"/>
    <dgm:cxn modelId="{BE9F7336-5B7E-47CF-85E7-CE1EF842236A}" type="presParOf" srcId="{C2145F97-0CD1-4013-970E-DACEB931ECC6}" destId="{AF2A62A7-9FFF-475A-AB73-C0C2628769C1}" srcOrd="0" destOrd="0" presId="urn:microsoft.com/office/officeart/2005/8/layout/hList6"/>
    <dgm:cxn modelId="{454621A8-DC89-47B4-8F3D-21A16213CCA9}" type="presParOf" srcId="{C2145F97-0CD1-4013-970E-DACEB931ECC6}" destId="{694ADC19-BB63-4009-A0CA-BB0C5077A597}" srcOrd="1" destOrd="0" presId="urn:microsoft.com/office/officeart/2005/8/layout/hList6"/>
    <dgm:cxn modelId="{3F452FF3-C01F-40EE-9BBA-B203458669CC}" type="presParOf" srcId="{C2145F97-0CD1-4013-970E-DACEB931ECC6}" destId="{2705AC71-9AA5-459E-8627-8D2530E6AC11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11D96A03-A679-447A-BB08-42B90BB7DF54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B25CE043-B675-41F1-8CAA-711C97D647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9940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09E404FB-AA00-4039-A5C4-062ACB78E0AE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37FA66E4-DC7E-4743-9CEE-6DBE23534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199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2AA21C-89AB-47B7-8D9F-76F1F0FE2CE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A66E4-DC7E-4743-9CEE-6DBE23534BF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A66E4-DC7E-4743-9CEE-6DBE23534BF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A66E4-DC7E-4743-9CEE-6DBE23534BF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A66E4-DC7E-4743-9CEE-6DBE23534BF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20090"/>
            <a:ext cx="4876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282227"/>
          </a:xfrm>
          <a:prstGeom prst="rect">
            <a:avLst/>
          </a:prstGeom>
          <a:noFill/>
          <a:ln>
            <a:noFill/>
          </a:ln>
        </p:spPr>
        <p:txBody>
          <a:bodyPr lIns="96645" tIns="48309" rIns="96645" bIns="48309" anchor="t" anchorCtr="0">
            <a:spAutoFit/>
          </a:bodyPr>
          <a:lstStyle/>
          <a:p>
            <a:endParaRPr/>
          </a:p>
        </p:txBody>
      </p:sp>
      <p:sp>
        <p:nvSpPr>
          <p:cNvPr id="417" name="Shape 417"/>
          <p:cNvSpPr txBox="1"/>
          <p:nvPr/>
        </p:nvSpPr>
        <p:spPr>
          <a:xfrm>
            <a:off x="4143587" y="9301916"/>
            <a:ext cx="3169919" cy="297616"/>
          </a:xfrm>
          <a:prstGeom prst="rect">
            <a:avLst/>
          </a:prstGeom>
          <a:noFill/>
          <a:ln>
            <a:noFill/>
          </a:ln>
        </p:spPr>
        <p:txBody>
          <a:bodyPr lIns="96645" tIns="48309" rIns="96645" bIns="48309" anchor="b" anchorCtr="0">
            <a:spAutoFit/>
          </a:bodyPr>
          <a:lstStyle/>
          <a:p>
            <a:pPr algn="r">
              <a:buSzPct val="25000"/>
            </a:pPr>
            <a:r>
              <a:rPr lang="x-none" sz="130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107"/>
          <p:cNvSpPr>
            <a:spLocks noGrp="1" noRot="1" noChangeAspect="1"/>
          </p:cNvSpPr>
          <p:nvPr>
            <p:ph type="sldImg" idx="2"/>
          </p:nvPr>
        </p:nvSpPr>
        <p:spPr>
          <a:noFill/>
          <a:ln w="9525">
            <a:headEnd type="none" w="med" len="med"/>
            <a:tailEnd type="none" w="med" len="med"/>
          </a:ln>
        </p:spPr>
      </p:sp>
      <p:sp>
        <p:nvSpPr>
          <p:cNvPr id="15362" name="Shape 108"/>
          <p:cNvSpPr txBox="1">
            <a:spLocks noGrp="1"/>
          </p:cNvSpPr>
          <p:nvPr>
            <p:ph type="body" idx="1"/>
          </p:nvPr>
        </p:nvSpPr>
        <p:spPr bwMode="auto">
          <a:xfrm>
            <a:off x="731521" y="4560571"/>
            <a:ext cx="5852160" cy="328394"/>
          </a:xfrm>
          <a:noFill/>
        </p:spPr>
        <p:txBody>
          <a:bodyPr tIns="48309" bIns="48309" anchor="t">
            <a:spAutoFit/>
          </a:bodyPr>
          <a:lstStyle/>
          <a:p>
            <a:pPr>
              <a:spcBef>
                <a:spcPct val="0"/>
              </a:spcBef>
            </a:pPr>
            <a:endParaRPr lang="en-US" sz="1500">
              <a:solidFill>
                <a:srgbClr val="000000"/>
              </a:solidFill>
              <a:ea typeface="Arial" pitchFamily="-72" charset="0"/>
              <a:cs typeface="Arial" pitchFamily="-72" charset="0"/>
              <a:sym typeface="Arial" pitchFamily="-72" charset="0"/>
            </a:endParaRPr>
          </a:p>
        </p:txBody>
      </p:sp>
      <p:sp>
        <p:nvSpPr>
          <p:cNvPr id="15363" name="Shape 109"/>
          <p:cNvSpPr txBox="1">
            <a:spLocks noChangeArrowheads="1"/>
          </p:cNvSpPr>
          <p:nvPr/>
        </p:nvSpPr>
        <p:spPr bwMode="auto">
          <a:xfrm>
            <a:off x="4143587" y="9301918"/>
            <a:ext cx="3169920" cy="29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5" tIns="48309" rIns="96645" bIns="48309" anchor="b">
            <a:prstTxWarp prst="textNoShape">
              <a:avLst/>
            </a:prstTxWarp>
            <a:spAutoFit/>
          </a:bodyPr>
          <a:lstStyle/>
          <a:p>
            <a:pPr algn="r">
              <a:buSzPct val="25000"/>
              <a:buFont typeface="Calibri" pitchFamily="-72" charset="0"/>
              <a:buNone/>
            </a:pPr>
            <a:r>
              <a:rPr lang="en-US" sz="1300">
                <a:latin typeface="Calibri" pitchFamily="-72" charset="0"/>
                <a:ea typeface="Calibri" pitchFamily="-72" charset="0"/>
                <a:cs typeface="Calibri" pitchFamily="-72" charset="0"/>
                <a:sym typeface="Calibri" pitchFamily="-72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CC"/>
                </a:solidFill>
                <a:latin typeface="Times" charset="0"/>
                <a:ea typeface="MS PGothic" pitchFamily="34" charset="-128"/>
              </a:defRPr>
            </a:lvl1pPr>
            <a:lvl2pPr marL="776457" indent="-298637">
              <a:defRPr sz="2500">
                <a:solidFill>
                  <a:srgbClr val="0000CC"/>
                </a:solidFill>
                <a:latin typeface="Times" charset="0"/>
                <a:ea typeface="MS PGothic" pitchFamily="34" charset="-128"/>
              </a:defRPr>
            </a:lvl2pPr>
            <a:lvl3pPr marL="1194549" indent="-238910">
              <a:defRPr sz="2500">
                <a:solidFill>
                  <a:srgbClr val="0000CC"/>
                </a:solidFill>
                <a:latin typeface="Times" charset="0"/>
                <a:ea typeface="MS PGothic" pitchFamily="34" charset="-128"/>
              </a:defRPr>
            </a:lvl3pPr>
            <a:lvl4pPr marL="1672369" indent="-238910">
              <a:defRPr sz="2500">
                <a:solidFill>
                  <a:srgbClr val="0000CC"/>
                </a:solidFill>
                <a:latin typeface="Times" charset="0"/>
                <a:ea typeface="MS PGothic" pitchFamily="34" charset="-128"/>
              </a:defRPr>
            </a:lvl4pPr>
            <a:lvl5pPr marL="2150189" indent="-238910">
              <a:defRPr sz="2500">
                <a:solidFill>
                  <a:srgbClr val="0000CC"/>
                </a:solidFill>
                <a:latin typeface="Times" charset="0"/>
                <a:ea typeface="MS PGothic" pitchFamily="34" charset="-128"/>
              </a:defRPr>
            </a:lvl5pPr>
            <a:lvl6pPr marL="2628008" indent="-2389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CC"/>
                </a:solidFill>
                <a:latin typeface="Times" charset="0"/>
                <a:ea typeface="MS PGothic" pitchFamily="34" charset="-128"/>
              </a:defRPr>
            </a:lvl6pPr>
            <a:lvl7pPr marL="3105828" indent="-2389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CC"/>
                </a:solidFill>
                <a:latin typeface="Times" charset="0"/>
                <a:ea typeface="MS PGothic" pitchFamily="34" charset="-128"/>
              </a:defRPr>
            </a:lvl7pPr>
            <a:lvl8pPr marL="3583648" indent="-2389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CC"/>
                </a:solidFill>
                <a:latin typeface="Times" charset="0"/>
                <a:ea typeface="MS PGothic" pitchFamily="34" charset="-128"/>
              </a:defRPr>
            </a:lvl8pPr>
            <a:lvl9pPr marL="4061468" indent="-2389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CC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1140137-886B-4BBA-9D11-3CF04A9B19DE}" type="slidenum">
              <a:rPr lang="en-US" sz="1300">
                <a:solidFill>
                  <a:schemeClr val="tx1"/>
                </a:solidFill>
              </a:rPr>
              <a:pPr/>
              <a:t>9</a:t>
            </a:fld>
            <a:endParaRPr lang="en-US" sz="13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107"/>
          <p:cNvSpPr>
            <a:spLocks noGrp="1" noRot="1" noChangeAspect="1"/>
          </p:cNvSpPr>
          <p:nvPr>
            <p:ph type="sldImg" idx="2"/>
          </p:nvPr>
        </p:nvSpPr>
        <p:spPr>
          <a:noFill/>
          <a:ln w="9525">
            <a:headEnd type="none" w="med" len="med"/>
            <a:tailEnd type="none" w="med" len="med"/>
          </a:ln>
        </p:spPr>
      </p:sp>
      <p:sp>
        <p:nvSpPr>
          <p:cNvPr id="15362" name="Shape 108"/>
          <p:cNvSpPr txBox="1">
            <a:spLocks noGrp="1"/>
          </p:cNvSpPr>
          <p:nvPr>
            <p:ph type="body" idx="1"/>
          </p:nvPr>
        </p:nvSpPr>
        <p:spPr bwMode="auto">
          <a:xfrm>
            <a:off x="731521" y="4560571"/>
            <a:ext cx="5852160" cy="328394"/>
          </a:xfrm>
          <a:noFill/>
        </p:spPr>
        <p:txBody>
          <a:bodyPr tIns="48309" bIns="48309" anchor="t">
            <a:spAutoFit/>
          </a:bodyPr>
          <a:lstStyle/>
          <a:p>
            <a:pPr>
              <a:spcBef>
                <a:spcPct val="0"/>
              </a:spcBef>
            </a:pPr>
            <a:endParaRPr lang="en-US" sz="1500">
              <a:solidFill>
                <a:srgbClr val="000000"/>
              </a:solidFill>
              <a:ea typeface="Arial" pitchFamily="-72" charset="0"/>
              <a:cs typeface="Arial" pitchFamily="-72" charset="0"/>
              <a:sym typeface="Arial" pitchFamily="-72" charset="0"/>
            </a:endParaRPr>
          </a:p>
        </p:txBody>
      </p:sp>
      <p:sp>
        <p:nvSpPr>
          <p:cNvPr id="15363" name="Shape 109"/>
          <p:cNvSpPr txBox="1">
            <a:spLocks noChangeArrowheads="1"/>
          </p:cNvSpPr>
          <p:nvPr/>
        </p:nvSpPr>
        <p:spPr bwMode="auto">
          <a:xfrm>
            <a:off x="4143587" y="9301918"/>
            <a:ext cx="3169920" cy="29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5" tIns="48309" rIns="96645" bIns="48309" anchor="b">
            <a:prstTxWarp prst="textNoShape">
              <a:avLst/>
            </a:prstTxWarp>
            <a:spAutoFit/>
          </a:bodyPr>
          <a:lstStyle/>
          <a:p>
            <a:pPr algn="r">
              <a:buSzPct val="25000"/>
              <a:buFont typeface="Calibri" pitchFamily="-72" charset="0"/>
              <a:buNone/>
            </a:pPr>
            <a:r>
              <a:rPr lang="en-US" sz="1300">
                <a:latin typeface="Calibri" pitchFamily="-72" charset="0"/>
                <a:ea typeface="Calibri" pitchFamily="-72" charset="0"/>
                <a:cs typeface="Calibri" pitchFamily="-72" charset="0"/>
                <a:sym typeface="Calibri" pitchFamily="-72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114"/>
          <p:cNvSpPr>
            <a:spLocks noGrp="1" noRot="1" noChangeAspect="1"/>
          </p:cNvSpPr>
          <p:nvPr>
            <p:ph type="sldImg" idx="2"/>
          </p:nvPr>
        </p:nvSpPr>
        <p:spPr>
          <a:noFill/>
          <a:ln w="9525">
            <a:headEnd type="none" w="med" len="med"/>
            <a:tailEnd type="none" w="med" len="med"/>
          </a:ln>
        </p:spPr>
      </p:sp>
      <p:sp>
        <p:nvSpPr>
          <p:cNvPr id="17410" name="Shape 115"/>
          <p:cNvSpPr txBox="1">
            <a:spLocks noGrp="1"/>
          </p:cNvSpPr>
          <p:nvPr>
            <p:ph type="body" idx="1"/>
          </p:nvPr>
        </p:nvSpPr>
        <p:spPr bwMode="auto">
          <a:xfrm>
            <a:off x="731521" y="4560571"/>
            <a:ext cx="5852160" cy="328394"/>
          </a:xfrm>
          <a:noFill/>
        </p:spPr>
        <p:txBody>
          <a:bodyPr tIns="48309" bIns="48309" anchor="t">
            <a:spAutoFit/>
          </a:bodyPr>
          <a:lstStyle/>
          <a:p>
            <a:pPr>
              <a:spcBef>
                <a:spcPct val="0"/>
              </a:spcBef>
            </a:pPr>
            <a:endParaRPr lang="en-US" sz="1500">
              <a:solidFill>
                <a:srgbClr val="000000"/>
              </a:solidFill>
              <a:ea typeface="Arial" pitchFamily="-72" charset="0"/>
              <a:cs typeface="Arial" pitchFamily="-72" charset="0"/>
              <a:sym typeface="Arial" pitchFamily="-72" charset="0"/>
            </a:endParaRPr>
          </a:p>
        </p:txBody>
      </p:sp>
      <p:sp>
        <p:nvSpPr>
          <p:cNvPr id="17411" name="Shape 116"/>
          <p:cNvSpPr txBox="1">
            <a:spLocks noChangeArrowheads="1"/>
          </p:cNvSpPr>
          <p:nvPr/>
        </p:nvSpPr>
        <p:spPr bwMode="auto">
          <a:xfrm>
            <a:off x="4143587" y="9301918"/>
            <a:ext cx="3169920" cy="29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5" tIns="48309" rIns="96645" bIns="48309" anchor="b">
            <a:prstTxWarp prst="textNoShape">
              <a:avLst/>
            </a:prstTxWarp>
            <a:spAutoFit/>
          </a:bodyPr>
          <a:lstStyle/>
          <a:p>
            <a:pPr algn="r">
              <a:buSzPct val="25000"/>
              <a:buFont typeface="Calibri" pitchFamily="-72" charset="0"/>
              <a:buNone/>
            </a:pPr>
            <a:r>
              <a:rPr lang="en-US" sz="1300">
                <a:latin typeface="Calibri" pitchFamily="-72" charset="0"/>
                <a:ea typeface="Calibri" pitchFamily="-72" charset="0"/>
                <a:cs typeface="Calibri" pitchFamily="-72" charset="0"/>
                <a:sym typeface="Calibri" pitchFamily="-72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hape 114"/>
          <p:cNvSpPr>
            <a:spLocks noGrp="1" noRot="1" noChangeAspect="1"/>
          </p:cNvSpPr>
          <p:nvPr>
            <p:ph type="sldImg" idx="2"/>
          </p:nvPr>
        </p:nvSpPr>
        <p:spPr>
          <a:noFill/>
          <a:ln w="9525">
            <a:headEnd type="none" w="med" len="med"/>
            <a:tailEnd type="none" w="med" len="med"/>
          </a:ln>
        </p:spPr>
      </p:sp>
      <p:sp>
        <p:nvSpPr>
          <p:cNvPr id="103427" name="Shape 115"/>
          <p:cNvSpPr txBox="1">
            <a:spLocks noGrp="1"/>
          </p:cNvSpPr>
          <p:nvPr>
            <p:ph type="body" idx="1"/>
          </p:nvPr>
        </p:nvSpPr>
        <p:spPr bwMode="auto">
          <a:xfrm>
            <a:off x="731521" y="4560571"/>
            <a:ext cx="5852160" cy="282227"/>
          </a:xfrm>
          <a:noFill/>
        </p:spPr>
        <p:txBody>
          <a:bodyPr tIns="48309" bIns="48309" anchor="t">
            <a:spAutoFit/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3428" name="Shape 116"/>
          <p:cNvSpPr txBox="1">
            <a:spLocks noChangeArrowheads="1"/>
          </p:cNvSpPr>
          <p:nvPr/>
        </p:nvSpPr>
        <p:spPr bwMode="auto">
          <a:xfrm>
            <a:off x="4143587" y="9301918"/>
            <a:ext cx="3169920" cy="29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5" tIns="48309" rIns="96645" bIns="48309" anchor="b">
            <a:prstTxWarp prst="textNoShape">
              <a:avLst/>
            </a:prstTxWarp>
            <a:spAutoFit/>
          </a:bodyPr>
          <a:lstStyle/>
          <a:p>
            <a:pPr algn="r">
              <a:buSzPct val="25000"/>
              <a:buFont typeface="Calibri" pitchFamily="-72" charset="0"/>
              <a:buNone/>
            </a:pPr>
            <a:r>
              <a:rPr lang="en-US" sz="1300">
                <a:latin typeface="Calibri" pitchFamily="-72" charset="0"/>
                <a:ea typeface="Calibri" pitchFamily="-72" charset="0"/>
                <a:cs typeface="Calibri" pitchFamily="-72" charset="0"/>
                <a:sym typeface="Calibri" pitchFamily="-72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107"/>
          <p:cNvSpPr>
            <a:spLocks noGrp="1" noRot="1" noChangeAspect="1"/>
          </p:cNvSpPr>
          <p:nvPr>
            <p:ph type="sldImg" idx="2"/>
          </p:nvPr>
        </p:nvSpPr>
        <p:spPr>
          <a:noFill/>
          <a:ln w="9525">
            <a:headEnd type="none" w="med" len="med"/>
            <a:tailEnd type="none" w="med" len="med"/>
          </a:ln>
        </p:spPr>
      </p:sp>
      <p:sp>
        <p:nvSpPr>
          <p:cNvPr id="15362" name="Shape 108"/>
          <p:cNvSpPr txBox="1">
            <a:spLocks noGrp="1"/>
          </p:cNvSpPr>
          <p:nvPr>
            <p:ph type="body" idx="1"/>
          </p:nvPr>
        </p:nvSpPr>
        <p:spPr bwMode="auto">
          <a:xfrm>
            <a:off x="731521" y="4560571"/>
            <a:ext cx="5852160" cy="328394"/>
          </a:xfrm>
          <a:noFill/>
        </p:spPr>
        <p:txBody>
          <a:bodyPr tIns="48309" bIns="48309" anchor="t">
            <a:spAutoFit/>
          </a:bodyPr>
          <a:lstStyle/>
          <a:p>
            <a:pPr>
              <a:spcBef>
                <a:spcPct val="0"/>
              </a:spcBef>
            </a:pPr>
            <a:endParaRPr lang="en-US" sz="1500">
              <a:solidFill>
                <a:srgbClr val="000000"/>
              </a:solidFill>
              <a:ea typeface="Arial" pitchFamily="-72" charset="0"/>
              <a:cs typeface="Arial" pitchFamily="-72" charset="0"/>
              <a:sym typeface="Arial" pitchFamily="-72" charset="0"/>
            </a:endParaRPr>
          </a:p>
        </p:txBody>
      </p:sp>
      <p:sp>
        <p:nvSpPr>
          <p:cNvPr id="15363" name="Shape 109"/>
          <p:cNvSpPr txBox="1">
            <a:spLocks noChangeArrowheads="1"/>
          </p:cNvSpPr>
          <p:nvPr/>
        </p:nvSpPr>
        <p:spPr bwMode="auto">
          <a:xfrm>
            <a:off x="4143587" y="9301918"/>
            <a:ext cx="3169920" cy="29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5" tIns="48309" rIns="96645" bIns="48309" anchor="b">
            <a:prstTxWarp prst="textNoShape">
              <a:avLst/>
            </a:prstTxWarp>
            <a:spAutoFit/>
          </a:bodyPr>
          <a:lstStyle/>
          <a:p>
            <a:pPr algn="r">
              <a:buSzPct val="25000"/>
              <a:buFont typeface="Calibri" pitchFamily="-72" charset="0"/>
              <a:buNone/>
            </a:pPr>
            <a:r>
              <a:rPr lang="en-US" sz="1300">
                <a:latin typeface="Calibri" pitchFamily="-72" charset="0"/>
                <a:ea typeface="Calibri" pitchFamily="-72" charset="0"/>
                <a:cs typeface="Calibri" pitchFamily="-72" charset="0"/>
                <a:sym typeface="Calibri" pitchFamily="-72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A753B-B4C7-41D3-86B6-C92817F6AA0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A66E4-DC7E-4743-9CEE-6DBE23534BF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23F8-ABF6-43A2-8931-0BAE68CAA81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F354-624A-4F52-AC7F-674A29A42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23F8-ABF6-43A2-8931-0BAE68CAA81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F354-624A-4F52-AC7F-674A29A42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23F8-ABF6-43A2-8931-0BAE68CAA81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F354-624A-4F52-AC7F-674A29A42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1_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763000" cy="762000"/>
          </a:xfrm>
          <a:prstGeom prst="rect">
            <a:avLst/>
          </a:prstGeom>
          <a:solidFill>
            <a:schemeClr val="lt1"/>
          </a:solidFill>
          <a:ln w="9525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73050" indent="-184150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7688" indent="-223837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325" indent="-180975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6963" indent="-179387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indent="-15875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Font typeface="Arial"/>
              <a:buChar char="•"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indent="-131445" algn="l" rtl="0">
              <a:spcBef>
                <a:spcPts val="360"/>
              </a:spcBef>
              <a:buClr>
                <a:schemeClr val="accent6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indent="-139064" algn="l" rtl="0">
              <a:spcBef>
                <a:spcPts val="320"/>
              </a:spcBef>
              <a:buClr>
                <a:srgbClr val="C3C3C3"/>
              </a:buClr>
              <a:buFont typeface="Arial"/>
              <a:buChar char="•"/>
              <a:defRPr sz="1600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indent="-125095" algn="l" rtl="0">
              <a:spcBef>
                <a:spcPts val="320"/>
              </a:spcBef>
              <a:buClr>
                <a:srgbClr val="C3C3C3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indent="-145414" algn="l" rtl="0">
              <a:spcBef>
                <a:spcPts val="280"/>
              </a:spcBef>
              <a:buClr>
                <a:srgbClr val="9D9D9D"/>
              </a:buClr>
              <a:buFont typeface="Arial"/>
              <a:buChar char="•"/>
              <a:defRPr sz="1400" cap="small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327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23F8-ABF6-43A2-8931-0BAE68CAA81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F354-624A-4F52-AC7F-674A29A42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23F8-ABF6-43A2-8931-0BAE68CAA81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F354-624A-4F52-AC7F-674A29A42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23F8-ABF6-43A2-8931-0BAE68CAA81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F354-624A-4F52-AC7F-674A29A42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23F8-ABF6-43A2-8931-0BAE68CAA81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F354-624A-4F52-AC7F-674A29A42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23F8-ABF6-43A2-8931-0BAE68CAA81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F354-624A-4F52-AC7F-674A29A42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23F8-ABF6-43A2-8931-0BAE68CAA81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F354-624A-4F52-AC7F-674A29A42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23F8-ABF6-43A2-8931-0BAE68CAA81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F354-624A-4F52-AC7F-674A29A42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23F8-ABF6-43A2-8931-0BAE68CAA81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F354-624A-4F52-AC7F-674A29A42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4" cstate="print">
            <a:lum/>
          </a:blip>
          <a:srcRect/>
          <a:stretch>
            <a:fillRect l="-2000" t="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023F8-ABF6-43A2-8931-0BAE68CAA81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DF354-624A-4F52-AC7F-674A29A42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killelea@NASTAD.org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ctinform.org/" TargetMode="External"/><Relationship Id="rId4" Type="http://schemas.openxmlformats.org/officeDocument/2006/relationships/hyperlink" Target="http://www.nastad.org/" TargetMode="External"/><Relationship Id="rId5" Type="http://schemas.openxmlformats.org/officeDocument/2006/relationships/hyperlink" Target="http://www.taepusa.org/" TargetMode="External"/><Relationship Id="rId6" Type="http://schemas.openxmlformats.org/officeDocument/2006/relationships/hyperlink" Target="http://www.familiesusa.org/" TargetMode="External"/><Relationship Id="rId7" Type="http://schemas.openxmlformats.org/officeDocument/2006/relationships/hyperlink" Target="http://www.nhelp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wisconsin+badgercare&amp;num=10&amp;hl=en&amp;biw=1477&amp;bih=487&amp;tbm=isch&amp;tbnid=-d5Af592R7pgbM:&amp;imgrefurl=http://frenchtribune.com/teneur/114016-dhs-freezes-enrollment-badgercare-basic&amp;docid=eB8s4Ot9ROv6aM&amp;imgurl=http://frenchtribune.com/sites/default/files/imagecache/article/badgercare-basic.jpg&amp;w=345&amp;h=243&amp;ei=DUpPUN2LOMfn0QH1-oGwCA&amp;zoom=1&amp;iact=hc&amp;vpx=256&amp;vpy=150&amp;dur=2050&amp;hovh=188&amp;hovw=268&amp;tx=154&amp;ty=81&amp;sig=118297817358159034248&amp;page=1&amp;tbnh=133&amp;tbnw=178&amp;start=0&amp;ndsp=15&amp;ved=1t:429,r:1,s:0,i:78" TargetMode="External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4953000" cy="230505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Patient Protection and Affordable Care Act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200" dirty="0" smtClean="0"/>
              <a:t>October 3, 2012</a:t>
            </a:r>
            <a:br>
              <a:rPr lang="en-US" sz="2200" dirty="0" smtClean="0"/>
            </a:br>
            <a:r>
              <a:rPr lang="en-US" sz="2200" dirty="0" smtClean="0"/>
              <a:t>U.S. Conference on AIDS</a:t>
            </a:r>
          </a:p>
        </p:txBody>
      </p:sp>
      <p:pic>
        <p:nvPicPr>
          <p:cNvPr id="2051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>
          <a:xfrm>
            <a:off x="5334000" y="762000"/>
            <a:ext cx="2971800" cy="2971800"/>
          </a:xfrm>
        </p:spPr>
      </p:pic>
      <p:sp>
        <p:nvSpPr>
          <p:cNvPr id="2052" name="Text Placeholder 5"/>
          <p:cNvSpPr>
            <a:spLocks noGrp="1"/>
          </p:cNvSpPr>
          <p:nvPr>
            <p:ph type="body" sz="half" idx="2"/>
          </p:nvPr>
        </p:nvSpPr>
        <p:spPr>
          <a:xfrm>
            <a:off x="990600" y="4267200"/>
            <a:ext cx="7848600" cy="1066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Amy </a:t>
            </a:r>
            <a:r>
              <a:rPr lang="en-US" sz="2000" dirty="0" err="1"/>
              <a:t>Killelea</a:t>
            </a:r>
            <a:r>
              <a:rPr lang="en-US" sz="2000" dirty="0"/>
              <a:t>, </a:t>
            </a:r>
            <a:r>
              <a:rPr lang="en-US" sz="2000" dirty="0" smtClean="0"/>
              <a:t>JD		Anne Donnelly		John Peller</a:t>
            </a:r>
            <a:endParaRPr lang="en-US" sz="2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National</a:t>
            </a:r>
            <a:r>
              <a:rPr lang="en-US" sz="2000" dirty="0" smtClean="0"/>
              <a:t> Alliance </a:t>
            </a:r>
            <a:r>
              <a:rPr lang="en-US" sz="2000" dirty="0" smtClean="0"/>
              <a:t>of 		Project Inform		AIDS Foundation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State &amp; Territorial 					of Chicago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AIDS Directors</a:t>
            </a:r>
            <a:r>
              <a:rPr lang="en-US" sz="2000" dirty="0"/>
              <a:t>	</a:t>
            </a:r>
            <a:r>
              <a:rPr lang="en-US" sz="2000" dirty="0" smtClean="0"/>
              <a:t>				</a:t>
            </a:r>
          </a:p>
          <a:p>
            <a:endParaRPr lang="en-US" sz="20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79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3) Be at the Table as Exchanges are Designed and Implemented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Exchange Establishment</a:t>
            </a:r>
          </a:p>
          <a:p>
            <a:pPr lvl="1"/>
            <a:r>
              <a:rPr lang="en-US" dirty="0" smtClean="0"/>
              <a:t>Options for exchange implementation:</a:t>
            </a:r>
          </a:p>
          <a:p>
            <a:pPr lvl="2"/>
            <a:r>
              <a:rPr lang="en-US" dirty="0" smtClean="0"/>
              <a:t>State-based exchange (16 states and DC so far)</a:t>
            </a:r>
          </a:p>
          <a:p>
            <a:pPr lvl="2"/>
            <a:r>
              <a:rPr lang="en-US" dirty="0" smtClean="0"/>
              <a:t>Federally-facilitated exchange</a:t>
            </a:r>
          </a:p>
          <a:p>
            <a:pPr lvl="2"/>
            <a:r>
              <a:rPr lang="en-US" dirty="0" smtClean="0"/>
              <a:t>Partnership/hybrid model</a:t>
            </a:r>
          </a:p>
          <a:p>
            <a:pPr lvl="1"/>
            <a:r>
              <a:rPr lang="en-US" dirty="0" smtClean="0"/>
              <a:t>ALL exchanges must have:</a:t>
            </a:r>
          </a:p>
          <a:p>
            <a:pPr lvl="2"/>
            <a:r>
              <a:rPr lang="en-US" dirty="0" smtClean="0"/>
              <a:t>Outreach/patient navigator programs</a:t>
            </a:r>
          </a:p>
          <a:p>
            <a:pPr lvl="2"/>
            <a:r>
              <a:rPr lang="en-US" dirty="0" smtClean="0"/>
              <a:t>Plan certification criteria (including network adequacy standards)</a:t>
            </a:r>
          </a:p>
          <a:p>
            <a:pPr lvl="2"/>
            <a:r>
              <a:rPr lang="en-US" dirty="0" smtClean="0"/>
              <a:t>Interface w/Medicaid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38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Community Preparation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3400" y="11033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Ongoing state implementation issues</a:t>
            </a:r>
          </a:p>
          <a:p>
            <a:pPr>
              <a:tabLst>
                <a:tab pos="850900" algn="l"/>
              </a:tabLst>
            </a:pPr>
            <a:r>
              <a:rPr lang="en-US" sz="2400" dirty="0" smtClean="0"/>
              <a:t>Continuity of care and payer of last resort compliance</a:t>
            </a:r>
          </a:p>
          <a:p>
            <a:pPr>
              <a:tabLst>
                <a:tab pos="850900" algn="l"/>
              </a:tabLst>
            </a:pPr>
            <a:r>
              <a:rPr lang="en-US" sz="2400" dirty="0" smtClean="0"/>
              <a:t>Infrastructure to serve an insured population</a:t>
            </a:r>
          </a:p>
          <a:p>
            <a:pPr lvl="1"/>
            <a:endParaRPr lang="en-US" dirty="0" smtClean="0"/>
          </a:p>
        </p:txBody>
      </p:sp>
      <p:sp>
        <p:nvSpPr>
          <p:cNvPr id="2" name="Oval 1"/>
          <p:cNvSpPr/>
          <p:nvPr/>
        </p:nvSpPr>
        <p:spPr bwMode="auto">
          <a:xfrm>
            <a:off x="2971800" y="3705225"/>
            <a:ext cx="2895600" cy="1219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  <a:ea typeface="+mn-ea"/>
              </a:rPr>
              <a:t>HIV System </a:t>
            </a:r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  <a:ea typeface="+mn-ea"/>
              </a:rPr>
              <a:t>of Care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2513" y="5208588"/>
            <a:ext cx="1676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66FF"/>
                </a:solidFill>
                <a:latin typeface="+mj-lt"/>
                <a:ea typeface="+mn-ea"/>
              </a:rPr>
              <a:t>University hospitals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3813" y="4699000"/>
            <a:ext cx="1676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66FF"/>
                </a:solidFill>
                <a:latin typeface="+mj-lt"/>
                <a:ea typeface="+mn-ea"/>
              </a:rPr>
              <a:t>Community-based organizations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7100" y="3043238"/>
            <a:ext cx="1676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66FF"/>
                </a:solidFill>
                <a:latin typeface="+mj-lt"/>
                <a:ea typeface="+mn-ea"/>
              </a:rPr>
              <a:t>Private physicians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76625" y="2773363"/>
            <a:ext cx="18700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66FF"/>
                </a:solidFill>
                <a:latin typeface="+mj-lt"/>
                <a:ea typeface="+mn-ea"/>
              </a:rPr>
              <a:t>Community Health Centers</a:t>
            </a:r>
          </a:p>
        </p:txBody>
      </p:sp>
      <p:cxnSp>
        <p:nvCxnSpPr>
          <p:cNvPr id="15368" name="Straight Arrow Connector 27"/>
          <p:cNvCxnSpPr>
            <a:cxnSpLocks noChangeShapeType="1"/>
            <a:stCxn id="2" idx="0"/>
            <a:endCxn id="15" idx="2"/>
          </p:cNvCxnSpPr>
          <p:nvPr/>
        </p:nvCxnSpPr>
        <p:spPr bwMode="auto">
          <a:xfrm flipH="1" flipV="1">
            <a:off x="4411663" y="3419475"/>
            <a:ext cx="7937" cy="285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5369" name="Straight Arrow Connector 31"/>
          <p:cNvCxnSpPr>
            <a:cxnSpLocks noChangeShapeType="1"/>
            <a:stCxn id="2" idx="4"/>
            <a:endCxn id="5" idx="0"/>
          </p:cNvCxnSpPr>
          <p:nvPr/>
        </p:nvCxnSpPr>
        <p:spPr bwMode="auto">
          <a:xfrm>
            <a:off x="4419600" y="4924425"/>
            <a:ext cx="11113" cy="284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5370" name="Straight Arrow Connector 49"/>
          <p:cNvCxnSpPr>
            <a:cxnSpLocks noChangeShapeType="1"/>
            <a:stCxn id="2" idx="7"/>
          </p:cNvCxnSpPr>
          <p:nvPr/>
        </p:nvCxnSpPr>
        <p:spPr bwMode="auto">
          <a:xfrm flipV="1">
            <a:off x="5443538" y="3562350"/>
            <a:ext cx="576262" cy="320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53" name="TextBox 52"/>
          <p:cNvSpPr txBox="1"/>
          <p:nvPr/>
        </p:nvSpPr>
        <p:spPr>
          <a:xfrm>
            <a:off x="6199188" y="2924175"/>
            <a:ext cx="21415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66FF"/>
                </a:solidFill>
                <a:latin typeface="+mj-lt"/>
                <a:ea typeface="+mn-ea"/>
              </a:rPr>
              <a:t>Public hospitals (DSH, county, state)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98513" y="5056188"/>
            <a:ext cx="21415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66FF"/>
                </a:solidFill>
                <a:latin typeface="+mj-lt"/>
                <a:ea typeface="+mn-ea"/>
              </a:rPr>
              <a:t>Non-physician providers</a:t>
            </a:r>
          </a:p>
        </p:txBody>
      </p:sp>
      <p:cxnSp>
        <p:nvCxnSpPr>
          <p:cNvPr id="15373" name="Straight Arrow Connector 51"/>
          <p:cNvCxnSpPr>
            <a:cxnSpLocks noChangeShapeType="1"/>
            <a:stCxn id="2" idx="3"/>
          </p:cNvCxnSpPr>
          <p:nvPr/>
        </p:nvCxnSpPr>
        <p:spPr bwMode="auto">
          <a:xfrm flipH="1">
            <a:off x="2819400" y="4745038"/>
            <a:ext cx="576263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5374" name="Straight Arrow Connector 56"/>
          <p:cNvCxnSpPr>
            <a:cxnSpLocks noChangeShapeType="1"/>
            <a:stCxn id="2" idx="1"/>
          </p:cNvCxnSpPr>
          <p:nvPr/>
        </p:nvCxnSpPr>
        <p:spPr bwMode="auto">
          <a:xfrm flipH="1" flipV="1">
            <a:off x="2667000" y="3562350"/>
            <a:ext cx="728663" cy="320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5375" name="Straight Arrow Connector 58"/>
          <p:cNvCxnSpPr>
            <a:cxnSpLocks noChangeShapeType="1"/>
            <a:stCxn id="2" idx="5"/>
          </p:cNvCxnSpPr>
          <p:nvPr/>
        </p:nvCxnSpPr>
        <p:spPr bwMode="auto">
          <a:xfrm>
            <a:off x="5443538" y="4745038"/>
            <a:ext cx="75565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95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1371600" y="3352800"/>
            <a:ext cx="3657600" cy="1469593"/>
          </a:xfrm>
        </p:spPr>
        <p:txBody>
          <a:bodyPr wrap="square" tIns="45700" bIns="45700">
            <a:spAutoFit/>
          </a:bodyPr>
          <a:lstStyle/>
          <a:p>
            <a:pPr eaLnBrk="1" hangingPunct="1">
              <a:spcBef>
                <a:spcPts val="325"/>
              </a:spcBef>
              <a:spcAft>
                <a:spcPct val="0"/>
              </a:spcAft>
              <a:buFont typeface="Georgia" pitchFamily="-72" charset="0"/>
              <a:buNone/>
            </a:pPr>
            <a:endParaRPr lang="en-US" sz="2200" cap="none" dirty="0">
              <a:solidFill>
                <a:srgbClr val="000000"/>
              </a:solidFill>
              <a:latin typeface="Georgia" pitchFamily="-72" charset="0"/>
              <a:ea typeface="Georgia" pitchFamily="-72" charset="0"/>
              <a:cs typeface="Georgia" pitchFamily="-72" charset="0"/>
              <a:sym typeface="Georgia" pitchFamily="-72" charset="0"/>
            </a:endParaRPr>
          </a:p>
          <a:p>
            <a:pPr eaLnBrk="1" hangingPunct="1">
              <a:lnSpc>
                <a:spcPct val="80000"/>
              </a:lnSpc>
              <a:spcBef>
                <a:spcPts val="238"/>
              </a:spcBef>
              <a:spcAft>
                <a:spcPct val="0"/>
              </a:spcAft>
              <a:buSzPct val="25000"/>
              <a:buFont typeface="Georgia" pitchFamily="-72" charset="0"/>
              <a:buNone/>
            </a:pPr>
            <a:r>
              <a:rPr lang="en-US" sz="2000" cap="none" dirty="0" smtClean="0">
                <a:solidFill>
                  <a:srgbClr val="000000"/>
                </a:solidFill>
                <a:latin typeface="Georgia" pitchFamily="-72" charset="0"/>
                <a:ea typeface="Georgia" pitchFamily="-72" charset="0"/>
                <a:cs typeface="Georgia" pitchFamily="-72" charset="0"/>
                <a:sym typeface="Georgia" pitchFamily="-72" charset="0"/>
              </a:rPr>
              <a:t>Anne Donnelly, Project Inform</a:t>
            </a:r>
          </a:p>
          <a:p>
            <a:pPr eaLnBrk="1" hangingPunct="1">
              <a:lnSpc>
                <a:spcPct val="80000"/>
              </a:lnSpc>
              <a:spcBef>
                <a:spcPts val="238"/>
              </a:spcBef>
              <a:spcAft>
                <a:spcPct val="0"/>
              </a:spcAft>
              <a:buSzPct val="25000"/>
              <a:buFont typeface="Georgia" pitchFamily="-72" charset="0"/>
              <a:buNone/>
            </a:pPr>
            <a:r>
              <a:rPr lang="en-US" sz="2000" u="sng" cap="none" dirty="0" smtClean="0">
                <a:solidFill>
                  <a:schemeClr val="hlink"/>
                </a:solidFill>
                <a:latin typeface="Georgia" pitchFamily="-72" charset="0"/>
                <a:ea typeface="Georgia" pitchFamily="-72" charset="0"/>
                <a:cs typeface="Georgia" pitchFamily="-72" charset="0"/>
                <a:sym typeface="Georgia" pitchFamily="-72" charset="0"/>
                <a:hlinkClick r:id=""/>
              </a:rPr>
              <a:t>adonnelly@projectinform.org</a:t>
            </a:r>
          </a:p>
          <a:p>
            <a:pPr eaLnBrk="1" hangingPunct="1">
              <a:lnSpc>
                <a:spcPct val="80000"/>
              </a:lnSpc>
              <a:spcBef>
                <a:spcPts val="238"/>
              </a:spcBef>
              <a:spcAft>
                <a:spcPct val="0"/>
              </a:spcAft>
              <a:buSzPct val="25000"/>
              <a:buFont typeface="Georgia" pitchFamily="-72" charset="0"/>
              <a:buNone/>
            </a:pPr>
            <a:r>
              <a:rPr lang="en-US" sz="2000" cap="none" dirty="0" smtClean="0">
                <a:solidFill>
                  <a:srgbClr val="000000"/>
                </a:solidFill>
                <a:latin typeface="Georgia" pitchFamily="-72" charset="0"/>
                <a:ea typeface="Georgia" pitchFamily="-72" charset="0"/>
                <a:cs typeface="Georgia" pitchFamily="-72" charset="0"/>
                <a:sym typeface="Georgia" pitchFamily="-72" charset="0"/>
              </a:rPr>
              <a:t>415.558.8669 X208</a:t>
            </a:r>
            <a:endParaRPr lang="en-US" sz="2000" cap="none" dirty="0">
              <a:solidFill>
                <a:srgbClr val="000000"/>
              </a:solidFill>
              <a:latin typeface="Georgia" pitchFamily="-72" charset="0"/>
              <a:ea typeface="Georgia" pitchFamily="-72" charset="0"/>
              <a:cs typeface="Georgia" pitchFamily="-72" charset="0"/>
              <a:sym typeface="Georgia" pitchFamily="-72" charset="0"/>
            </a:endParaRPr>
          </a:p>
          <a:p>
            <a:pPr eaLnBrk="1" hangingPunct="1">
              <a:spcBef>
                <a:spcPts val="325"/>
              </a:spcBef>
              <a:spcAft>
                <a:spcPct val="0"/>
              </a:spcAft>
              <a:buFont typeface="Georgia" pitchFamily="-72" charset="0"/>
              <a:buNone/>
            </a:pPr>
            <a:endParaRPr lang="en-US" sz="1200" cap="none" dirty="0">
              <a:solidFill>
                <a:srgbClr val="000000"/>
              </a:solidFill>
              <a:latin typeface="Georgia" pitchFamily="-72" charset="0"/>
              <a:ea typeface="Georgia" pitchFamily="-72" charset="0"/>
              <a:cs typeface="Georgia" pitchFamily="-72" charset="0"/>
              <a:sym typeface="Georgia" pitchFamily="-72" charset="0"/>
            </a:endParaRPr>
          </a:p>
        </p:txBody>
      </p:sp>
      <p:sp>
        <p:nvSpPr>
          <p:cNvPr id="14338" name="Shape 105"/>
          <p:cNvSpPr txBox="1">
            <a:spLocks noGrp="1"/>
          </p:cNvSpPr>
          <p:nvPr>
            <p:ph type="ctrTitle"/>
          </p:nvPr>
        </p:nvSpPr>
        <p:spPr>
          <a:xfrm>
            <a:off x="685800" y="442616"/>
            <a:ext cx="7772400" cy="1446509"/>
          </a:xfrm>
        </p:spPr>
        <p:txBody>
          <a:bodyPr tIns="45700" bIns="45700" anchor="b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25000"/>
              <a:buFont typeface="Georgia" pitchFamily="-72" charset="0"/>
              <a:buNone/>
            </a:pPr>
            <a:r>
              <a:rPr lang="en-US" sz="4400" dirty="0">
                <a:solidFill>
                  <a:srgbClr val="5F5F5F"/>
                </a:solidFill>
                <a:latin typeface="Georgia" pitchFamily="-72" charset="0"/>
                <a:ea typeface="Georgia" pitchFamily="-72" charset="0"/>
                <a:cs typeface="Georgia" pitchFamily="-72" charset="0"/>
                <a:sym typeface="Georgia" pitchFamily="-72" charset="0"/>
              </a:rPr>
              <a:t>Health Care Reform </a:t>
            </a:r>
            <a:r>
              <a:rPr lang="en-US" sz="4400" dirty="0" smtClean="0">
                <a:solidFill>
                  <a:srgbClr val="5F5F5F"/>
                </a:solidFill>
                <a:latin typeface="Georgia" pitchFamily="-72" charset="0"/>
                <a:ea typeface="Georgia" pitchFamily="-72" charset="0"/>
                <a:cs typeface="Georgia" pitchFamily="-72" charset="0"/>
                <a:sym typeface="Georgia" pitchFamily="-72" charset="0"/>
              </a:rPr>
              <a:t/>
            </a:r>
            <a:br>
              <a:rPr lang="en-US" sz="4400" dirty="0" smtClean="0">
                <a:solidFill>
                  <a:srgbClr val="5F5F5F"/>
                </a:solidFill>
                <a:latin typeface="Georgia" pitchFamily="-72" charset="0"/>
                <a:ea typeface="Georgia" pitchFamily="-72" charset="0"/>
                <a:cs typeface="Georgia" pitchFamily="-72" charset="0"/>
                <a:sym typeface="Georgia" pitchFamily="-72" charset="0"/>
              </a:rPr>
            </a:br>
            <a:r>
              <a:rPr lang="en-US" sz="4400" dirty="0" smtClean="0">
                <a:solidFill>
                  <a:srgbClr val="5F5F5F"/>
                </a:solidFill>
                <a:latin typeface="Georgia" pitchFamily="-72" charset="0"/>
                <a:ea typeface="Georgia" pitchFamily="-72" charset="0"/>
                <a:cs typeface="Georgia" pitchFamily="-72" charset="0"/>
                <a:sym typeface="Georgia" pitchFamily="-72" charset="0"/>
              </a:rPr>
              <a:t>A California State Perspective </a:t>
            </a:r>
            <a:endParaRPr lang="en-US" sz="4000" dirty="0">
              <a:solidFill>
                <a:srgbClr val="5F5F5F"/>
              </a:solidFill>
              <a:latin typeface="Georgia" pitchFamily="-72" charset="0"/>
              <a:ea typeface="Georgia" pitchFamily="-72" charset="0"/>
              <a:cs typeface="Georgia" pitchFamily="-72" charset="0"/>
              <a:sym typeface="Georgia" pitchFamily="-7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24998" y="2133600"/>
            <a:ext cx="251473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530200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1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ym typeface="Georgia" pitchFamily="-72" charset="0"/>
              </a:rPr>
              <a:t> State Advocacy and Planning Matters</a:t>
            </a:r>
            <a:endParaRPr lang="en-US" dirty="0">
              <a:sym typeface="Georgia" pitchFamily="-72" charset="0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ym typeface="Georgia" pitchFamily="-72" charset="0"/>
              </a:rPr>
              <a:t>Many, if not, most key health care reform decisions will be made at the state level</a:t>
            </a:r>
          </a:p>
          <a:p>
            <a:r>
              <a:rPr lang="en-US" dirty="0" smtClean="0">
                <a:sym typeface="Georgia" pitchFamily="-72" charset="0"/>
              </a:rPr>
              <a:t>Federal government sets framework; states operationalize</a:t>
            </a:r>
          </a:p>
          <a:p>
            <a:r>
              <a:rPr lang="en-US" dirty="0" smtClean="0">
                <a:sym typeface="Georgia" pitchFamily="-72" charset="0"/>
              </a:rPr>
              <a:t>Every state is on a different timeline</a:t>
            </a:r>
          </a:p>
          <a:p>
            <a:pPr lvl="1"/>
            <a:r>
              <a:rPr lang="en-US" dirty="0" smtClean="0">
                <a:sym typeface="Georgia" pitchFamily="-72" charset="0"/>
              </a:rPr>
              <a:t>Different populations</a:t>
            </a:r>
          </a:p>
          <a:p>
            <a:pPr lvl="1"/>
            <a:r>
              <a:rPr lang="en-US" dirty="0" smtClean="0">
                <a:sym typeface="Georgia" pitchFamily="-72" charset="0"/>
              </a:rPr>
              <a:t>Different political and fiscal realities</a:t>
            </a:r>
          </a:p>
          <a:p>
            <a:endParaRPr lang="en-US" dirty="0" smtClean="0">
              <a:sym typeface="Georgia" pitchFamily="-72" charset="0"/>
            </a:endParaRPr>
          </a:p>
          <a:p>
            <a:pPr marL="0" indent="0">
              <a:buNone/>
            </a:pPr>
            <a:r>
              <a:rPr lang="en-US" dirty="0" smtClean="0">
                <a:sym typeface="Georgia" pitchFamily="-72" charset="0"/>
              </a:rPr>
              <a:t>People with HIV and their providers face a unique challenge</a:t>
            </a:r>
          </a:p>
          <a:p>
            <a:r>
              <a:rPr lang="en-US" dirty="0" smtClean="0">
                <a:sym typeface="Georgia" pitchFamily="-72" charset="0"/>
              </a:rPr>
              <a:t>Mandatory transition from Ryan White to new care system </a:t>
            </a:r>
          </a:p>
          <a:p>
            <a:r>
              <a:rPr lang="en-US" dirty="0" smtClean="0">
                <a:sym typeface="Georgia" pitchFamily="-72" charset="0"/>
              </a:rPr>
              <a:t>Ensuring continued delivery of comprehensive services</a:t>
            </a:r>
          </a:p>
          <a:p>
            <a:r>
              <a:rPr lang="en-US" dirty="0" smtClean="0">
                <a:sym typeface="Georgia" pitchFamily="-72" charset="0"/>
              </a:rPr>
              <a:t>A relatively small population in the context of HCR</a:t>
            </a:r>
            <a:endParaRPr lang="en-US" dirty="0">
              <a:sym typeface="Georgia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079874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hape 11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Georgia" pitchFamily="-72" charset="0"/>
              </a:rPr>
              <a:t>Key Decision “Tables” In California</a:t>
            </a:r>
            <a:endParaRPr lang="en-US" dirty="0">
              <a:sym typeface="Georgia" pitchFamily="-72" charset="0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dirty="0" smtClean="0">
                <a:sym typeface="Georgia" pitchFamily="-72" charset="0"/>
              </a:rPr>
              <a:t>Medicaid Expansion ---&gt; Department of Health Care Services</a:t>
            </a:r>
          </a:p>
          <a:p>
            <a:r>
              <a:rPr lang="en-US" dirty="0" smtClean="0">
                <a:sym typeface="Georgia" pitchFamily="-72" charset="0"/>
              </a:rPr>
              <a:t>July 2011 -  partial and temporary Medicaid expansion  </a:t>
            </a:r>
          </a:p>
          <a:p>
            <a:pPr lvl="1"/>
            <a:r>
              <a:rPr lang="en-US" dirty="0" smtClean="0">
                <a:sym typeface="Georgia" pitchFamily="-72" charset="0"/>
              </a:rPr>
              <a:t>Still much to do for full expansion in 2014</a:t>
            </a:r>
          </a:p>
          <a:p>
            <a:pPr lvl="1"/>
            <a:endParaRPr lang="en-US" dirty="0" smtClean="0">
              <a:sym typeface="Georgia" pitchFamily="-72" charset="0"/>
            </a:endParaRPr>
          </a:p>
          <a:p>
            <a:r>
              <a:rPr lang="en-US" dirty="0" smtClean="0">
                <a:sym typeface="Georgia" pitchFamily="-72" charset="0"/>
              </a:rPr>
              <a:t>Multiple stakeholder advisory groups and stakeholder work groups </a:t>
            </a:r>
          </a:p>
          <a:p>
            <a:endParaRPr lang="en-US" dirty="0" smtClean="0">
              <a:sym typeface="Georgia" pitchFamily="-72" charset="0"/>
            </a:endParaRPr>
          </a:p>
          <a:p>
            <a:r>
              <a:rPr lang="en-US" dirty="0" smtClean="0">
                <a:sym typeface="Georgia" pitchFamily="-72" charset="0"/>
              </a:rPr>
              <a:t>Got to the table by:</a:t>
            </a:r>
          </a:p>
          <a:p>
            <a:pPr lvl="1"/>
            <a:r>
              <a:rPr lang="en-US" dirty="0" smtClean="0">
                <a:sym typeface="Georgia" pitchFamily="-72" charset="0"/>
              </a:rPr>
              <a:t>Continuous contact with the Department of Health Care Services;</a:t>
            </a:r>
          </a:p>
          <a:p>
            <a:pPr lvl="1"/>
            <a:r>
              <a:rPr lang="en-US" dirty="0" smtClean="0">
                <a:sym typeface="Georgia" pitchFamily="-72" charset="0"/>
              </a:rPr>
              <a:t>Engaging the Governor’s office and working with key legislators; </a:t>
            </a:r>
          </a:p>
          <a:p>
            <a:pPr lvl="1"/>
            <a:r>
              <a:rPr lang="en-US" dirty="0" smtClean="0">
                <a:sym typeface="Georgia" pitchFamily="-72" charset="0"/>
              </a:rPr>
              <a:t>Doing the work &amp; working with other health care advocates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162283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sym typeface="Georgia" pitchFamily="-72" charset="0"/>
              </a:rPr>
              <a:t>Key Decision “Tables” In California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625" y="1219200"/>
            <a:ext cx="8534399" cy="4903787"/>
          </a:xfrm>
        </p:spPr>
        <p:txBody>
          <a:bodyPr>
            <a:normAutofit fontScale="92500" lnSpcReduction="10000"/>
          </a:bodyPr>
          <a:lstStyle/>
          <a:p>
            <a:pPr marL="88900" indent="0">
              <a:buNone/>
            </a:pPr>
            <a:r>
              <a:rPr lang="en-US" i="1" dirty="0" smtClean="0">
                <a:latin typeface="+mn-lt"/>
                <a:sym typeface="Georgia" pitchFamily="-72" charset="0"/>
              </a:rPr>
              <a:t>CA State Health Benefit Exchange ---&gt; CA Exchange Board</a:t>
            </a:r>
          </a:p>
          <a:p>
            <a:endParaRPr lang="en-US" dirty="0" smtClean="0">
              <a:latin typeface="+mn-lt"/>
              <a:sym typeface="Georgia" pitchFamily="-72" charset="0"/>
            </a:endParaRPr>
          </a:p>
          <a:p>
            <a:pPr marL="88900" indent="0">
              <a:buNone/>
            </a:pPr>
            <a:r>
              <a:rPr lang="en-US" dirty="0" smtClean="0">
                <a:latin typeface="+mn-lt"/>
                <a:sym typeface="Georgia" pitchFamily="-72" charset="0"/>
              </a:rPr>
              <a:t>Exchange established and working</a:t>
            </a:r>
          </a:p>
          <a:p>
            <a:r>
              <a:rPr lang="en-US" dirty="0" smtClean="0">
                <a:latin typeface="+mn-lt"/>
                <a:sym typeface="Georgia" pitchFamily="-72" charset="0"/>
              </a:rPr>
              <a:t>Benchmark plan chosen – Kaiser small employer plan</a:t>
            </a:r>
          </a:p>
          <a:p>
            <a:pPr lvl="1"/>
            <a:r>
              <a:rPr lang="en-US" dirty="0" smtClean="0">
                <a:latin typeface="+mn-lt"/>
                <a:sym typeface="Georgia" pitchFamily="-72" charset="0"/>
              </a:rPr>
              <a:t>RFP for plans will be sent this month</a:t>
            </a:r>
          </a:p>
          <a:p>
            <a:r>
              <a:rPr lang="en-US" dirty="0" smtClean="0">
                <a:latin typeface="+mn-lt"/>
                <a:sym typeface="Georgia" pitchFamily="-72" charset="0"/>
              </a:rPr>
              <a:t>Multiple stakeholder groups, meetings, webinars &amp; comment solicitation</a:t>
            </a:r>
          </a:p>
          <a:p>
            <a:endParaRPr lang="en-US" dirty="0" smtClean="0">
              <a:latin typeface="+mn-lt"/>
              <a:sym typeface="Georgia" pitchFamily="-72" charset="0"/>
            </a:endParaRPr>
          </a:p>
          <a:p>
            <a:pPr marL="88900" indent="0">
              <a:buNone/>
            </a:pPr>
            <a:r>
              <a:rPr lang="en-US" dirty="0" smtClean="0">
                <a:latin typeface="+mn-lt"/>
                <a:sym typeface="Georgia" pitchFamily="-72" charset="0"/>
              </a:rPr>
              <a:t>Got to the table by:</a:t>
            </a:r>
          </a:p>
          <a:p>
            <a:r>
              <a:rPr lang="en-US" dirty="0" smtClean="0">
                <a:latin typeface="+mn-lt"/>
                <a:sym typeface="Georgia" pitchFamily="-72" charset="0"/>
              </a:rPr>
              <a:t>Showing up, speaking up, &amp; making comments</a:t>
            </a:r>
          </a:p>
          <a:p>
            <a:r>
              <a:rPr lang="en-US" dirty="0" smtClean="0">
                <a:latin typeface="+mn-lt"/>
                <a:sym typeface="Georgia" pitchFamily="-72" charset="0"/>
              </a:rPr>
              <a:t>Meeting with staff , Board members and the Executive Director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32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Key Decision “Tables” In California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625" y="1143000"/>
            <a:ext cx="8534399" cy="4979987"/>
          </a:xfrm>
        </p:spPr>
        <p:txBody>
          <a:bodyPr>
            <a:normAutofit fontScale="85000" lnSpcReduction="20000"/>
          </a:bodyPr>
          <a:lstStyle/>
          <a:p>
            <a:pPr marL="88900" indent="0">
              <a:buNone/>
            </a:pPr>
            <a:r>
              <a:rPr lang="en-US" i="1" dirty="0" smtClean="0">
                <a:latin typeface="+mn-lt"/>
                <a:sym typeface="Georgia" pitchFamily="-72" charset="0"/>
              </a:rPr>
              <a:t>Governor’s office and Legislature ---&gt; State statute necessary to establish the Exchange, Medicaid expansion, responsible for costs</a:t>
            </a:r>
          </a:p>
          <a:p>
            <a:r>
              <a:rPr lang="en-US" dirty="0" smtClean="0">
                <a:latin typeface="+mn-lt"/>
                <a:sym typeface="Georgia" pitchFamily="-72" charset="0"/>
              </a:rPr>
              <a:t>Exchange operational; EHB benchmark for the Exchange chosen</a:t>
            </a:r>
          </a:p>
          <a:p>
            <a:pPr lvl="1"/>
            <a:r>
              <a:rPr lang="en-US" dirty="0" smtClean="0">
                <a:latin typeface="+mn-lt"/>
                <a:sym typeface="Georgia" pitchFamily="-72" charset="0"/>
              </a:rPr>
              <a:t>Prohibition on pre-existing conditions vetoed</a:t>
            </a:r>
          </a:p>
          <a:p>
            <a:r>
              <a:rPr lang="en-US" dirty="0" smtClean="0">
                <a:latin typeface="+mn-lt"/>
                <a:sym typeface="Georgia" pitchFamily="-72" charset="0"/>
              </a:rPr>
              <a:t>Special legislative session called for December for Medicaid expansion</a:t>
            </a:r>
          </a:p>
          <a:p>
            <a:r>
              <a:rPr lang="en-US" dirty="0" smtClean="0">
                <a:latin typeface="+mn-lt"/>
                <a:sym typeface="Georgia" pitchFamily="-72" charset="0"/>
              </a:rPr>
              <a:t>Got to the table through:</a:t>
            </a:r>
          </a:p>
          <a:p>
            <a:pPr lvl="1"/>
            <a:r>
              <a:rPr lang="en-US" dirty="0" smtClean="0">
                <a:latin typeface="+mn-lt"/>
                <a:sym typeface="Georgia" pitchFamily="-72" charset="0"/>
              </a:rPr>
              <a:t>Long standing relationships with staff and other health advocates</a:t>
            </a:r>
          </a:p>
          <a:p>
            <a:pPr lvl="1"/>
            <a:endParaRPr lang="en-US" dirty="0" smtClean="0">
              <a:latin typeface="+mn-lt"/>
              <a:sym typeface="Georgia" pitchFamily="-72" charset="0"/>
            </a:endParaRPr>
          </a:p>
          <a:p>
            <a:pPr marL="88900" indent="0">
              <a:buNone/>
            </a:pPr>
            <a:r>
              <a:rPr lang="en-US" i="1" dirty="0" smtClean="0">
                <a:latin typeface="+mn-lt"/>
                <a:sym typeface="Georgia" pitchFamily="-72" charset="0"/>
              </a:rPr>
              <a:t>Implementing changes in HIV care delivery system ---&gt; no one currently charged with this</a:t>
            </a:r>
          </a:p>
          <a:p>
            <a:r>
              <a:rPr lang="en-US" dirty="0" smtClean="0">
                <a:latin typeface="+mn-lt"/>
                <a:sym typeface="Georgia" pitchFamily="-72" charset="0"/>
              </a:rPr>
              <a:t>Implementation planning for 2014 hasn’t really begun</a:t>
            </a:r>
          </a:p>
          <a:p>
            <a:r>
              <a:rPr lang="en-US" dirty="0" smtClean="0">
                <a:latin typeface="+mn-lt"/>
                <a:sym typeface="Georgia" pitchFamily="-72" charset="0"/>
              </a:rPr>
              <a:t>Working with State Office of AIDS to take leadership</a:t>
            </a:r>
          </a:p>
          <a:p>
            <a:pPr lvl="1"/>
            <a:r>
              <a:rPr lang="en-US" dirty="0" smtClean="0">
                <a:latin typeface="+mn-lt"/>
                <a:sym typeface="Georgia" pitchFamily="-72" charset="0"/>
              </a:rPr>
              <a:t>They are not currently funded or staffed to take this on</a:t>
            </a:r>
          </a:p>
          <a:p>
            <a:r>
              <a:rPr lang="en-US" dirty="0" smtClean="0">
                <a:latin typeface="+mn-lt"/>
                <a:sym typeface="Georgia" pitchFamily="-72" charset="0"/>
              </a:rPr>
              <a:t>Even less implementation planning has occurred at the local level</a:t>
            </a:r>
            <a:endParaRPr lang="en-US" dirty="0">
              <a:latin typeface="+mn-lt"/>
              <a:sym typeface="Georgia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3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Lessons Learned – State Advocacy &amp; Planning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625" y="1143000"/>
            <a:ext cx="8534399" cy="49530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n-lt"/>
              </a:rPr>
              <a:t>We have to start now</a:t>
            </a:r>
          </a:p>
          <a:p>
            <a:pPr lvl="1"/>
            <a:r>
              <a:rPr lang="en-US" dirty="0" smtClean="0">
                <a:latin typeface="+mn-lt"/>
              </a:rPr>
              <a:t>We can’t do this alone: essential to partner with other low income and disease specific advocates &amp; state administrators</a:t>
            </a:r>
          </a:p>
          <a:p>
            <a:pPr lvl="1"/>
            <a:r>
              <a:rPr lang="en-US" dirty="0" smtClean="0">
                <a:latin typeface="+mn-lt"/>
              </a:rPr>
              <a:t>We can’t wait for guidance from HRSA, CMS, CCIIO, HHS etc.</a:t>
            </a:r>
          </a:p>
          <a:p>
            <a:r>
              <a:rPr lang="en-US" dirty="0" smtClean="0">
                <a:latin typeface="+mn-lt"/>
              </a:rPr>
              <a:t>There are multiple decision “tables” </a:t>
            </a:r>
          </a:p>
          <a:p>
            <a:r>
              <a:rPr lang="en-US" dirty="0" smtClean="0">
                <a:latin typeface="+mn-lt"/>
              </a:rPr>
              <a:t>People with HIV, their providers and advocates will likely not be invited to the discussion</a:t>
            </a:r>
          </a:p>
          <a:p>
            <a:pPr lvl="1"/>
            <a:r>
              <a:rPr lang="en-US" dirty="0" smtClean="0">
                <a:latin typeface="+mn-lt"/>
              </a:rPr>
              <a:t>It won’t always be clear where or how decisions are being made</a:t>
            </a:r>
          </a:p>
          <a:p>
            <a:r>
              <a:rPr lang="en-US" dirty="0" smtClean="0">
                <a:latin typeface="+mn-lt"/>
              </a:rPr>
              <a:t>There is no one person or agency in charge of these changes for people with HIV</a:t>
            </a:r>
          </a:p>
          <a:p>
            <a:pPr lvl="1"/>
            <a:r>
              <a:rPr lang="en-US" dirty="0" smtClean="0">
                <a:latin typeface="+mn-lt"/>
              </a:rPr>
              <a:t>Will require new “roles” for all </a:t>
            </a:r>
          </a:p>
          <a:p>
            <a:pPr lvl="2"/>
            <a:r>
              <a:rPr lang="en-US" dirty="0" smtClean="0">
                <a:latin typeface="+mn-lt"/>
              </a:rPr>
              <a:t>Including people with HIV , advocates, providers, agencies</a:t>
            </a:r>
          </a:p>
          <a:p>
            <a:r>
              <a:rPr lang="en-US" dirty="0" smtClean="0">
                <a:latin typeface="+mn-lt"/>
              </a:rPr>
              <a:t>If one approach doesn’t work try another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64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Lessons Learned – State Advocacy &amp; Planning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88900" indent="0">
              <a:buNone/>
            </a:pPr>
            <a:r>
              <a:rPr lang="en-US" dirty="0" smtClean="0">
                <a:latin typeface="+mj-lt"/>
              </a:rPr>
              <a:t>HIV specific state entities need to be supported in taking on new roles</a:t>
            </a:r>
          </a:p>
          <a:p>
            <a:r>
              <a:rPr lang="en-US" dirty="0" smtClean="0">
                <a:latin typeface="+mj-lt"/>
              </a:rPr>
              <a:t>The voice of people with HIV in state processes</a:t>
            </a:r>
          </a:p>
          <a:p>
            <a:pPr lvl="1"/>
            <a:r>
              <a:rPr lang="en-US" dirty="0" smtClean="0">
                <a:latin typeface="+mj-lt"/>
              </a:rPr>
              <a:t>Medicaid &amp; Exchanges unlikely to have HIV expertise</a:t>
            </a:r>
          </a:p>
          <a:p>
            <a:r>
              <a:rPr lang="en-US" dirty="0" smtClean="0">
                <a:latin typeface="+mj-lt"/>
              </a:rPr>
              <a:t>Collaborate with colleagues in Medicaid services and at the Exchanges</a:t>
            </a:r>
          </a:p>
          <a:p>
            <a:pPr lvl="1"/>
            <a:r>
              <a:rPr lang="en-US" dirty="0" smtClean="0">
                <a:latin typeface="+mj-lt"/>
              </a:rPr>
              <a:t>For most this is a new way of working – breaking thru silos</a:t>
            </a:r>
          </a:p>
          <a:p>
            <a:pPr lvl="1"/>
            <a:r>
              <a:rPr lang="en-US" dirty="0" smtClean="0">
                <a:latin typeface="+mj-lt"/>
              </a:rPr>
              <a:t>Monitor implementation of Medicaid expansion and Exchanges</a:t>
            </a:r>
          </a:p>
          <a:p>
            <a:pPr lvl="2"/>
            <a:r>
              <a:rPr lang="en-US" dirty="0" smtClean="0">
                <a:latin typeface="+mj-lt"/>
              </a:rPr>
              <a:t>Engage with implementation decisions</a:t>
            </a:r>
          </a:p>
          <a:p>
            <a:r>
              <a:rPr lang="en-US" dirty="0" smtClean="0">
                <a:latin typeface="+mj-lt"/>
              </a:rPr>
              <a:t>Develop new programs to secure safe transitions and continuity of quality HIV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79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  <a:sym typeface="Georgia" pitchFamily="-72" charset="0"/>
              </a:rPr>
              <a:t>Role of Local Communities</a:t>
            </a:r>
          </a:p>
        </p:txBody>
      </p:sp>
      <p:sp>
        <p:nvSpPr>
          <p:cNvPr id="50178" name="Text Placeholder 2"/>
          <p:cNvSpPr txBox="1">
            <a:spLocks noGrp="1"/>
          </p:cNvSpPr>
          <p:nvPr>
            <p:ph type="body" idx="1"/>
          </p:nvPr>
        </p:nvSpPr>
        <p:spPr>
          <a:xfrm>
            <a:off x="301625" y="1066800"/>
            <a:ext cx="8534399" cy="505618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  <a:sym typeface="Georgia" pitchFamily="-72" charset="0"/>
              </a:rPr>
              <a:t>Federal and state agencies will not provide a road map for local areas</a:t>
            </a:r>
          </a:p>
          <a:p>
            <a:r>
              <a:rPr lang="en-US" dirty="0" smtClean="0">
                <a:latin typeface="+mj-lt"/>
                <a:sym typeface="Georgia" pitchFamily="-72" charset="0"/>
              </a:rPr>
              <a:t>Now is the time for everyone to get involved! </a:t>
            </a:r>
          </a:p>
          <a:p>
            <a:pPr lvl="1"/>
            <a:r>
              <a:rPr lang="en-US" dirty="0" smtClean="0">
                <a:latin typeface="+mj-lt"/>
                <a:sym typeface="Georgia" pitchFamily="-72" charset="0"/>
              </a:rPr>
              <a:t>Can’t afford to wait for guidance and answers; have to move forward in spite of unknowns</a:t>
            </a:r>
          </a:p>
          <a:p>
            <a:r>
              <a:rPr lang="en-US" dirty="0" smtClean="0">
                <a:latin typeface="+mj-lt"/>
                <a:sym typeface="Georgia" pitchFamily="-72" charset="0"/>
              </a:rPr>
              <a:t>SF forming a HCR task force – goals:</a:t>
            </a:r>
          </a:p>
          <a:p>
            <a:pPr lvl="1"/>
            <a:r>
              <a:rPr lang="en-US" dirty="0" smtClean="0">
                <a:latin typeface="+mj-lt"/>
                <a:sym typeface="Georgia" pitchFamily="-72" charset="0"/>
              </a:rPr>
              <a:t>Develop a transition plan for individual, providers and services</a:t>
            </a:r>
          </a:p>
          <a:p>
            <a:pPr lvl="1"/>
            <a:r>
              <a:rPr lang="en-US" dirty="0" smtClean="0">
                <a:latin typeface="+mj-lt"/>
                <a:sym typeface="Georgia" pitchFamily="-72" charset="0"/>
              </a:rPr>
              <a:t>Plan for comprehensive service delivery post transition</a:t>
            </a:r>
          </a:p>
          <a:p>
            <a:pPr lvl="1"/>
            <a:r>
              <a:rPr lang="en-US" dirty="0" smtClean="0">
                <a:latin typeface="+mj-lt"/>
                <a:sym typeface="Georgia" pitchFamily="-72" charset="0"/>
              </a:rPr>
              <a:t>Plan for clients left out of health care reform</a:t>
            </a:r>
          </a:p>
          <a:p>
            <a:r>
              <a:rPr lang="en-US" dirty="0" smtClean="0">
                <a:latin typeface="+mj-lt"/>
                <a:sym typeface="Georgia" pitchFamily="-72" charset="0"/>
              </a:rPr>
              <a:t>Be strategic - set purpose and goals</a:t>
            </a:r>
          </a:p>
          <a:p>
            <a:pPr lvl="1"/>
            <a:r>
              <a:rPr lang="en-US" dirty="0" smtClean="0">
                <a:latin typeface="+mj-lt"/>
                <a:sym typeface="Georgia" pitchFamily="-72" charset="0"/>
              </a:rPr>
              <a:t>Identify client populations and their needs  </a:t>
            </a:r>
          </a:p>
          <a:p>
            <a:pPr lvl="1"/>
            <a:r>
              <a:rPr lang="en-US" dirty="0" smtClean="0">
                <a:latin typeface="+mj-lt"/>
                <a:sym typeface="Georgia" pitchFamily="-72" charset="0"/>
              </a:rPr>
              <a:t>Identify HIV provider needs</a:t>
            </a:r>
          </a:p>
          <a:p>
            <a:pPr lvl="1"/>
            <a:r>
              <a:rPr lang="en-US" dirty="0" smtClean="0">
                <a:latin typeface="+mj-lt"/>
                <a:sym typeface="Georgia" pitchFamily="-72" charset="0"/>
              </a:rPr>
              <a:t>Prioritize the most vulnerable clients and/or providers</a:t>
            </a:r>
          </a:p>
          <a:p>
            <a:pPr lvl="1"/>
            <a:endParaRPr lang="en-US" dirty="0" smtClean="0">
              <a:sym typeface="Georgia" pitchFamily="-72" charset="0"/>
            </a:endParaRPr>
          </a:p>
          <a:p>
            <a:endParaRPr lang="en-US" dirty="0" smtClean="0">
              <a:sym typeface="Georgia" pitchFamily="-72" charset="0"/>
            </a:endParaRPr>
          </a:p>
          <a:p>
            <a:endParaRPr lang="en-US" dirty="0">
              <a:sym typeface="Georgia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36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1219200" y="2667000"/>
            <a:ext cx="3581400" cy="1985118"/>
          </a:xfrm>
        </p:spPr>
        <p:txBody>
          <a:bodyPr wrap="square" tIns="45700" bIns="45700">
            <a:spAutoFit/>
          </a:bodyPr>
          <a:lstStyle/>
          <a:p>
            <a:pPr eaLnBrk="1" hangingPunct="1">
              <a:spcBef>
                <a:spcPts val="325"/>
              </a:spcBef>
              <a:spcAft>
                <a:spcPct val="0"/>
              </a:spcAft>
              <a:buFont typeface="Georgia" pitchFamily="-72" charset="0"/>
              <a:buNone/>
            </a:pPr>
            <a:endParaRPr lang="en-US" sz="2200" cap="none" dirty="0">
              <a:solidFill>
                <a:srgbClr val="000000"/>
              </a:solidFill>
              <a:latin typeface="Georgia" pitchFamily="-72" charset="0"/>
              <a:ea typeface="Georgia" pitchFamily="-72" charset="0"/>
              <a:cs typeface="Georgia" pitchFamily="-72" charset="0"/>
              <a:sym typeface="Georgia" pitchFamily="-72" charset="0"/>
            </a:endParaRPr>
          </a:p>
          <a:p>
            <a:pPr>
              <a:lnSpc>
                <a:spcPct val="80000"/>
              </a:lnSpc>
              <a:spcBef>
                <a:spcPts val="238"/>
              </a:spcBef>
              <a:spcAft>
                <a:spcPct val="0"/>
              </a:spcAft>
              <a:buSzPct val="25000"/>
            </a:pPr>
            <a:r>
              <a:rPr lang="en-US" sz="2000" dirty="0">
                <a:solidFill>
                  <a:srgbClr val="000000"/>
                </a:solidFill>
                <a:latin typeface="Georgia" pitchFamily="-72" charset="0"/>
                <a:ea typeface="Georgia" pitchFamily="-72" charset="0"/>
                <a:cs typeface="Georgia" pitchFamily="-72" charset="0"/>
              </a:rPr>
              <a:t>Amy </a:t>
            </a:r>
            <a:r>
              <a:rPr lang="en-US" sz="2000" dirty="0" err="1">
                <a:solidFill>
                  <a:srgbClr val="000000"/>
                </a:solidFill>
                <a:latin typeface="Georgia" pitchFamily="-72" charset="0"/>
                <a:ea typeface="Georgia" pitchFamily="-72" charset="0"/>
                <a:cs typeface="Georgia" pitchFamily="-72" charset="0"/>
              </a:rPr>
              <a:t>Killelea</a:t>
            </a:r>
            <a:r>
              <a:rPr lang="en-US" sz="2000" dirty="0">
                <a:solidFill>
                  <a:srgbClr val="000000"/>
                </a:solidFill>
                <a:latin typeface="Georgia" pitchFamily="-72" charset="0"/>
                <a:ea typeface="Georgia" pitchFamily="-72" charset="0"/>
                <a:cs typeface="Georgia" pitchFamily="-72" charset="0"/>
              </a:rPr>
              <a:t>, JD</a:t>
            </a:r>
            <a:br>
              <a:rPr lang="en-US" sz="2000" dirty="0">
                <a:solidFill>
                  <a:srgbClr val="000000"/>
                </a:solidFill>
                <a:latin typeface="Georgia" pitchFamily="-72" charset="0"/>
                <a:ea typeface="Georgia" pitchFamily="-72" charset="0"/>
                <a:cs typeface="Georgia" pitchFamily="-72" charset="0"/>
              </a:rPr>
            </a:br>
            <a:r>
              <a:rPr lang="en-US" sz="2000" dirty="0">
                <a:solidFill>
                  <a:srgbClr val="000000"/>
                </a:solidFill>
                <a:latin typeface="Georgia" pitchFamily="-72" charset="0"/>
                <a:ea typeface="Georgia" pitchFamily="-72" charset="0"/>
                <a:cs typeface="Georgia" pitchFamily="-72" charset="0"/>
              </a:rPr>
              <a:t>National Association of State and </a:t>
            </a:r>
            <a:br>
              <a:rPr lang="en-US" sz="2000" dirty="0">
                <a:solidFill>
                  <a:srgbClr val="000000"/>
                </a:solidFill>
                <a:latin typeface="Georgia" pitchFamily="-72" charset="0"/>
                <a:ea typeface="Georgia" pitchFamily="-72" charset="0"/>
                <a:cs typeface="Georgia" pitchFamily="-72" charset="0"/>
              </a:rPr>
            </a:br>
            <a:r>
              <a:rPr lang="en-US" sz="2000" dirty="0">
                <a:solidFill>
                  <a:srgbClr val="000000"/>
                </a:solidFill>
                <a:latin typeface="Georgia" pitchFamily="-72" charset="0"/>
                <a:ea typeface="Georgia" pitchFamily="-72" charset="0"/>
                <a:cs typeface="Georgia" pitchFamily="-72" charset="0"/>
              </a:rPr>
              <a:t>Territorial AIDS Directors </a:t>
            </a:r>
          </a:p>
          <a:p>
            <a:pPr>
              <a:lnSpc>
                <a:spcPct val="80000"/>
              </a:lnSpc>
              <a:spcBef>
                <a:spcPts val="238"/>
              </a:spcBef>
              <a:spcAft>
                <a:spcPct val="0"/>
              </a:spcAft>
              <a:buSzPct val="25000"/>
            </a:pPr>
            <a:r>
              <a:rPr lang="en-US" sz="2000" dirty="0" smtClean="0">
                <a:solidFill>
                  <a:srgbClr val="000000"/>
                </a:solidFill>
                <a:latin typeface="Georgia" pitchFamily="-72" charset="0"/>
                <a:ea typeface="Georgia" pitchFamily="-72" charset="0"/>
                <a:cs typeface="Georgia" pitchFamily="-72" charset="0"/>
                <a:sym typeface="Georgia" pitchFamily="-72" charset="0"/>
                <a:hlinkClick r:id="rId3"/>
              </a:rPr>
              <a:t>akillelea@NASTAD.org</a:t>
            </a:r>
            <a:r>
              <a:rPr lang="en-US" sz="2000" dirty="0" smtClean="0">
                <a:solidFill>
                  <a:srgbClr val="000000"/>
                </a:solidFill>
                <a:latin typeface="Georgia" pitchFamily="-72" charset="0"/>
                <a:ea typeface="Georgia" pitchFamily="-72" charset="0"/>
                <a:cs typeface="Georgia" pitchFamily="-72" charset="0"/>
                <a:sym typeface="Georgia" pitchFamily="-72" charset="0"/>
              </a:rPr>
              <a:t>   </a:t>
            </a:r>
            <a:endParaRPr lang="en-US" sz="2000" dirty="0">
              <a:solidFill>
                <a:srgbClr val="000000"/>
              </a:solidFill>
              <a:latin typeface="Georgia" pitchFamily="-72" charset="0"/>
              <a:ea typeface="Georgia" pitchFamily="-72" charset="0"/>
              <a:cs typeface="Georgia" pitchFamily="-72" charset="0"/>
              <a:sym typeface="Georgia" pitchFamily="-72" charset="0"/>
            </a:endParaRPr>
          </a:p>
          <a:p>
            <a:pPr>
              <a:lnSpc>
                <a:spcPct val="80000"/>
              </a:lnSpc>
              <a:spcBef>
                <a:spcPts val="238"/>
              </a:spcBef>
              <a:spcAft>
                <a:spcPct val="0"/>
              </a:spcAft>
              <a:buSzPct val="25000"/>
            </a:pPr>
            <a:r>
              <a:rPr lang="en-US" sz="2000" dirty="0">
                <a:solidFill>
                  <a:srgbClr val="000000"/>
                </a:solidFill>
                <a:latin typeface="Georgia" pitchFamily="-72" charset="0"/>
                <a:ea typeface="Georgia" pitchFamily="-72" charset="0"/>
                <a:cs typeface="Georgia" pitchFamily="-72" charset="0"/>
              </a:rPr>
              <a:t>(202) 434-8054</a:t>
            </a:r>
            <a:endParaRPr lang="en-US" sz="2000" dirty="0">
              <a:solidFill>
                <a:srgbClr val="000000"/>
              </a:solidFill>
              <a:latin typeface="Georgia" pitchFamily="-72" charset="0"/>
              <a:ea typeface="Georgia" pitchFamily="-72" charset="0"/>
              <a:cs typeface="Georgia" pitchFamily="-72" charset="0"/>
              <a:sym typeface="Georgia" pitchFamily="-72" charset="0"/>
            </a:endParaRPr>
          </a:p>
        </p:txBody>
      </p:sp>
      <p:sp>
        <p:nvSpPr>
          <p:cNvPr id="14338" name="Shape 105"/>
          <p:cNvSpPr txBox="1">
            <a:spLocks noGrp="1"/>
          </p:cNvSpPr>
          <p:nvPr>
            <p:ph type="ctrTitle"/>
          </p:nvPr>
        </p:nvSpPr>
        <p:spPr>
          <a:xfrm>
            <a:off x="762000" y="609600"/>
            <a:ext cx="8077200" cy="1077178"/>
          </a:xfrm>
        </p:spPr>
        <p:txBody>
          <a:bodyPr wrap="square" tIns="45700" bIns="45700" anchor="b">
            <a:spAutoFit/>
          </a:bodyPr>
          <a:lstStyle/>
          <a:p>
            <a:pPr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Georgia" pitchFamily="-72" charset="0"/>
                <a:ea typeface="Georgia" pitchFamily="-72" charset="0"/>
                <a:cs typeface="Georgia" pitchFamily="-72" charset="0"/>
              </a:rPr>
              <a:t>State Health Reform Implementation: </a:t>
            </a:r>
            <a:br>
              <a:rPr lang="en-US" sz="3200" dirty="0">
                <a:solidFill>
                  <a:srgbClr val="000000"/>
                </a:solidFill>
                <a:latin typeface="Georgia" pitchFamily="-72" charset="0"/>
                <a:ea typeface="Georgia" pitchFamily="-72" charset="0"/>
                <a:cs typeface="Georgia" pitchFamily="-72" charset="0"/>
              </a:rPr>
            </a:br>
            <a:r>
              <a:rPr lang="en-US" sz="3200" dirty="0">
                <a:solidFill>
                  <a:srgbClr val="000000"/>
                </a:solidFill>
                <a:latin typeface="Georgia" pitchFamily="-72" charset="0"/>
                <a:ea typeface="Georgia" pitchFamily="-72" charset="0"/>
                <a:cs typeface="Georgia" pitchFamily="-72" charset="0"/>
              </a:rPr>
              <a:t>Where the Rubber Meets the Road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10200" y="2286000"/>
            <a:ext cx="3098800" cy="382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86621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1219200" y="3962400"/>
            <a:ext cx="4038600" cy="1351612"/>
          </a:xfrm>
        </p:spPr>
        <p:txBody>
          <a:bodyPr wrap="square" tIns="45700" bIns="45700">
            <a:spAutoFit/>
          </a:bodyPr>
          <a:lstStyle/>
          <a:p>
            <a:pPr eaLnBrk="1" hangingPunct="1">
              <a:lnSpc>
                <a:spcPct val="80000"/>
              </a:lnSpc>
              <a:spcBef>
                <a:spcPts val="238"/>
              </a:spcBef>
              <a:spcAft>
                <a:spcPct val="0"/>
              </a:spcAft>
              <a:buSzPct val="25000"/>
              <a:buFont typeface="Georgia" pitchFamily="-72" charset="0"/>
              <a:buNone/>
            </a:pPr>
            <a:r>
              <a:rPr lang="en-US" sz="2000" cap="none" dirty="0" smtClean="0">
                <a:solidFill>
                  <a:srgbClr val="000000"/>
                </a:solidFill>
                <a:latin typeface="Georgia" pitchFamily="-72" charset="0"/>
                <a:ea typeface="Georgia" pitchFamily="-72" charset="0"/>
                <a:cs typeface="Georgia" pitchFamily="-72" charset="0"/>
                <a:sym typeface="Georgia" pitchFamily="-72" charset="0"/>
              </a:rPr>
              <a:t>John Peller, AIDS Foundation of Chicago</a:t>
            </a:r>
          </a:p>
          <a:p>
            <a:pPr eaLnBrk="1" hangingPunct="1">
              <a:lnSpc>
                <a:spcPct val="80000"/>
              </a:lnSpc>
              <a:spcBef>
                <a:spcPts val="238"/>
              </a:spcBef>
              <a:spcAft>
                <a:spcPct val="0"/>
              </a:spcAft>
              <a:buSzPct val="25000"/>
              <a:buFont typeface="Georgia" pitchFamily="-72" charset="0"/>
              <a:buNone/>
            </a:pPr>
            <a:r>
              <a:rPr lang="en-US" sz="2000" u="sng" dirty="0" smtClean="0">
                <a:solidFill>
                  <a:schemeClr val="hlink"/>
                </a:solidFill>
                <a:latin typeface="Georgia" pitchFamily="-72" charset="0"/>
                <a:ea typeface="Georgia" pitchFamily="-72" charset="0"/>
                <a:cs typeface="Georgia" pitchFamily="-72" charset="0"/>
                <a:sym typeface="Georgia" pitchFamily="-72" charset="0"/>
                <a:hlinkClick r:id=""/>
              </a:rPr>
              <a:t>jpeller@aidschicago.org</a:t>
            </a:r>
            <a:endParaRPr lang="en-US" sz="2000" u="sng" cap="none" dirty="0" smtClean="0">
              <a:solidFill>
                <a:schemeClr val="hlink"/>
              </a:solidFill>
              <a:latin typeface="Georgia" pitchFamily="-72" charset="0"/>
              <a:ea typeface="Georgia" pitchFamily="-72" charset="0"/>
              <a:cs typeface="Georgia" pitchFamily="-72" charset="0"/>
              <a:sym typeface="Georgia" pitchFamily="-72" charset="0"/>
              <a:hlinkClick r:id=""/>
            </a:endParaRPr>
          </a:p>
          <a:p>
            <a:pPr eaLnBrk="1" hangingPunct="1">
              <a:lnSpc>
                <a:spcPct val="80000"/>
              </a:lnSpc>
              <a:spcBef>
                <a:spcPts val="238"/>
              </a:spcBef>
              <a:spcAft>
                <a:spcPct val="0"/>
              </a:spcAft>
              <a:buSzPct val="25000"/>
              <a:buFont typeface="Georgia" pitchFamily="-72" charset="0"/>
              <a:buNone/>
            </a:pPr>
            <a:r>
              <a:rPr lang="en-US" sz="2000" dirty="0" smtClean="0">
                <a:solidFill>
                  <a:srgbClr val="000000"/>
                </a:solidFill>
                <a:latin typeface="Georgia" pitchFamily="-72" charset="0"/>
                <a:ea typeface="Georgia" pitchFamily="-72" charset="0"/>
                <a:cs typeface="Georgia" pitchFamily="-72" charset="0"/>
                <a:sym typeface="Georgia" pitchFamily="-72" charset="0"/>
              </a:rPr>
              <a:t>(312) 334-0921</a:t>
            </a:r>
            <a:endParaRPr lang="en-US" sz="2000" cap="none" dirty="0">
              <a:solidFill>
                <a:srgbClr val="000000"/>
              </a:solidFill>
              <a:latin typeface="Georgia" pitchFamily="-72" charset="0"/>
              <a:ea typeface="Georgia" pitchFamily="-72" charset="0"/>
              <a:cs typeface="Georgia" pitchFamily="-72" charset="0"/>
              <a:sym typeface="Georgia" pitchFamily="-72" charset="0"/>
            </a:endParaRPr>
          </a:p>
          <a:p>
            <a:pPr eaLnBrk="1" hangingPunct="1">
              <a:spcBef>
                <a:spcPts val="325"/>
              </a:spcBef>
              <a:spcAft>
                <a:spcPct val="0"/>
              </a:spcAft>
              <a:buFont typeface="Georgia" pitchFamily="-72" charset="0"/>
              <a:buNone/>
            </a:pPr>
            <a:endParaRPr lang="en-US" sz="1200" cap="none" dirty="0">
              <a:solidFill>
                <a:srgbClr val="000000"/>
              </a:solidFill>
              <a:latin typeface="Georgia" pitchFamily="-72" charset="0"/>
              <a:ea typeface="Georgia" pitchFamily="-72" charset="0"/>
              <a:cs typeface="Georgia" pitchFamily="-72" charset="0"/>
              <a:sym typeface="Georgia" pitchFamily="-72" charset="0"/>
            </a:endParaRPr>
          </a:p>
        </p:txBody>
      </p:sp>
      <p:sp>
        <p:nvSpPr>
          <p:cNvPr id="14338" name="Shape 105"/>
          <p:cNvSpPr txBox="1">
            <a:spLocks noGrp="1"/>
          </p:cNvSpPr>
          <p:nvPr>
            <p:ph type="ctrTitle"/>
          </p:nvPr>
        </p:nvSpPr>
        <p:spPr>
          <a:xfrm>
            <a:off x="685800" y="465891"/>
            <a:ext cx="7772400" cy="2123618"/>
          </a:xfrm>
        </p:spPr>
        <p:txBody>
          <a:bodyPr tIns="45700" bIns="45700" anchor="b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25000"/>
              <a:buFont typeface="Georgia" pitchFamily="-72" charset="0"/>
              <a:buNone/>
            </a:pPr>
            <a:r>
              <a:rPr lang="en-US" sz="4400" dirty="0" smtClean="0">
                <a:solidFill>
                  <a:srgbClr val="5F5F5F"/>
                </a:solidFill>
                <a:latin typeface="Georgia" pitchFamily="-72" charset="0"/>
                <a:ea typeface="Georgia" pitchFamily="-72" charset="0"/>
                <a:cs typeface="Georgia" pitchFamily="-72" charset="0"/>
                <a:sym typeface="Georgia" pitchFamily="-72" charset="0"/>
              </a:rPr>
              <a:t>Preparing for Health Care Reform in Your </a:t>
            </a:r>
            <a:br>
              <a:rPr lang="en-US" sz="4400" dirty="0" smtClean="0">
                <a:solidFill>
                  <a:srgbClr val="5F5F5F"/>
                </a:solidFill>
                <a:latin typeface="Georgia" pitchFamily="-72" charset="0"/>
                <a:ea typeface="Georgia" pitchFamily="-72" charset="0"/>
                <a:cs typeface="Georgia" pitchFamily="-72" charset="0"/>
                <a:sym typeface="Georgia" pitchFamily="-72" charset="0"/>
              </a:rPr>
            </a:br>
            <a:r>
              <a:rPr lang="en-US" sz="4400" dirty="0" smtClean="0">
                <a:solidFill>
                  <a:srgbClr val="5F5F5F"/>
                </a:solidFill>
                <a:latin typeface="Georgia" pitchFamily="-72" charset="0"/>
                <a:ea typeface="Georgia" pitchFamily="-72" charset="0"/>
                <a:cs typeface="Georgia" pitchFamily="-72" charset="0"/>
                <a:sym typeface="Georgia" pitchFamily="-72" charset="0"/>
              </a:rPr>
              <a:t>Community &amp; Agency</a:t>
            </a:r>
            <a:endParaRPr lang="en-US" sz="4000" dirty="0">
              <a:solidFill>
                <a:srgbClr val="5F5F5F"/>
              </a:solidFill>
              <a:latin typeface="Georgia" pitchFamily="-72" charset="0"/>
              <a:ea typeface="Georgia" pitchFamily="-72" charset="0"/>
              <a:cs typeface="Georgia" pitchFamily="-72" charset="0"/>
              <a:sym typeface="Georgia" pitchFamily="-72" charset="0"/>
            </a:endParaRPr>
          </a:p>
        </p:txBody>
      </p:sp>
      <p:pic>
        <p:nvPicPr>
          <p:cNvPr id="1026" name="Picture 2" descr="C:\Users\jpeller\Desktop\Anne 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81275"/>
            <a:ext cx="2009189" cy="337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17416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Getting Ready for ACA: </a:t>
            </a:r>
            <a:br>
              <a:rPr lang="en-US" dirty="0" smtClean="0"/>
            </a:br>
            <a:r>
              <a:rPr lang="en-US" dirty="0" smtClean="0"/>
              <a:t>The New Landscape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Ryan White Program, SAMSHA, CDC prevention fund aren’t going away, but we will likely see reduced funding in the future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Start preparing NOW for a new environment in our agencies: </a:t>
            </a:r>
          </a:p>
          <a:p>
            <a:pPr marL="742950" lvl="2" indent="-342900"/>
            <a:r>
              <a:rPr lang="en-US" dirty="0" smtClean="0"/>
              <a:t>Partnerships, Mergers, Collaborations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Our AIDS-specific expertise is a tool that will help Medicaid and private insurance reduce costs and improve health outcomes</a:t>
            </a:r>
          </a:p>
          <a:p>
            <a:pPr marL="342900" lvl="1" indent="-342900"/>
            <a:endParaRPr lang="en-US" dirty="0" smtClean="0"/>
          </a:p>
          <a:p>
            <a:pPr marL="342900" lvl="1" indent="-342900">
              <a:buNone/>
            </a:pPr>
            <a:endParaRPr lang="en-US" sz="32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01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HIV Care is Paid For Today &amp; </a:t>
            </a:r>
            <a:br>
              <a:rPr lang="en-US" dirty="0" smtClean="0"/>
            </a:br>
            <a:r>
              <a:rPr lang="en-US" dirty="0" smtClean="0"/>
              <a:t>How It Will Change in 2014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81631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Notes: Based on Patients with HIV Attending Medical Offices Participating in HIVRN; N=19,235. Medicaid includes those with Medicare coverage. Source: Data from K. </a:t>
            </a:r>
            <a:r>
              <a:rPr lang="en-US" sz="700" dirty="0" err="1" smtClean="0">
                <a:solidFill>
                  <a:schemeClr val="bg1"/>
                </a:solidFill>
              </a:rPr>
              <a:t>Gebo</a:t>
            </a:r>
            <a:r>
              <a:rPr lang="en-US" sz="700" dirty="0" smtClean="0">
                <a:solidFill>
                  <a:schemeClr val="bg1"/>
                </a:solidFill>
              </a:rPr>
              <a:t> and J. Fleishman, in Institute of Medicine, HIV Screening and Access to Care: Exploring the Impact of Policies on Access to and Provision of HIV Care, 2011. Excludes 8% “unknown” </a:t>
            </a:r>
            <a:r>
              <a:rPr lang="en-US" sz="700" dirty="0">
                <a:solidFill>
                  <a:schemeClr val="bg1"/>
                </a:solidFill>
              </a:rPr>
              <a:t>coverage.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3094242"/>
              </p:ext>
            </p:extLst>
          </p:nvPr>
        </p:nvGraphicFramePr>
        <p:xfrm>
          <a:off x="765048" y="1688407"/>
          <a:ext cx="9144000" cy="498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Up Arrow 8"/>
          <p:cNvSpPr/>
          <p:nvPr/>
        </p:nvSpPr>
        <p:spPr>
          <a:xfrm>
            <a:off x="1823466" y="2895600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572256" y="373380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5337048" y="2212467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services can be reimbursed by Medicaid or private insurance?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i="1" dirty="0" smtClean="0"/>
              <a:t>Today</a:t>
            </a:r>
          </a:p>
          <a:p>
            <a:r>
              <a:rPr lang="en-US" dirty="0" smtClean="0"/>
              <a:t>Mental health</a:t>
            </a:r>
          </a:p>
          <a:p>
            <a:r>
              <a:rPr lang="en-US" dirty="0" smtClean="0"/>
              <a:t>Substance abuse</a:t>
            </a:r>
          </a:p>
          <a:p>
            <a:r>
              <a:rPr lang="en-US" dirty="0" smtClean="0"/>
              <a:t>Case management or Care coordination</a:t>
            </a:r>
          </a:p>
          <a:p>
            <a:r>
              <a:rPr lang="en-US" dirty="0" smtClean="0"/>
              <a:t>HIV testing</a:t>
            </a:r>
          </a:p>
          <a:p>
            <a:r>
              <a:rPr lang="en-US" dirty="0" smtClean="0"/>
              <a:t>Prevention counseling</a:t>
            </a:r>
          </a:p>
          <a:p>
            <a:pPr>
              <a:buNone/>
            </a:pPr>
            <a:r>
              <a:rPr lang="en-US" i="1" dirty="0" smtClean="0"/>
              <a:t>Maybe in the future</a:t>
            </a:r>
          </a:p>
          <a:p>
            <a:r>
              <a:rPr lang="en-US" dirty="0" smtClean="0"/>
              <a:t>Peer services </a:t>
            </a:r>
          </a:p>
          <a:p>
            <a:r>
              <a:rPr lang="en-US" dirty="0" smtClean="0"/>
              <a:t>Outreach &amp; engagement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2514600"/>
            <a:ext cx="4038600" cy="28194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advocacy &amp; </a:t>
            </a:r>
            <a:r>
              <a:rPr lang="en-US" sz="3200" dirty="0" smtClean="0">
                <a:solidFill>
                  <a:schemeClr val="bg1"/>
                </a:solidFill>
              </a:rPr>
              <a:t>agency infrastructure are needed to ensure ASOs can get reimbursed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Services funded by the Ryan White Program must wrap around other payers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What we’re doing at AFC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Negotiating with a Medicaid managed care company to provide care coordination for people with HIV</a:t>
            </a:r>
          </a:p>
          <a:p>
            <a:pPr lvl="1"/>
            <a:r>
              <a:rPr lang="en-US" dirty="0" smtClean="0"/>
              <a:t>58 of their 204 clients are already enrolled in HIV case management </a:t>
            </a:r>
          </a:p>
          <a:p>
            <a:r>
              <a:rPr lang="en-US" dirty="0" smtClean="0"/>
              <a:t>Determined which supportive housing services are Medicaid-reimbursable and advocating for changes (posted on www.HIVHealthReform.org)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HIVHealthReform.org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dirty="0" smtClean="0"/>
              <a:t>Monthly webinars</a:t>
            </a:r>
          </a:p>
          <a:p>
            <a:r>
              <a:rPr lang="en-US" dirty="0" smtClean="0"/>
              <a:t>Email newsletter</a:t>
            </a:r>
          </a:p>
          <a:p>
            <a:r>
              <a:rPr lang="en-US" dirty="0" smtClean="0"/>
              <a:t>Blog posts highlight exactly what you need to know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133600"/>
            <a:ext cx="5041039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57800" y="1295400"/>
            <a:ext cx="3509575" cy="4525963"/>
          </a:xfrm>
        </p:spPr>
      </p:pic>
      <p:sp>
        <p:nvSpPr>
          <p:cNvPr id="5" name="TextBox 4"/>
          <p:cNvSpPr txBox="1"/>
          <p:nvPr/>
        </p:nvSpPr>
        <p:spPr>
          <a:xfrm>
            <a:off x="609600" y="1371600"/>
            <a:ext cx="4191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Project Inform – </a:t>
            </a:r>
            <a:r>
              <a:rPr lang="en-US" sz="2400" dirty="0" smtClean="0">
                <a:hlinkClick r:id="rId3"/>
              </a:rPr>
              <a:t>www.projectinform.org</a:t>
            </a: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NASTAD – </a:t>
            </a:r>
            <a:r>
              <a:rPr lang="en-US" sz="2400" dirty="0" smtClean="0">
                <a:hlinkClick r:id="rId4"/>
              </a:rPr>
              <a:t>www.NASTAD.org</a:t>
            </a: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Treatment Access Expansion Project – </a:t>
            </a:r>
            <a:r>
              <a:rPr lang="en-US" sz="2400" dirty="0" smtClean="0">
                <a:hlinkClick r:id="rId5"/>
              </a:rPr>
              <a:t>www.taepusa.org</a:t>
            </a:r>
            <a:r>
              <a:rPr lang="en-US" sz="2400" dirty="0" smtClean="0"/>
              <a:t>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Families USA – </a:t>
            </a:r>
            <a:r>
              <a:rPr lang="en-US" sz="2400" dirty="0" smtClean="0">
                <a:hlinkClick r:id="rId6"/>
              </a:rPr>
              <a:t>www.familiesusa.org</a:t>
            </a: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National Health Law Program – </a:t>
            </a:r>
            <a:r>
              <a:rPr lang="en-US" sz="2400" dirty="0" smtClean="0">
                <a:hlinkClick r:id="rId7"/>
              </a:rPr>
              <a:t>www.nhelp.org</a:t>
            </a:r>
            <a:r>
              <a:rPr lang="en-US" sz="24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55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1E1E1"/>
              </a:buClr>
              <a:buSzPct val="25000"/>
              <a:buFont typeface="Georgia"/>
              <a:buNone/>
            </a:pPr>
            <a:r>
              <a:rPr lang="x-none" sz="36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Health Care Reform Planning</a:t>
            </a:r>
          </a:p>
        </p:txBody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301625" y="1527175"/>
            <a:ext cx="8504236" cy="3190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buClr>
                <a:schemeClr val="dk1"/>
              </a:buClr>
              <a:buSzPct val="25000"/>
              <a:buFont typeface="Georgia"/>
              <a:buNone/>
            </a:pPr>
            <a:r>
              <a:rPr lang="x-none" sz="2700" b="0" i="0" u="none" strike="noStrike" cap="none" baseline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If we wait for governments, it’ll</a:t>
            </a:r>
            <a:r>
              <a:rPr lang="en-US" sz="2700" b="0" i="0" u="none" strike="noStrike" cap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be too little, too late. If we act as individuals, it’ll be too little. But if we act as communities, it might just be enough, just in time</a:t>
            </a:r>
            <a:r>
              <a:rPr lang="x-none" sz="2800" b="0" i="0" u="none" strike="noStrike" cap="none" baseline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.”</a:t>
            </a:r>
            <a:endParaRPr lang="x-none" sz="2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lnSpc>
                <a:spcPct val="150000"/>
              </a:lnSpc>
              <a:buClr>
                <a:schemeClr val="dk1"/>
              </a:buClr>
              <a:buSzPct val="25000"/>
              <a:buFont typeface="Georgia"/>
              <a:buNone/>
            </a:pPr>
            <a:r>
              <a:rPr lang="en-US" sz="2800" dirty="0" smtClean="0"/>
              <a:t>Transition network </a:t>
            </a:r>
            <a:endParaRPr lang="x-none" sz="2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endParaRPr lang="x-none" sz="2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070477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ACA Advocacy Imperatives: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Big </a:t>
            </a:r>
            <a:r>
              <a:rPr lang="en-US" dirty="0" smtClean="0"/>
              <a:t>Three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Ensure that every state expands Medicaid in 2014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Ensure that the benefits requirements in both Medicaid and private insurance meet HIV prevention, care, and treatment needs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Ensure that exchanges are designed and implemented in ways that incorporate HIV providers and expertise and ensure continuity of care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69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Health Reform Decision Points</a:t>
            </a:r>
            <a:br>
              <a:rPr lang="en-US" smtClean="0"/>
            </a:b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9" descr="ACA decision Chart 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05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0100" y="5638800"/>
            <a:ext cx="43815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rgbClr val="0070C0"/>
                </a:solidFill>
                <a:latin typeface="+mn-lt"/>
                <a:ea typeface="+mn-ea"/>
              </a:rPr>
              <a:t>Source: Treatment Access Expansion Project, May 2012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08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Reform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10100" y="5638800"/>
            <a:ext cx="43815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rgbClr val="0070C0"/>
                </a:solidFill>
                <a:latin typeface="+mn-lt"/>
                <a:ea typeface="+mn-ea"/>
              </a:rPr>
              <a:t>Source: Treatment Access Expansion Project, May 2012</a:t>
            </a:r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8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81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1) Ensure that Every State Expands Medicaid in 2014</a:t>
            </a:r>
          </a:p>
        </p:txBody>
      </p:sp>
      <p:sp>
        <p:nvSpPr>
          <p:cNvPr id="921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What happens in a state that does not comply with expansion?</a:t>
            </a:r>
          </a:p>
        </p:txBody>
      </p:sp>
      <p:pic>
        <p:nvPicPr>
          <p:cNvPr id="92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38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62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4"/>
          <p:cNvSpPr txBox="1">
            <a:spLocks noChangeArrowheads="1"/>
          </p:cNvSpPr>
          <p:nvPr/>
        </p:nvSpPr>
        <p:spPr bwMode="auto">
          <a:xfrm>
            <a:off x="1143000" y="1517650"/>
            <a:ext cx="754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 b="1" dirty="0">
                <a:latin typeface="Arial" pitchFamily="34" charset="0"/>
              </a:rPr>
              <a:t>Medicaid Coverage of Low‐Income Adults, January 2012</a:t>
            </a:r>
            <a:endParaRPr lang="en-US" sz="2000" dirty="0">
              <a:latin typeface="Arial" pitchFamily="34" charset="0"/>
            </a:endParaRPr>
          </a:p>
        </p:txBody>
      </p:sp>
      <p:pic>
        <p:nvPicPr>
          <p:cNvPr id="1024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577"/>
          <a:stretch>
            <a:fillRect/>
          </a:stretch>
        </p:blipFill>
        <p:spPr bwMode="auto">
          <a:xfrm>
            <a:off x="1600200" y="2133600"/>
            <a:ext cx="6324600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94738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States with Most Restrictive Medicaid Programs Have Most to Gain from Expansion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80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2) Ensure that Benefits Requirements Are Comprehensive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Essential Health Benefits (EHB)</a:t>
            </a:r>
          </a:p>
          <a:p>
            <a:pPr lvl="1"/>
            <a:r>
              <a:rPr lang="en-US" smtClean="0"/>
              <a:t>States must provide newly eligible Medicaid beneficiaries and people insured in the individual and small group market with </a:t>
            </a:r>
            <a:r>
              <a:rPr lang="ja-JP" altLang="en-US" smtClean="0"/>
              <a:t>“</a:t>
            </a:r>
            <a:r>
              <a:rPr lang="en-US" altLang="ja-JP" smtClean="0"/>
              <a:t>benchmark</a:t>
            </a:r>
            <a:r>
              <a:rPr lang="ja-JP" altLang="en-US" smtClean="0"/>
              <a:t>”</a:t>
            </a:r>
            <a:r>
              <a:rPr lang="en-US" altLang="ja-JP" smtClean="0"/>
              <a:t> coverage (based on private insurance market) </a:t>
            </a:r>
          </a:p>
          <a:p>
            <a:pPr lvl="1"/>
            <a:r>
              <a:rPr lang="en-US" smtClean="0"/>
              <a:t>Benchmark coverage must include the ten categories of EHB services </a:t>
            </a:r>
          </a:p>
          <a:p>
            <a:pPr lvl="1"/>
            <a:r>
              <a:rPr lang="en-US" smtClean="0"/>
              <a:t>For Medicaid, benchmark coverage must also meet existing Social Security Act requirements and protections</a:t>
            </a:r>
          </a:p>
          <a:p>
            <a:pPr lvl="2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49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Does Benchmark Coverage Matter?</a:t>
            </a:r>
          </a:p>
        </p:txBody>
      </p:sp>
      <p:sp>
        <p:nvSpPr>
          <p:cNvPr id="12289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Ongoing Concerns for Private Insurance EHB Benchmark:</a:t>
            </a:r>
          </a:p>
          <a:p>
            <a:pPr lvl="1"/>
            <a:r>
              <a:rPr lang="en-US" smtClean="0"/>
              <a:t>Current prescription drug requirements are weak (plans must cover only one drug in each class)</a:t>
            </a:r>
          </a:p>
          <a:p>
            <a:pPr lvl="1"/>
            <a:r>
              <a:rPr lang="en-US" smtClean="0"/>
              <a:t>Service limits and utilization management techniques may continue</a:t>
            </a:r>
          </a:p>
          <a:p>
            <a:pPr lvl="1"/>
            <a:endParaRPr lang="en-US" smtClean="0"/>
          </a:p>
          <a:p>
            <a:r>
              <a:rPr lang="en-US" smtClean="0"/>
              <a:t>Medicaid benchmark plans have been used by states to offer slimmer benefits packages:</a:t>
            </a:r>
          </a:p>
          <a:p>
            <a:pPr lvl="1"/>
            <a:r>
              <a:rPr lang="en-US" smtClean="0"/>
              <a:t>Wisconsin BadgerCare Core Plan:</a:t>
            </a:r>
          </a:p>
          <a:p>
            <a:pPr lvl="2"/>
            <a:r>
              <a:rPr lang="en-US" smtClean="0"/>
              <a:t>Restricted formulary</a:t>
            </a:r>
          </a:p>
          <a:p>
            <a:pPr lvl="3"/>
            <a:r>
              <a:rPr lang="en-US" smtClean="0"/>
              <a:t>No branded ARVs</a:t>
            </a:r>
          </a:p>
        </p:txBody>
      </p:sp>
      <p:pic>
        <p:nvPicPr>
          <p:cNvPr id="12290" name="Picture 4" descr="http://t0.gstatic.com/images?q=tbn:ANd9GcSlqxMEhNcAh-GbuwH28CGRJTZV4iwna3y6yIZOUKZvMViOqUrNR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9303" y="5339255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46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HR PPT template RE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1594</Words>
  <Application>Microsoft Macintosh PowerPoint</Application>
  <PresentationFormat>On-screen Show (4:3)</PresentationFormat>
  <Paragraphs>210</Paragraphs>
  <Slides>28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HHR PPT template REV</vt:lpstr>
      <vt:lpstr>The Patient Protection and Affordable Care Act  October 3, 2012 U.S. Conference on AIDS</vt:lpstr>
      <vt:lpstr>State Health Reform Implementation:  Where the Rubber Meets the Road</vt:lpstr>
      <vt:lpstr>ACA Advocacy Imperatives:  The Big Three</vt:lpstr>
      <vt:lpstr>Health Reform Decision Points </vt:lpstr>
      <vt:lpstr>Health Reform Timeline</vt:lpstr>
      <vt:lpstr>1) Ensure that Every State Expands Medicaid in 2014</vt:lpstr>
      <vt:lpstr>States with Most Restrictive Medicaid Programs Have Most to Gain from Expansion</vt:lpstr>
      <vt:lpstr>2) Ensure that Benefits Requirements Are Comprehensive</vt:lpstr>
      <vt:lpstr>Why Does Benchmark Coverage Matter?</vt:lpstr>
      <vt:lpstr>3) Be at the Table as Exchanges are Designed and Implemented</vt:lpstr>
      <vt:lpstr>Community Preparation</vt:lpstr>
      <vt:lpstr>Health Care Reform  A California State Perspective </vt:lpstr>
      <vt:lpstr> State Advocacy and Planning Matters</vt:lpstr>
      <vt:lpstr>Key Decision “Tables” In California</vt:lpstr>
      <vt:lpstr>Key Decision “Tables” In California</vt:lpstr>
      <vt:lpstr>Key Decision “Tables” In California</vt:lpstr>
      <vt:lpstr>Lessons Learned – State Advocacy &amp; Planning</vt:lpstr>
      <vt:lpstr>Lessons Learned – State Advocacy &amp; Planning</vt:lpstr>
      <vt:lpstr>Role of Local Communities</vt:lpstr>
      <vt:lpstr>Preparing for Health Care Reform in Your  Community &amp; Agency</vt:lpstr>
      <vt:lpstr>Getting Ready for ACA:  The New Landscape </vt:lpstr>
      <vt:lpstr>How HIV Care is Paid For Today &amp;  How It Will Change in 2014</vt:lpstr>
      <vt:lpstr>What services can be reimbursed by Medicaid or private insurance?</vt:lpstr>
      <vt:lpstr>Services funded by the Ryan White Program must wrap around other payers</vt:lpstr>
      <vt:lpstr>What we’re doing at AFC</vt:lpstr>
      <vt:lpstr>HIVHealthReform.org Resources</vt:lpstr>
      <vt:lpstr>Resources</vt:lpstr>
      <vt:lpstr>Health Care Reform Planning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JPeller</dc:creator>
  <cp:lastModifiedBy>Kali Lindsey</cp:lastModifiedBy>
  <cp:revision>80</cp:revision>
  <cp:lastPrinted>2012-10-01T20:53:28Z</cp:lastPrinted>
  <dcterms:created xsi:type="dcterms:W3CDTF">2012-10-02T21:44:04Z</dcterms:created>
  <dcterms:modified xsi:type="dcterms:W3CDTF">2012-10-02T21:44:32Z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-1610174937</vt:i4>
  </property>
  <property fmtid="{D5CDD505-2E9C-101B-9397-08002B2CF9AE}" pid="3" name="_NewReviewCycle">
    <vt:lpwstr/>
  </property>
  <property fmtid="{D5CDD505-2E9C-101B-9397-08002B2CF9AE}" pid="4" name="_EmailSubject">
    <vt:lpwstr>USCA Wednesday Closing Lunch Plenary - Slides</vt:lpwstr>
  </property>
  <property fmtid="{D5CDD505-2E9C-101B-9397-08002B2CF9AE}" pid="5" name="_AuthorEmail">
    <vt:lpwstr>JPeller@aidschicago.org</vt:lpwstr>
  </property>
  <property fmtid="{D5CDD505-2E9C-101B-9397-08002B2CF9AE}" pid="6" name="_AuthorEmailDisplayName">
    <vt:lpwstr>John Peller</vt:lpwstr>
  </property>
  <property fmtid="{D5CDD505-2E9C-101B-9397-08002B2CF9AE}" pid="7" name="_PreviousAdHocReviewCycleID">
    <vt:i4>-398713486</vt:i4>
  </property>
</Properties>
</file>