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18"/>
  </p:notesMasterIdLst>
  <p:handoutMasterIdLst>
    <p:handoutMasterId r:id="rId19"/>
  </p:handoutMasterIdLst>
  <p:sldIdLst>
    <p:sldId id="859" r:id="rId7"/>
    <p:sldId id="851" r:id="rId8"/>
    <p:sldId id="815" r:id="rId9"/>
    <p:sldId id="855" r:id="rId10"/>
    <p:sldId id="850" r:id="rId11"/>
    <p:sldId id="860" r:id="rId12"/>
    <p:sldId id="863" r:id="rId13"/>
    <p:sldId id="862" r:id="rId14"/>
    <p:sldId id="857" r:id="rId15"/>
    <p:sldId id="861" r:id="rId16"/>
    <p:sldId id="858" r:id="rId17"/>
  </p:sldIdLst>
  <p:sldSz cx="9144000" cy="6858000" type="letter"/>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jamin L Ayers" initials="BLA" lastIdx="23" clrIdx="0"/>
  <p:cmAuthor id="1" name="Lauren Deigh" initials="L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FF00"/>
    <a:srgbClr val="0066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83" autoAdjust="0"/>
    <p:restoredTop sz="90764" autoAdjust="0"/>
  </p:normalViewPr>
  <p:slideViewPr>
    <p:cSldViewPr>
      <p:cViewPr>
        <p:scale>
          <a:sx n="66" d="100"/>
          <a:sy n="66" d="100"/>
        </p:scale>
        <p:origin x="-1440" y="-8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976" y="2224"/>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52E9B-B4A5-4F92-BB8F-9897D06F2314}"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9D7C0DDA-DD91-4235-9308-25E0C48EB423}">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j-lt"/>
              <a:cs typeface="Times New Roman" pitchFamily="18" charset="0"/>
            </a:rPr>
            <a:t>HOPWA FY2012</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j-lt"/>
              <a:cs typeface="Times New Roman" pitchFamily="18" charset="0"/>
            </a:rPr>
            <a:t>$332 million</a:t>
          </a:r>
          <a:endParaRPr lang="en-US" sz="2400" b="1" dirty="0">
            <a:solidFill>
              <a:schemeClr val="tx1"/>
            </a:solidFill>
            <a:latin typeface="+mj-lt"/>
          </a:endParaRPr>
        </a:p>
      </dgm:t>
    </dgm:pt>
    <dgm:pt modelId="{6B50D616-3882-4887-87F5-B59E652859F0}" type="parTrans" cxnId="{416EB630-CC9B-4A52-9072-BD6D1F2F5711}">
      <dgm:prSet/>
      <dgm:spPr/>
      <dgm:t>
        <a:bodyPr/>
        <a:lstStyle/>
        <a:p>
          <a:endParaRPr lang="en-US"/>
        </a:p>
      </dgm:t>
    </dgm:pt>
    <dgm:pt modelId="{4251485E-53B9-4BBB-B924-DD38C91437FE}" type="sibTrans" cxnId="{416EB630-CC9B-4A52-9072-BD6D1F2F5711}">
      <dgm:prSet/>
      <dgm:spPr/>
      <dgm:t>
        <a:bodyPr/>
        <a:lstStyle/>
        <a:p>
          <a:endParaRPr lang="en-US"/>
        </a:p>
      </dgm:t>
    </dgm:pt>
    <dgm:pt modelId="{4901D614-C0D4-49B5-B21F-6FD8C3020999}">
      <dgm:prSet phldrT="[Text]" custT="1"/>
      <dgm:spPr/>
      <dgm:t>
        <a:bodyPr/>
        <a:lstStyle/>
        <a:p>
          <a:r>
            <a:rPr lang="en-US" sz="1800" b="1" dirty="0" smtClean="0">
              <a:latin typeface="+mj-lt"/>
              <a:cs typeface="Times New Roman" pitchFamily="18" charset="0"/>
            </a:rPr>
            <a:t>$298.8 m  (90%) </a:t>
          </a:r>
        </a:p>
        <a:p>
          <a:r>
            <a:rPr lang="en-US" sz="1800" b="1" dirty="0" smtClean="0">
              <a:latin typeface="+mj-lt"/>
              <a:cs typeface="Times New Roman" pitchFamily="18" charset="0"/>
            </a:rPr>
            <a:t>Formula </a:t>
          </a:r>
        </a:p>
        <a:p>
          <a:r>
            <a:rPr lang="en-US" sz="1800" b="1" dirty="0" smtClean="0">
              <a:latin typeface="+mj-lt"/>
              <a:cs typeface="Times New Roman" pitchFamily="18" charset="0"/>
            </a:rPr>
            <a:t>125 grants</a:t>
          </a:r>
          <a:endParaRPr lang="en-US" sz="1800" b="1" dirty="0">
            <a:latin typeface="+mj-lt"/>
            <a:cs typeface="Times New Roman" pitchFamily="18" charset="0"/>
          </a:endParaRPr>
        </a:p>
      </dgm:t>
    </dgm:pt>
    <dgm:pt modelId="{3A90F183-66C6-4ADC-986B-39B3A223C82B}" type="parTrans" cxnId="{D536351D-F3A2-4D9C-B88B-80149BA25AA7}">
      <dgm:prSet/>
      <dgm:spPr/>
      <dgm:t>
        <a:bodyPr/>
        <a:lstStyle/>
        <a:p>
          <a:endParaRPr lang="en-US"/>
        </a:p>
      </dgm:t>
    </dgm:pt>
    <dgm:pt modelId="{9BAC9EA5-42E9-43F0-BC7B-0C91531474AC}" type="sibTrans" cxnId="{D536351D-F3A2-4D9C-B88B-80149BA25AA7}">
      <dgm:prSet/>
      <dgm:spPr/>
      <dgm:t>
        <a:bodyPr/>
        <a:lstStyle/>
        <a:p>
          <a:endParaRPr lang="en-US"/>
        </a:p>
      </dgm:t>
    </dgm:pt>
    <dgm:pt modelId="{6B2EF90C-F7DC-4933-B4AD-15CEF15B91C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latin typeface="+mn-lt"/>
              <a:cs typeface="Times New Roman" pitchFamily="18" charset="0"/>
            </a:rPr>
            <a:t>Project Sponsors</a:t>
          </a:r>
        </a:p>
        <a:p>
          <a:pPr marL="0" marR="0" indent="0" defTabSz="914400" eaLnBrk="1" fontAlgn="auto" latinLnBrk="0" hangingPunct="1">
            <a:lnSpc>
              <a:spcPct val="100000"/>
            </a:lnSpc>
            <a:spcBef>
              <a:spcPts val="0"/>
            </a:spcBef>
            <a:spcAft>
              <a:spcPts val="0"/>
            </a:spcAft>
            <a:buClrTx/>
            <a:buSzTx/>
            <a:buFontTx/>
            <a:buNone/>
            <a:tabLst/>
            <a:defRPr/>
          </a:pPr>
          <a:endParaRPr lang="en-US" sz="2000" b="1" dirty="0" smtClean="0">
            <a:latin typeface="+mn-lt"/>
            <a:cs typeface="Times New Roman" pitchFamily="18" charset="0"/>
          </a:endParaRPr>
        </a:p>
        <a:p>
          <a:pPr defTabSz="889000">
            <a:lnSpc>
              <a:spcPct val="90000"/>
            </a:lnSpc>
            <a:spcBef>
              <a:spcPct val="0"/>
            </a:spcBef>
            <a:spcAft>
              <a:spcPct val="35000"/>
            </a:spcAft>
          </a:pPr>
          <a:r>
            <a:rPr lang="en-US" sz="2000" b="1" dirty="0" smtClean="0">
              <a:latin typeface="+mj-lt"/>
              <a:cs typeface="Times New Roman" pitchFamily="18" charset="0"/>
            </a:rPr>
            <a:t>1,000+ nonprofits &amp; housing agencies</a:t>
          </a:r>
        </a:p>
      </dgm:t>
    </dgm:pt>
    <dgm:pt modelId="{4DD622D9-75BC-4264-9F0D-D4E0F6671F3D}" type="parTrans" cxnId="{8794DD14-D2E7-4208-8D04-F3C513B42541}">
      <dgm:prSet/>
      <dgm:spPr/>
      <dgm:t>
        <a:bodyPr/>
        <a:lstStyle/>
        <a:p>
          <a:endParaRPr lang="en-US"/>
        </a:p>
      </dgm:t>
    </dgm:pt>
    <dgm:pt modelId="{266B0061-B530-4945-B25D-D6A08A95EF7C}" type="sibTrans" cxnId="{8794DD14-D2E7-4208-8D04-F3C513B42541}">
      <dgm:prSet/>
      <dgm:spPr/>
      <dgm:t>
        <a:bodyPr/>
        <a:lstStyle/>
        <a:p>
          <a:endParaRPr lang="en-US"/>
        </a:p>
      </dgm:t>
    </dgm:pt>
    <dgm:pt modelId="{EB0B839B-CD61-4C5A-A93D-41C7C55B72E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latin typeface="+mj-lt"/>
              <a:cs typeface="Times New Roman" pitchFamily="18" charset="0"/>
            </a:rPr>
            <a:t>$33.2 m   (10%)</a:t>
          </a:r>
        </a:p>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latin typeface="+mj-lt"/>
              <a:cs typeface="Times New Roman" pitchFamily="18" charset="0"/>
            </a:rPr>
            <a:t>Competitive </a:t>
          </a:r>
        </a:p>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latin typeface="+mj-lt"/>
              <a:cs typeface="Times New Roman" pitchFamily="18" charset="0"/>
            </a:rPr>
            <a:t>28  Grants </a:t>
          </a:r>
        </a:p>
        <a:p>
          <a:pPr marL="0" marR="0" indent="0" defTabSz="914400" eaLnBrk="1" fontAlgn="auto" latinLnBrk="0" hangingPunct="1">
            <a:lnSpc>
              <a:spcPct val="100000"/>
            </a:lnSpc>
            <a:spcBef>
              <a:spcPts val="0"/>
            </a:spcBef>
            <a:spcAft>
              <a:spcPts val="0"/>
            </a:spcAft>
            <a:buClrTx/>
            <a:buSzTx/>
            <a:buFontTx/>
            <a:buNone/>
            <a:tabLst/>
            <a:defRPr/>
          </a:pPr>
          <a:r>
            <a:rPr lang="en-US" sz="1600" b="1" dirty="0" smtClean="0">
              <a:latin typeface="+mj-lt"/>
              <a:cs typeface="Times New Roman" pitchFamily="18" charset="0"/>
            </a:rPr>
            <a:t>(of  94 over 3 yrs)</a:t>
          </a:r>
          <a:endParaRPr lang="en-US" sz="1600" b="1" dirty="0">
            <a:latin typeface="+mj-lt"/>
            <a:cs typeface="Times New Roman" pitchFamily="18" charset="0"/>
          </a:endParaRPr>
        </a:p>
      </dgm:t>
    </dgm:pt>
    <dgm:pt modelId="{B11A5841-56D6-493C-BA3B-871EE37564A9}" type="parTrans" cxnId="{E0BF8499-71F5-450C-BD39-9E555926D623}">
      <dgm:prSet/>
      <dgm:spPr/>
      <dgm:t>
        <a:bodyPr/>
        <a:lstStyle/>
        <a:p>
          <a:endParaRPr lang="en-US"/>
        </a:p>
      </dgm:t>
    </dgm:pt>
    <dgm:pt modelId="{82A0FF4E-D840-41E4-9973-C9DC8CE1D8A0}" type="sibTrans" cxnId="{E0BF8499-71F5-450C-BD39-9E555926D623}">
      <dgm:prSet/>
      <dgm:spPr/>
      <dgm:t>
        <a:bodyPr/>
        <a:lstStyle/>
        <a:p>
          <a:endParaRPr lang="en-US"/>
        </a:p>
      </dgm:t>
    </dgm:pt>
    <dgm:pt modelId="{E5B37D22-8943-4B61-90E0-5A2C62A8D683}">
      <dgm:prSet custT="1"/>
      <dgm:spPr/>
      <dgm:t>
        <a:bodyPr/>
        <a:lstStyle/>
        <a:p>
          <a:r>
            <a:rPr lang="en-US" sz="2000" b="1" dirty="0" smtClean="0">
              <a:latin typeface="+mj-lt"/>
              <a:cs typeface="Times New Roman" pitchFamily="18" charset="0"/>
            </a:rPr>
            <a:t>Households</a:t>
          </a:r>
        </a:p>
        <a:p>
          <a:r>
            <a:rPr lang="en-US" sz="2000" b="1" dirty="0" smtClean="0">
              <a:latin typeface="+mj-lt"/>
              <a:cs typeface="Times New Roman" pitchFamily="18" charset="0"/>
            </a:rPr>
            <a:t>60,234</a:t>
          </a:r>
        </a:p>
        <a:p>
          <a:r>
            <a:rPr lang="en-US" sz="1400" b="1" dirty="0" smtClean="0">
              <a:latin typeface="+mj-lt"/>
              <a:cs typeface="Times New Roman" pitchFamily="18" charset="0"/>
            </a:rPr>
            <a:t>(inc. 93,414 persons)</a:t>
          </a:r>
          <a:endParaRPr lang="en-US" sz="1400" b="1" dirty="0">
            <a:latin typeface="+mj-lt"/>
            <a:cs typeface="Times New Roman" pitchFamily="18" charset="0"/>
          </a:endParaRPr>
        </a:p>
      </dgm:t>
    </dgm:pt>
    <dgm:pt modelId="{042C4604-03B0-484F-B196-1F4D40F66ECB}" type="parTrans" cxnId="{7911E873-C551-4EEE-A4BC-D065DB750217}">
      <dgm:prSet/>
      <dgm:spPr/>
      <dgm:t>
        <a:bodyPr/>
        <a:lstStyle/>
        <a:p>
          <a:endParaRPr lang="en-US"/>
        </a:p>
      </dgm:t>
    </dgm:pt>
    <dgm:pt modelId="{F9A8B6B9-44F7-43FC-9495-A8F7051677B9}" type="sibTrans" cxnId="{7911E873-C551-4EEE-A4BC-D065DB750217}">
      <dgm:prSet/>
      <dgm:spPr/>
      <dgm:t>
        <a:bodyPr/>
        <a:lstStyle/>
        <a:p>
          <a:endParaRPr lang="en-US"/>
        </a:p>
      </dgm:t>
    </dgm:pt>
    <dgm:pt modelId="{2B4051BA-6528-48E8-A6D7-B5C7B47AFB36}">
      <dgm:prSet/>
      <dgm:spPr/>
      <dgm:t>
        <a:bodyPr/>
        <a:lstStyle/>
        <a:p>
          <a:r>
            <a:rPr lang="en-US" b="1" dirty="0" smtClean="0"/>
            <a:t>Leveraged Households</a:t>
          </a:r>
        </a:p>
        <a:p>
          <a:r>
            <a:rPr lang="en-US" b="1" dirty="0" smtClean="0"/>
            <a:t>39,763</a:t>
          </a:r>
          <a:endParaRPr lang="en-US" b="1" dirty="0"/>
        </a:p>
      </dgm:t>
    </dgm:pt>
    <dgm:pt modelId="{D055BE4B-1616-4E35-A67B-85E1996234D2}" type="parTrans" cxnId="{D2A660BB-33E8-4EA4-8590-CEDC20899523}">
      <dgm:prSet/>
      <dgm:spPr/>
      <dgm:t>
        <a:bodyPr/>
        <a:lstStyle/>
        <a:p>
          <a:endParaRPr lang="en-US"/>
        </a:p>
      </dgm:t>
    </dgm:pt>
    <dgm:pt modelId="{ED4EE09F-7D8F-46FE-A2F8-18D2B223AA67}" type="sibTrans" cxnId="{D2A660BB-33E8-4EA4-8590-CEDC20899523}">
      <dgm:prSet/>
      <dgm:spPr/>
      <dgm:t>
        <a:bodyPr/>
        <a:lstStyle/>
        <a:p>
          <a:endParaRPr lang="en-US"/>
        </a:p>
      </dgm:t>
    </dgm:pt>
    <dgm:pt modelId="{AA253ECA-CD3A-47F6-9F84-DBF28DD90CCE}" type="pres">
      <dgm:prSet presAssocID="{A5152E9B-B4A5-4F92-BB8F-9897D06F2314}" presName="hierChild1" presStyleCnt="0">
        <dgm:presLayoutVars>
          <dgm:chPref val="1"/>
          <dgm:dir/>
          <dgm:animOne val="branch"/>
          <dgm:animLvl val="lvl"/>
          <dgm:resizeHandles/>
        </dgm:presLayoutVars>
      </dgm:prSet>
      <dgm:spPr/>
      <dgm:t>
        <a:bodyPr/>
        <a:lstStyle/>
        <a:p>
          <a:endParaRPr lang="en-US"/>
        </a:p>
      </dgm:t>
    </dgm:pt>
    <dgm:pt modelId="{4F55716F-1FC8-4C85-8167-C530A903454D}" type="pres">
      <dgm:prSet presAssocID="{9D7C0DDA-DD91-4235-9308-25E0C48EB423}" presName="hierRoot1" presStyleCnt="0"/>
      <dgm:spPr/>
    </dgm:pt>
    <dgm:pt modelId="{6547D343-A095-4EC7-BA1E-39D0A2BB8FBD}" type="pres">
      <dgm:prSet presAssocID="{9D7C0DDA-DD91-4235-9308-25E0C48EB423}" presName="composite" presStyleCnt="0"/>
      <dgm:spPr/>
    </dgm:pt>
    <dgm:pt modelId="{14C2A8FA-A4B6-46B4-A31C-3B9AC3090E50}" type="pres">
      <dgm:prSet presAssocID="{9D7C0DDA-DD91-4235-9308-25E0C48EB423}" presName="background" presStyleLbl="node0" presStyleIdx="0" presStyleCnt="1"/>
      <dgm:spPr/>
    </dgm:pt>
    <dgm:pt modelId="{026C928B-1101-42E3-A87E-2CE14089B83F}" type="pres">
      <dgm:prSet presAssocID="{9D7C0DDA-DD91-4235-9308-25E0C48EB423}" presName="text" presStyleLbl="fgAcc0" presStyleIdx="0" presStyleCnt="1" custScaleX="136652">
        <dgm:presLayoutVars>
          <dgm:chPref val="3"/>
        </dgm:presLayoutVars>
      </dgm:prSet>
      <dgm:spPr/>
      <dgm:t>
        <a:bodyPr/>
        <a:lstStyle/>
        <a:p>
          <a:endParaRPr lang="en-US"/>
        </a:p>
      </dgm:t>
    </dgm:pt>
    <dgm:pt modelId="{71B2ED4C-C82A-47A3-BD4D-0379FBA6B6ED}" type="pres">
      <dgm:prSet presAssocID="{9D7C0DDA-DD91-4235-9308-25E0C48EB423}" presName="hierChild2" presStyleCnt="0"/>
      <dgm:spPr/>
    </dgm:pt>
    <dgm:pt modelId="{7AF72DD8-6E12-426C-851E-B411DDF06108}" type="pres">
      <dgm:prSet presAssocID="{3A90F183-66C6-4ADC-986B-39B3A223C82B}" presName="Name10" presStyleLbl="parChTrans1D2" presStyleIdx="0" presStyleCnt="4"/>
      <dgm:spPr/>
      <dgm:t>
        <a:bodyPr/>
        <a:lstStyle/>
        <a:p>
          <a:endParaRPr lang="en-US"/>
        </a:p>
      </dgm:t>
    </dgm:pt>
    <dgm:pt modelId="{78C685F6-EF45-4CA0-89FB-2C94F94844EC}" type="pres">
      <dgm:prSet presAssocID="{4901D614-C0D4-49B5-B21F-6FD8C3020999}" presName="hierRoot2" presStyleCnt="0"/>
      <dgm:spPr/>
    </dgm:pt>
    <dgm:pt modelId="{CE27875D-9F20-4159-9A76-92659BC5A783}" type="pres">
      <dgm:prSet presAssocID="{4901D614-C0D4-49B5-B21F-6FD8C3020999}" presName="composite2" presStyleCnt="0"/>
      <dgm:spPr/>
    </dgm:pt>
    <dgm:pt modelId="{1F8D62CC-5B3D-48AC-A3C1-103992A0F2C6}" type="pres">
      <dgm:prSet presAssocID="{4901D614-C0D4-49B5-B21F-6FD8C3020999}" presName="background2" presStyleLbl="node2" presStyleIdx="0" presStyleCnt="4"/>
      <dgm:spPr/>
    </dgm:pt>
    <dgm:pt modelId="{FA68B631-41ED-44E5-8563-4BEEEE86F5F3}" type="pres">
      <dgm:prSet presAssocID="{4901D614-C0D4-49B5-B21F-6FD8C3020999}" presName="text2" presStyleLbl="fgAcc2" presStyleIdx="0" presStyleCnt="4" custScaleY="141064">
        <dgm:presLayoutVars>
          <dgm:chPref val="3"/>
        </dgm:presLayoutVars>
      </dgm:prSet>
      <dgm:spPr/>
      <dgm:t>
        <a:bodyPr/>
        <a:lstStyle/>
        <a:p>
          <a:endParaRPr lang="en-US"/>
        </a:p>
      </dgm:t>
    </dgm:pt>
    <dgm:pt modelId="{0721D809-6013-40D5-8AD6-78063EB7EF7E}" type="pres">
      <dgm:prSet presAssocID="{4901D614-C0D4-49B5-B21F-6FD8C3020999}" presName="hierChild3" presStyleCnt="0"/>
      <dgm:spPr/>
    </dgm:pt>
    <dgm:pt modelId="{6BB3912B-01BC-4328-934F-0FE3EDB1942C}" type="pres">
      <dgm:prSet presAssocID="{B11A5841-56D6-493C-BA3B-871EE37564A9}" presName="Name10" presStyleLbl="parChTrans1D2" presStyleIdx="1" presStyleCnt="4"/>
      <dgm:spPr/>
      <dgm:t>
        <a:bodyPr/>
        <a:lstStyle/>
        <a:p>
          <a:endParaRPr lang="en-US"/>
        </a:p>
      </dgm:t>
    </dgm:pt>
    <dgm:pt modelId="{6585D0A7-9116-405C-B93E-4131BBF69E7B}" type="pres">
      <dgm:prSet presAssocID="{EB0B839B-CD61-4C5A-A93D-41C7C55B72E6}" presName="hierRoot2" presStyleCnt="0"/>
      <dgm:spPr/>
    </dgm:pt>
    <dgm:pt modelId="{7389E387-08AB-45BC-AFC0-04F506782965}" type="pres">
      <dgm:prSet presAssocID="{EB0B839B-CD61-4C5A-A93D-41C7C55B72E6}" presName="composite2" presStyleCnt="0"/>
      <dgm:spPr/>
    </dgm:pt>
    <dgm:pt modelId="{48EE5369-1ACA-48D8-8A69-01EB9933A620}" type="pres">
      <dgm:prSet presAssocID="{EB0B839B-CD61-4C5A-A93D-41C7C55B72E6}" presName="background2" presStyleLbl="node2" presStyleIdx="1" presStyleCnt="4"/>
      <dgm:spPr/>
    </dgm:pt>
    <dgm:pt modelId="{1BFE0990-B570-420F-A450-41BD4CF98F13}" type="pres">
      <dgm:prSet presAssocID="{EB0B839B-CD61-4C5A-A93D-41C7C55B72E6}" presName="text2" presStyleLbl="fgAcc2" presStyleIdx="1" presStyleCnt="4" custScaleY="146387" custLinFactNeighborX="1252" custLinFactNeighborY="624">
        <dgm:presLayoutVars>
          <dgm:chPref val="3"/>
        </dgm:presLayoutVars>
      </dgm:prSet>
      <dgm:spPr/>
      <dgm:t>
        <a:bodyPr/>
        <a:lstStyle/>
        <a:p>
          <a:endParaRPr lang="en-US"/>
        </a:p>
      </dgm:t>
    </dgm:pt>
    <dgm:pt modelId="{F9CC2B43-0229-4596-9A31-8BD7B6E4D0AD}" type="pres">
      <dgm:prSet presAssocID="{EB0B839B-CD61-4C5A-A93D-41C7C55B72E6}" presName="hierChild3" presStyleCnt="0"/>
      <dgm:spPr/>
    </dgm:pt>
    <dgm:pt modelId="{C1CC21DD-4620-4359-BDF0-DB528BFCBB94}" type="pres">
      <dgm:prSet presAssocID="{4DD622D9-75BC-4264-9F0D-D4E0F6671F3D}" presName="Name10" presStyleLbl="parChTrans1D2" presStyleIdx="2" presStyleCnt="4"/>
      <dgm:spPr/>
      <dgm:t>
        <a:bodyPr/>
        <a:lstStyle/>
        <a:p>
          <a:endParaRPr lang="en-US"/>
        </a:p>
      </dgm:t>
    </dgm:pt>
    <dgm:pt modelId="{3767BD63-D9C8-4ED6-9104-B9B30E776F51}" type="pres">
      <dgm:prSet presAssocID="{6B2EF90C-F7DC-4933-B4AD-15CEF15B91C4}" presName="hierRoot2" presStyleCnt="0"/>
      <dgm:spPr/>
    </dgm:pt>
    <dgm:pt modelId="{7140AA8B-C74D-4000-97C0-8F60275BFE03}" type="pres">
      <dgm:prSet presAssocID="{6B2EF90C-F7DC-4933-B4AD-15CEF15B91C4}" presName="composite2" presStyleCnt="0"/>
      <dgm:spPr/>
    </dgm:pt>
    <dgm:pt modelId="{281D89F0-7185-4D8B-B715-9352A15E091E}" type="pres">
      <dgm:prSet presAssocID="{6B2EF90C-F7DC-4933-B4AD-15CEF15B91C4}" presName="background2" presStyleLbl="node2" presStyleIdx="2" presStyleCnt="4"/>
      <dgm:spPr/>
    </dgm:pt>
    <dgm:pt modelId="{9D34C1CF-9F56-4CF2-8BE8-1B377B784D67}" type="pres">
      <dgm:prSet presAssocID="{6B2EF90C-F7DC-4933-B4AD-15CEF15B91C4}" presName="text2" presStyleLbl="fgAcc2" presStyleIdx="2" presStyleCnt="4" custScaleY="229764">
        <dgm:presLayoutVars>
          <dgm:chPref val="3"/>
        </dgm:presLayoutVars>
      </dgm:prSet>
      <dgm:spPr/>
      <dgm:t>
        <a:bodyPr/>
        <a:lstStyle/>
        <a:p>
          <a:endParaRPr lang="en-US"/>
        </a:p>
      </dgm:t>
    </dgm:pt>
    <dgm:pt modelId="{A84FA614-FFA2-45E4-82B6-C7BF096CDAB1}" type="pres">
      <dgm:prSet presAssocID="{6B2EF90C-F7DC-4933-B4AD-15CEF15B91C4}" presName="hierChild3" presStyleCnt="0"/>
      <dgm:spPr/>
    </dgm:pt>
    <dgm:pt modelId="{0A32F779-514E-43B1-A083-C9988B581114}" type="pres">
      <dgm:prSet presAssocID="{042C4604-03B0-484F-B196-1F4D40F66ECB}" presName="Name10" presStyleLbl="parChTrans1D2" presStyleIdx="3" presStyleCnt="4"/>
      <dgm:spPr/>
      <dgm:t>
        <a:bodyPr/>
        <a:lstStyle/>
        <a:p>
          <a:endParaRPr lang="en-US"/>
        </a:p>
      </dgm:t>
    </dgm:pt>
    <dgm:pt modelId="{9388740C-DF02-494A-810B-6C4354F99D8A}" type="pres">
      <dgm:prSet presAssocID="{E5B37D22-8943-4B61-90E0-5A2C62A8D683}" presName="hierRoot2" presStyleCnt="0"/>
      <dgm:spPr/>
    </dgm:pt>
    <dgm:pt modelId="{B04CAAC0-7726-48DE-8C94-CCFC66D4C674}" type="pres">
      <dgm:prSet presAssocID="{E5B37D22-8943-4B61-90E0-5A2C62A8D683}" presName="composite2" presStyleCnt="0"/>
      <dgm:spPr/>
    </dgm:pt>
    <dgm:pt modelId="{ED58AAD3-5BF6-458E-8158-6A973762F2F7}" type="pres">
      <dgm:prSet presAssocID="{E5B37D22-8943-4B61-90E0-5A2C62A8D683}" presName="background2" presStyleLbl="node2" presStyleIdx="3" presStyleCnt="4"/>
      <dgm:spPr/>
    </dgm:pt>
    <dgm:pt modelId="{0C747F1F-9793-42D9-8697-7488DA62B57B}" type="pres">
      <dgm:prSet presAssocID="{E5B37D22-8943-4B61-90E0-5A2C62A8D683}" presName="text2" presStyleLbl="fgAcc2" presStyleIdx="3" presStyleCnt="4">
        <dgm:presLayoutVars>
          <dgm:chPref val="3"/>
        </dgm:presLayoutVars>
      </dgm:prSet>
      <dgm:spPr/>
      <dgm:t>
        <a:bodyPr/>
        <a:lstStyle/>
        <a:p>
          <a:endParaRPr lang="en-US"/>
        </a:p>
      </dgm:t>
    </dgm:pt>
    <dgm:pt modelId="{246559BE-861E-4E74-9D6E-D7926344F4BF}" type="pres">
      <dgm:prSet presAssocID="{E5B37D22-8943-4B61-90E0-5A2C62A8D683}" presName="hierChild3" presStyleCnt="0"/>
      <dgm:spPr/>
    </dgm:pt>
    <dgm:pt modelId="{4F1D7F45-64A0-4A53-B2F1-0E814F45FE41}" type="pres">
      <dgm:prSet presAssocID="{D055BE4B-1616-4E35-A67B-85E1996234D2}" presName="Name17" presStyleLbl="parChTrans1D3" presStyleIdx="0" presStyleCnt="1"/>
      <dgm:spPr/>
      <dgm:t>
        <a:bodyPr/>
        <a:lstStyle/>
        <a:p>
          <a:endParaRPr lang="en-US"/>
        </a:p>
      </dgm:t>
    </dgm:pt>
    <dgm:pt modelId="{A358D7D5-61AA-4F2F-8632-4DE0E35A4FF6}" type="pres">
      <dgm:prSet presAssocID="{2B4051BA-6528-48E8-A6D7-B5C7B47AFB36}" presName="hierRoot3" presStyleCnt="0"/>
      <dgm:spPr/>
    </dgm:pt>
    <dgm:pt modelId="{2E3365E0-77A6-470A-B451-D5E38A1209F2}" type="pres">
      <dgm:prSet presAssocID="{2B4051BA-6528-48E8-A6D7-B5C7B47AFB36}" presName="composite3" presStyleCnt="0"/>
      <dgm:spPr/>
    </dgm:pt>
    <dgm:pt modelId="{D5D7FE11-B862-4649-BC10-BECD5B809A47}" type="pres">
      <dgm:prSet presAssocID="{2B4051BA-6528-48E8-A6D7-B5C7B47AFB36}" presName="background3" presStyleLbl="node3" presStyleIdx="0" presStyleCnt="1"/>
      <dgm:spPr/>
    </dgm:pt>
    <dgm:pt modelId="{25EFF40B-E256-426B-9731-C3A862EC60FE}" type="pres">
      <dgm:prSet presAssocID="{2B4051BA-6528-48E8-A6D7-B5C7B47AFB36}" presName="text3" presStyleLbl="fgAcc3" presStyleIdx="0" presStyleCnt="1" custLinFactNeighborX="183" custLinFactNeighborY="-15139">
        <dgm:presLayoutVars>
          <dgm:chPref val="3"/>
        </dgm:presLayoutVars>
      </dgm:prSet>
      <dgm:spPr/>
      <dgm:t>
        <a:bodyPr/>
        <a:lstStyle/>
        <a:p>
          <a:endParaRPr lang="en-US"/>
        </a:p>
      </dgm:t>
    </dgm:pt>
    <dgm:pt modelId="{92B87410-7246-4811-8371-4EDE00674A85}" type="pres">
      <dgm:prSet presAssocID="{2B4051BA-6528-48E8-A6D7-B5C7B47AFB36}" presName="hierChild4" presStyleCnt="0"/>
      <dgm:spPr/>
    </dgm:pt>
  </dgm:ptLst>
  <dgm:cxnLst>
    <dgm:cxn modelId="{66B74BB7-785C-4147-B448-70DCAA89F743}" type="presOf" srcId="{6B2EF90C-F7DC-4933-B4AD-15CEF15B91C4}" destId="{9D34C1CF-9F56-4CF2-8BE8-1B377B784D67}" srcOrd="0" destOrd="0" presId="urn:microsoft.com/office/officeart/2005/8/layout/hierarchy1"/>
    <dgm:cxn modelId="{E0BF8499-71F5-450C-BD39-9E555926D623}" srcId="{9D7C0DDA-DD91-4235-9308-25E0C48EB423}" destId="{EB0B839B-CD61-4C5A-A93D-41C7C55B72E6}" srcOrd="1" destOrd="0" parTransId="{B11A5841-56D6-493C-BA3B-871EE37564A9}" sibTransId="{82A0FF4E-D840-41E4-9973-C9DC8CE1D8A0}"/>
    <dgm:cxn modelId="{E7154D89-02B4-41E6-B5B6-68460D878FCA}" type="presOf" srcId="{042C4604-03B0-484F-B196-1F4D40F66ECB}" destId="{0A32F779-514E-43B1-A083-C9988B581114}" srcOrd="0" destOrd="0" presId="urn:microsoft.com/office/officeart/2005/8/layout/hierarchy1"/>
    <dgm:cxn modelId="{42FDCE83-B8BE-493C-AFA9-1F98FE185977}" type="presOf" srcId="{4901D614-C0D4-49B5-B21F-6FD8C3020999}" destId="{FA68B631-41ED-44E5-8563-4BEEEE86F5F3}" srcOrd="0" destOrd="0" presId="urn:microsoft.com/office/officeart/2005/8/layout/hierarchy1"/>
    <dgm:cxn modelId="{D2A660BB-33E8-4EA4-8590-CEDC20899523}" srcId="{E5B37D22-8943-4B61-90E0-5A2C62A8D683}" destId="{2B4051BA-6528-48E8-A6D7-B5C7B47AFB36}" srcOrd="0" destOrd="0" parTransId="{D055BE4B-1616-4E35-A67B-85E1996234D2}" sibTransId="{ED4EE09F-7D8F-46FE-A2F8-18D2B223AA67}"/>
    <dgm:cxn modelId="{A95AD7E8-8BA0-4599-8F4C-55DEDC1A0C90}" type="presOf" srcId="{9D7C0DDA-DD91-4235-9308-25E0C48EB423}" destId="{026C928B-1101-42E3-A87E-2CE14089B83F}" srcOrd="0" destOrd="0" presId="urn:microsoft.com/office/officeart/2005/8/layout/hierarchy1"/>
    <dgm:cxn modelId="{14D40551-0F2B-4F58-B96B-971BD6B2F2F0}" type="presOf" srcId="{B11A5841-56D6-493C-BA3B-871EE37564A9}" destId="{6BB3912B-01BC-4328-934F-0FE3EDB1942C}" srcOrd="0" destOrd="0" presId="urn:microsoft.com/office/officeart/2005/8/layout/hierarchy1"/>
    <dgm:cxn modelId="{D8B00C5E-FE87-4A49-AC69-442E19C400F1}" type="presOf" srcId="{E5B37D22-8943-4B61-90E0-5A2C62A8D683}" destId="{0C747F1F-9793-42D9-8697-7488DA62B57B}" srcOrd="0" destOrd="0" presId="urn:microsoft.com/office/officeart/2005/8/layout/hierarchy1"/>
    <dgm:cxn modelId="{972F74D0-CA62-4302-9FD6-E2E2EAE827FB}" type="presOf" srcId="{4DD622D9-75BC-4264-9F0D-D4E0F6671F3D}" destId="{C1CC21DD-4620-4359-BDF0-DB528BFCBB94}" srcOrd="0" destOrd="0" presId="urn:microsoft.com/office/officeart/2005/8/layout/hierarchy1"/>
    <dgm:cxn modelId="{B8C7C2F2-B1D0-46B7-B29B-AB6B521EBF0A}" type="presOf" srcId="{EB0B839B-CD61-4C5A-A93D-41C7C55B72E6}" destId="{1BFE0990-B570-420F-A450-41BD4CF98F13}" srcOrd="0" destOrd="0" presId="urn:microsoft.com/office/officeart/2005/8/layout/hierarchy1"/>
    <dgm:cxn modelId="{416EB630-CC9B-4A52-9072-BD6D1F2F5711}" srcId="{A5152E9B-B4A5-4F92-BB8F-9897D06F2314}" destId="{9D7C0DDA-DD91-4235-9308-25E0C48EB423}" srcOrd="0" destOrd="0" parTransId="{6B50D616-3882-4887-87F5-B59E652859F0}" sibTransId="{4251485E-53B9-4BBB-B924-DD38C91437FE}"/>
    <dgm:cxn modelId="{8794DD14-D2E7-4208-8D04-F3C513B42541}" srcId="{9D7C0DDA-DD91-4235-9308-25E0C48EB423}" destId="{6B2EF90C-F7DC-4933-B4AD-15CEF15B91C4}" srcOrd="2" destOrd="0" parTransId="{4DD622D9-75BC-4264-9F0D-D4E0F6671F3D}" sibTransId="{266B0061-B530-4945-B25D-D6A08A95EF7C}"/>
    <dgm:cxn modelId="{7911E873-C551-4EEE-A4BC-D065DB750217}" srcId="{9D7C0DDA-DD91-4235-9308-25E0C48EB423}" destId="{E5B37D22-8943-4B61-90E0-5A2C62A8D683}" srcOrd="3" destOrd="0" parTransId="{042C4604-03B0-484F-B196-1F4D40F66ECB}" sibTransId="{F9A8B6B9-44F7-43FC-9495-A8F7051677B9}"/>
    <dgm:cxn modelId="{7A516F1C-D2CD-4F97-BB53-185D0EC64393}" type="presOf" srcId="{3A90F183-66C6-4ADC-986B-39B3A223C82B}" destId="{7AF72DD8-6E12-426C-851E-B411DDF06108}" srcOrd="0" destOrd="0" presId="urn:microsoft.com/office/officeart/2005/8/layout/hierarchy1"/>
    <dgm:cxn modelId="{8D8838CF-09A2-43FE-BC78-AD55B14ACAC7}" type="presOf" srcId="{D055BE4B-1616-4E35-A67B-85E1996234D2}" destId="{4F1D7F45-64A0-4A53-B2F1-0E814F45FE41}" srcOrd="0" destOrd="0" presId="urn:microsoft.com/office/officeart/2005/8/layout/hierarchy1"/>
    <dgm:cxn modelId="{D536351D-F3A2-4D9C-B88B-80149BA25AA7}" srcId="{9D7C0DDA-DD91-4235-9308-25E0C48EB423}" destId="{4901D614-C0D4-49B5-B21F-6FD8C3020999}" srcOrd="0" destOrd="0" parTransId="{3A90F183-66C6-4ADC-986B-39B3A223C82B}" sibTransId="{9BAC9EA5-42E9-43F0-BC7B-0C91531474AC}"/>
    <dgm:cxn modelId="{9A5309D7-E74E-4D6B-A35A-1AE2D2C05CA3}" type="presOf" srcId="{A5152E9B-B4A5-4F92-BB8F-9897D06F2314}" destId="{AA253ECA-CD3A-47F6-9F84-DBF28DD90CCE}" srcOrd="0" destOrd="0" presId="urn:microsoft.com/office/officeart/2005/8/layout/hierarchy1"/>
    <dgm:cxn modelId="{043077B2-30A8-4CBF-8A52-0A1A463B9B70}" type="presOf" srcId="{2B4051BA-6528-48E8-A6D7-B5C7B47AFB36}" destId="{25EFF40B-E256-426B-9731-C3A862EC60FE}" srcOrd="0" destOrd="0" presId="urn:microsoft.com/office/officeart/2005/8/layout/hierarchy1"/>
    <dgm:cxn modelId="{0A6070EA-393A-48CD-A486-96698303ED82}" type="presParOf" srcId="{AA253ECA-CD3A-47F6-9F84-DBF28DD90CCE}" destId="{4F55716F-1FC8-4C85-8167-C530A903454D}" srcOrd="0" destOrd="0" presId="urn:microsoft.com/office/officeart/2005/8/layout/hierarchy1"/>
    <dgm:cxn modelId="{C4CEAC7C-27DA-401A-9116-9A31EFC93A1B}" type="presParOf" srcId="{4F55716F-1FC8-4C85-8167-C530A903454D}" destId="{6547D343-A095-4EC7-BA1E-39D0A2BB8FBD}" srcOrd="0" destOrd="0" presId="urn:microsoft.com/office/officeart/2005/8/layout/hierarchy1"/>
    <dgm:cxn modelId="{FD8A0312-53C9-4B2B-B5A3-EF2F198A811C}" type="presParOf" srcId="{6547D343-A095-4EC7-BA1E-39D0A2BB8FBD}" destId="{14C2A8FA-A4B6-46B4-A31C-3B9AC3090E50}" srcOrd="0" destOrd="0" presId="urn:microsoft.com/office/officeart/2005/8/layout/hierarchy1"/>
    <dgm:cxn modelId="{10DE85AF-A23E-49F5-89BE-D1FBD08A60AE}" type="presParOf" srcId="{6547D343-A095-4EC7-BA1E-39D0A2BB8FBD}" destId="{026C928B-1101-42E3-A87E-2CE14089B83F}" srcOrd="1" destOrd="0" presId="urn:microsoft.com/office/officeart/2005/8/layout/hierarchy1"/>
    <dgm:cxn modelId="{C912EFE7-8BC2-4AA9-AA74-5A1D6E2654DF}" type="presParOf" srcId="{4F55716F-1FC8-4C85-8167-C530A903454D}" destId="{71B2ED4C-C82A-47A3-BD4D-0379FBA6B6ED}" srcOrd="1" destOrd="0" presId="urn:microsoft.com/office/officeart/2005/8/layout/hierarchy1"/>
    <dgm:cxn modelId="{BE577FAD-9E66-42D4-9D39-40BF049BB40D}" type="presParOf" srcId="{71B2ED4C-C82A-47A3-BD4D-0379FBA6B6ED}" destId="{7AF72DD8-6E12-426C-851E-B411DDF06108}" srcOrd="0" destOrd="0" presId="urn:microsoft.com/office/officeart/2005/8/layout/hierarchy1"/>
    <dgm:cxn modelId="{F82208FF-2C2A-48C8-B25E-2AC7E56CA4F3}" type="presParOf" srcId="{71B2ED4C-C82A-47A3-BD4D-0379FBA6B6ED}" destId="{78C685F6-EF45-4CA0-89FB-2C94F94844EC}" srcOrd="1" destOrd="0" presId="urn:microsoft.com/office/officeart/2005/8/layout/hierarchy1"/>
    <dgm:cxn modelId="{EFBBD364-C038-4AF3-98D1-56BB14950E99}" type="presParOf" srcId="{78C685F6-EF45-4CA0-89FB-2C94F94844EC}" destId="{CE27875D-9F20-4159-9A76-92659BC5A783}" srcOrd="0" destOrd="0" presId="urn:microsoft.com/office/officeart/2005/8/layout/hierarchy1"/>
    <dgm:cxn modelId="{2C8A0080-3760-4D76-81FA-4D345FBC18AA}" type="presParOf" srcId="{CE27875D-9F20-4159-9A76-92659BC5A783}" destId="{1F8D62CC-5B3D-48AC-A3C1-103992A0F2C6}" srcOrd="0" destOrd="0" presId="urn:microsoft.com/office/officeart/2005/8/layout/hierarchy1"/>
    <dgm:cxn modelId="{3B4B2B55-9AF6-4958-8936-AAA47930C7ED}" type="presParOf" srcId="{CE27875D-9F20-4159-9A76-92659BC5A783}" destId="{FA68B631-41ED-44E5-8563-4BEEEE86F5F3}" srcOrd="1" destOrd="0" presId="urn:microsoft.com/office/officeart/2005/8/layout/hierarchy1"/>
    <dgm:cxn modelId="{9A872B77-DDF0-4A23-AC01-FE082C866C18}" type="presParOf" srcId="{78C685F6-EF45-4CA0-89FB-2C94F94844EC}" destId="{0721D809-6013-40D5-8AD6-78063EB7EF7E}" srcOrd="1" destOrd="0" presId="urn:microsoft.com/office/officeart/2005/8/layout/hierarchy1"/>
    <dgm:cxn modelId="{5BC75C69-AE5F-4B58-A236-A14F95DAF464}" type="presParOf" srcId="{71B2ED4C-C82A-47A3-BD4D-0379FBA6B6ED}" destId="{6BB3912B-01BC-4328-934F-0FE3EDB1942C}" srcOrd="2" destOrd="0" presId="urn:microsoft.com/office/officeart/2005/8/layout/hierarchy1"/>
    <dgm:cxn modelId="{5C76168F-B8DB-439E-AC83-25BDD5DD9966}" type="presParOf" srcId="{71B2ED4C-C82A-47A3-BD4D-0379FBA6B6ED}" destId="{6585D0A7-9116-405C-B93E-4131BBF69E7B}" srcOrd="3" destOrd="0" presId="urn:microsoft.com/office/officeart/2005/8/layout/hierarchy1"/>
    <dgm:cxn modelId="{979CD874-53A5-4502-8689-967B4076792D}" type="presParOf" srcId="{6585D0A7-9116-405C-B93E-4131BBF69E7B}" destId="{7389E387-08AB-45BC-AFC0-04F506782965}" srcOrd="0" destOrd="0" presId="urn:microsoft.com/office/officeart/2005/8/layout/hierarchy1"/>
    <dgm:cxn modelId="{E62A2948-95F8-485F-A226-6BB1A4F023F0}" type="presParOf" srcId="{7389E387-08AB-45BC-AFC0-04F506782965}" destId="{48EE5369-1ACA-48D8-8A69-01EB9933A620}" srcOrd="0" destOrd="0" presId="urn:microsoft.com/office/officeart/2005/8/layout/hierarchy1"/>
    <dgm:cxn modelId="{B665CA99-9B1B-46E2-B491-88E9FFAA0FC4}" type="presParOf" srcId="{7389E387-08AB-45BC-AFC0-04F506782965}" destId="{1BFE0990-B570-420F-A450-41BD4CF98F13}" srcOrd="1" destOrd="0" presId="urn:microsoft.com/office/officeart/2005/8/layout/hierarchy1"/>
    <dgm:cxn modelId="{587DDC5A-4285-43F9-9841-C32C40A42E86}" type="presParOf" srcId="{6585D0A7-9116-405C-B93E-4131BBF69E7B}" destId="{F9CC2B43-0229-4596-9A31-8BD7B6E4D0AD}" srcOrd="1" destOrd="0" presId="urn:microsoft.com/office/officeart/2005/8/layout/hierarchy1"/>
    <dgm:cxn modelId="{24AC3926-6C49-454F-8ED1-D620FE0749E1}" type="presParOf" srcId="{71B2ED4C-C82A-47A3-BD4D-0379FBA6B6ED}" destId="{C1CC21DD-4620-4359-BDF0-DB528BFCBB94}" srcOrd="4" destOrd="0" presId="urn:microsoft.com/office/officeart/2005/8/layout/hierarchy1"/>
    <dgm:cxn modelId="{35436353-3C1E-4E18-A090-65FBB0C65049}" type="presParOf" srcId="{71B2ED4C-C82A-47A3-BD4D-0379FBA6B6ED}" destId="{3767BD63-D9C8-4ED6-9104-B9B30E776F51}" srcOrd="5" destOrd="0" presId="urn:microsoft.com/office/officeart/2005/8/layout/hierarchy1"/>
    <dgm:cxn modelId="{45452C8A-537B-46E7-A170-C2B77EF216FB}" type="presParOf" srcId="{3767BD63-D9C8-4ED6-9104-B9B30E776F51}" destId="{7140AA8B-C74D-4000-97C0-8F60275BFE03}" srcOrd="0" destOrd="0" presId="urn:microsoft.com/office/officeart/2005/8/layout/hierarchy1"/>
    <dgm:cxn modelId="{543EBD80-6FAE-4A7A-9AD3-D71522563330}" type="presParOf" srcId="{7140AA8B-C74D-4000-97C0-8F60275BFE03}" destId="{281D89F0-7185-4D8B-B715-9352A15E091E}" srcOrd="0" destOrd="0" presId="urn:microsoft.com/office/officeart/2005/8/layout/hierarchy1"/>
    <dgm:cxn modelId="{B96FFA0C-1CB7-454C-A985-149785079BBB}" type="presParOf" srcId="{7140AA8B-C74D-4000-97C0-8F60275BFE03}" destId="{9D34C1CF-9F56-4CF2-8BE8-1B377B784D67}" srcOrd="1" destOrd="0" presId="urn:microsoft.com/office/officeart/2005/8/layout/hierarchy1"/>
    <dgm:cxn modelId="{1AFDA3DE-3C21-464A-A43D-E26A1A9D2BAE}" type="presParOf" srcId="{3767BD63-D9C8-4ED6-9104-B9B30E776F51}" destId="{A84FA614-FFA2-45E4-82B6-C7BF096CDAB1}" srcOrd="1" destOrd="0" presId="urn:microsoft.com/office/officeart/2005/8/layout/hierarchy1"/>
    <dgm:cxn modelId="{9ED7EC02-D5E3-4D14-AA1D-747F4BA77251}" type="presParOf" srcId="{71B2ED4C-C82A-47A3-BD4D-0379FBA6B6ED}" destId="{0A32F779-514E-43B1-A083-C9988B581114}" srcOrd="6" destOrd="0" presId="urn:microsoft.com/office/officeart/2005/8/layout/hierarchy1"/>
    <dgm:cxn modelId="{384440D2-016C-45FD-AABB-2377FDF82810}" type="presParOf" srcId="{71B2ED4C-C82A-47A3-BD4D-0379FBA6B6ED}" destId="{9388740C-DF02-494A-810B-6C4354F99D8A}" srcOrd="7" destOrd="0" presId="urn:microsoft.com/office/officeart/2005/8/layout/hierarchy1"/>
    <dgm:cxn modelId="{C45FFC8B-FE5C-4BB0-A75E-5126749668EA}" type="presParOf" srcId="{9388740C-DF02-494A-810B-6C4354F99D8A}" destId="{B04CAAC0-7726-48DE-8C94-CCFC66D4C674}" srcOrd="0" destOrd="0" presId="urn:microsoft.com/office/officeart/2005/8/layout/hierarchy1"/>
    <dgm:cxn modelId="{43DD3EC0-B774-476F-AC70-DCE848B96059}" type="presParOf" srcId="{B04CAAC0-7726-48DE-8C94-CCFC66D4C674}" destId="{ED58AAD3-5BF6-458E-8158-6A973762F2F7}" srcOrd="0" destOrd="0" presId="urn:microsoft.com/office/officeart/2005/8/layout/hierarchy1"/>
    <dgm:cxn modelId="{E718AE31-1104-4A37-AB63-B4A2FD2E77C7}" type="presParOf" srcId="{B04CAAC0-7726-48DE-8C94-CCFC66D4C674}" destId="{0C747F1F-9793-42D9-8697-7488DA62B57B}" srcOrd="1" destOrd="0" presId="urn:microsoft.com/office/officeart/2005/8/layout/hierarchy1"/>
    <dgm:cxn modelId="{DB132AB4-F68C-44BD-8A98-E29D6E7DA767}" type="presParOf" srcId="{9388740C-DF02-494A-810B-6C4354F99D8A}" destId="{246559BE-861E-4E74-9D6E-D7926344F4BF}" srcOrd="1" destOrd="0" presId="urn:microsoft.com/office/officeart/2005/8/layout/hierarchy1"/>
    <dgm:cxn modelId="{9F387E7B-6A38-4F1F-B407-A70AEDB2DB92}" type="presParOf" srcId="{246559BE-861E-4E74-9D6E-D7926344F4BF}" destId="{4F1D7F45-64A0-4A53-B2F1-0E814F45FE41}" srcOrd="0" destOrd="0" presId="urn:microsoft.com/office/officeart/2005/8/layout/hierarchy1"/>
    <dgm:cxn modelId="{CB87F65D-4057-4FC2-B67F-B94319DA8E07}" type="presParOf" srcId="{246559BE-861E-4E74-9D6E-D7926344F4BF}" destId="{A358D7D5-61AA-4F2F-8632-4DE0E35A4FF6}" srcOrd="1" destOrd="0" presId="urn:microsoft.com/office/officeart/2005/8/layout/hierarchy1"/>
    <dgm:cxn modelId="{DE667CC1-1568-44E7-B412-C7612F0CF6C3}" type="presParOf" srcId="{A358D7D5-61AA-4F2F-8632-4DE0E35A4FF6}" destId="{2E3365E0-77A6-470A-B451-D5E38A1209F2}" srcOrd="0" destOrd="0" presId="urn:microsoft.com/office/officeart/2005/8/layout/hierarchy1"/>
    <dgm:cxn modelId="{662F840A-A6BE-48D9-A999-DC1B63B81B94}" type="presParOf" srcId="{2E3365E0-77A6-470A-B451-D5E38A1209F2}" destId="{D5D7FE11-B862-4649-BC10-BECD5B809A47}" srcOrd="0" destOrd="0" presId="urn:microsoft.com/office/officeart/2005/8/layout/hierarchy1"/>
    <dgm:cxn modelId="{BCB50008-3893-41D5-9DC3-ED13345EAE76}" type="presParOf" srcId="{2E3365E0-77A6-470A-B451-D5E38A1209F2}" destId="{25EFF40B-E256-426B-9731-C3A862EC60FE}" srcOrd="1" destOrd="0" presId="urn:microsoft.com/office/officeart/2005/8/layout/hierarchy1"/>
    <dgm:cxn modelId="{DB726048-B0D9-44D3-BF6B-3EBE9EE69E38}" type="presParOf" srcId="{A358D7D5-61AA-4F2F-8632-4DE0E35A4FF6}" destId="{92B87410-7246-4811-8371-4EDE00674A8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D7F45-64A0-4A53-B2F1-0E814F45FE41}">
      <dsp:nvSpPr>
        <dsp:cNvPr id="0" name=""/>
        <dsp:cNvSpPr/>
      </dsp:nvSpPr>
      <dsp:spPr>
        <a:xfrm>
          <a:off x="7262336" y="3054949"/>
          <a:ext cx="91440" cy="341377"/>
        </a:xfrm>
        <a:custGeom>
          <a:avLst/>
          <a:gdLst/>
          <a:ahLst/>
          <a:cxnLst/>
          <a:rect l="0" t="0" r="0" b="0"/>
          <a:pathLst>
            <a:path>
              <a:moveTo>
                <a:pt x="45720" y="0"/>
              </a:moveTo>
              <a:lnTo>
                <a:pt x="45720" y="178949"/>
              </a:lnTo>
              <a:lnTo>
                <a:pt x="48175" y="178949"/>
              </a:lnTo>
              <a:lnTo>
                <a:pt x="48175" y="34137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32F779-514E-43B1-A083-C9988B581114}">
      <dsp:nvSpPr>
        <dsp:cNvPr id="0" name=""/>
        <dsp:cNvSpPr/>
      </dsp:nvSpPr>
      <dsp:spPr>
        <a:xfrm>
          <a:off x="4093591" y="1431644"/>
          <a:ext cx="3214464" cy="509930"/>
        </a:xfrm>
        <a:custGeom>
          <a:avLst/>
          <a:gdLst/>
          <a:ahLst/>
          <a:cxnLst/>
          <a:rect l="0" t="0" r="0" b="0"/>
          <a:pathLst>
            <a:path>
              <a:moveTo>
                <a:pt x="0" y="0"/>
              </a:moveTo>
              <a:lnTo>
                <a:pt x="0" y="347503"/>
              </a:lnTo>
              <a:lnTo>
                <a:pt x="3214464" y="347503"/>
              </a:lnTo>
              <a:lnTo>
                <a:pt x="3214464" y="5099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CC21DD-4620-4359-BDF0-DB528BFCBB94}">
      <dsp:nvSpPr>
        <dsp:cNvPr id="0" name=""/>
        <dsp:cNvSpPr/>
      </dsp:nvSpPr>
      <dsp:spPr>
        <a:xfrm>
          <a:off x="4093591" y="1431644"/>
          <a:ext cx="1071488" cy="509930"/>
        </a:xfrm>
        <a:custGeom>
          <a:avLst/>
          <a:gdLst/>
          <a:ahLst/>
          <a:cxnLst/>
          <a:rect l="0" t="0" r="0" b="0"/>
          <a:pathLst>
            <a:path>
              <a:moveTo>
                <a:pt x="0" y="0"/>
              </a:moveTo>
              <a:lnTo>
                <a:pt x="0" y="347503"/>
              </a:lnTo>
              <a:lnTo>
                <a:pt x="1071488" y="347503"/>
              </a:lnTo>
              <a:lnTo>
                <a:pt x="1071488" y="5099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B3912B-01BC-4328-934F-0FE3EDB1942C}">
      <dsp:nvSpPr>
        <dsp:cNvPr id="0" name=""/>
        <dsp:cNvSpPr/>
      </dsp:nvSpPr>
      <dsp:spPr>
        <a:xfrm>
          <a:off x="3044055" y="1431644"/>
          <a:ext cx="1049536" cy="516878"/>
        </a:xfrm>
        <a:custGeom>
          <a:avLst/>
          <a:gdLst/>
          <a:ahLst/>
          <a:cxnLst/>
          <a:rect l="0" t="0" r="0" b="0"/>
          <a:pathLst>
            <a:path>
              <a:moveTo>
                <a:pt x="1049536" y="0"/>
              </a:moveTo>
              <a:lnTo>
                <a:pt x="1049536" y="354450"/>
              </a:lnTo>
              <a:lnTo>
                <a:pt x="0" y="354450"/>
              </a:lnTo>
              <a:lnTo>
                <a:pt x="0" y="51687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F72DD8-6E12-426C-851E-B411DDF06108}">
      <dsp:nvSpPr>
        <dsp:cNvPr id="0" name=""/>
        <dsp:cNvSpPr/>
      </dsp:nvSpPr>
      <dsp:spPr>
        <a:xfrm>
          <a:off x="879127" y="1431644"/>
          <a:ext cx="3214464" cy="509930"/>
        </a:xfrm>
        <a:custGeom>
          <a:avLst/>
          <a:gdLst/>
          <a:ahLst/>
          <a:cxnLst/>
          <a:rect l="0" t="0" r="0" b="0"/>
          <a:pathLst>
            <a:path>
              <a:moveTo>
                <a:pt x="3214464" y="0"/>
              </a:moveTo>
              <a:lnTo>
                <a:pt x="3214464" y="347503"/>
              </a:lnTo>
              <a:lnTo>
                <a:pt x="0" y="347503"/>
              </a:lnTo>
              <a:lnTo>
                <a:pt x="0" y="5099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C2A8FA-A4B6-46B4-A31C-3B9AC3090E50}">
      <dsp:nvSpPr>
        <dsp:cNvPr id="0" name=""/>
        <dsp:cNvSpPr/>
      </dsp:nvSpPr>
      <dsp:spPr>
        <a:xfrm>
          <a:off x="2895602" y="318271"/>
          <a:ext cx="2395979" cy="11133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6C928B-1101-42E3-A87E-2CE14089B83F}">
      <dsp:nvSpPr>
        <dsp:cNvPr id="0" name=""/>
        <dsp:cNvSpPr/>
      </dsp:nvSpPr>
      <dsp:spPr>
        <a:xfrm>
          <a:off x="3090418" y="503346"/>
          <a:ext cx="2395979" cy="11133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smtClean="0">
              <a:solidFill>
                <a:schemeClr val="tx1"/>
              </a:solidFill>
              <a:latin typeface="+mj-lt"/>
              <a:cs typeface="Times New Roman" pitchFamily="18" charset="0"/>
            </a:rPr>
            <a:t>HOPWA FY2012</a:t>
          </a:r>
        </a:p>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smtClean="0">
              <a:solidFill>
                <a:schemeClr val="tx1"/>
              </a:solidFill>
              <a:latin typeface="+mj-lt"/>
              <a:cs typeface="Times New Roman" pitchFamily="18" charset="0"/>
            </a:rPr>
            <a:t>$332 million</a:t>
          </a:r>
          <a:endParaRPr lang="en-US" sz="2400" b="1" kern="1200" dirty="0">
            <a:solidFill>
              <a:schemeClr val="tx1"/>
            </a:solidFill>
            <a:latin typeface="+mj-lt"/>
          </a:endParaRPr>
        </a:p>
      </dsp:txBody>
      <dsp:txXfrm>
        <a:off x="3123028" y="535956"/>
        <a:ext cx="2330759" cy="1048153"/>
      </dsp:txXfrm>
    </dsp:sp>
    <dsp:sp modelId="{1F8D62CC-5B3D-48AC-A3C1-103992A0F2C6}">
      <dsp:nvSpPr>
        <dsp:cNvPr id="0" name=""/>
        <dsp:cNvSpPr/>
      </dsp:nvSpPr>
      <dsp:spPr>
        <a:xfrm>
          <a:off x="2455" y="1941575"/>
          <a:ext cx="1753344" cy="15705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68B631-41ED-44E5-8563-4BEEEE86F5F3}">
      <dsp:nvSpPr>
        <dsp:cNvPr id="0" name=""/>
        <dsp:cNvSpPr/>
      </dsp:nvSpPr>
      <dsp:spPr>
        <a:xfrm>
          <a:off x="197271" y="2126650"/>
          <a:ext cx="1753344" cy="15705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mj-lt"/>
              <a:cs typeface="Times New Roman" pitchFamily="18" charset="0"/>
            </a:rPr>
            <a:t>$298.8 m  (90%) </a:t>
          </a:r>
        </a:p>
        <a:p>
          <a:pPr lvl="0" algn="ctr" defTabSz="800100">
            <a:lnSpc>
              <a:spcPct val="90000"/>
            </a:lnSpc>
            <a:spcBef>
              <a:spcPct val="0"/>
            </a:spcBef>
            <a:spcAft>
              <a:spcPct val="35000"/>
            </a:spcAft>
          </a:pPr>
          <a:r>
            <a:rPr lang="en-US" sz="1800" b="1" kern="1200" dirty="0" smtClean="0">
              <a:latin typeface="+mj-lt"/>
              <a:cs typeface="Times New Roman" pitchFamily="18" charset="0"/>
            </a:rPr>
            <a:t>Formula </a:t>
          </a:r>
        </a:p>
        <a:p>
          <a:pPr lvl="0" algn="ctr" defTabSz="800100">
            <a:lnSpc>
              <a:spcPct val="90000"/>
            </a:lnSpc>
            <a:spcBef>
              <a:spcPct val="0"/>
            </a:spcBef>
            <a:spcAft>
              <a:spcPct val="35000"/>
            </a:spcAft>
          </a:pPr>
          <a:r>
            <a:rPr lang="en-US" sz="1800" b="1" kern="1200" dirty="0" smtClean="0">
              <a:latin typeface="+mj-lt"/>
              <a:cs typeface="Times New Roman" pitchFamily="18" charset="0"/>
            </a:rPr>
            <a:t>125 grants</a:t>
          </a:r>
          <a:endParaRPr lang="en-US" sz="1800" b="1" kern="1200" dirty="0">
            <a:latin typeface="+mj-lt"/>
            <a:cs typeface="Times New Roman" pitchFamily="18" charset="0"/>
          </a:endParaRPr>
        </a:p>
      </dsp:txBody>
      <dsp:txXfrm>
        <a:off x="243271" y="2172650"/>
        <a:ext cx="1661344" cy="1478569"/>
      </dsp:txXfrm>
    </dsp:sp>
    <dsp:sp modelId="{48EE5369-1ACA-48D8-8A69-01EB9933A620}">
      <dsp:nvSpPr>
        <dsp:cNvPr id="0" name=""/>
        <dsp:cNvSpPr/>
      </dsp:nvSpPr>
      <dsp:spPr>
        <a:xfrm>
          <a:off x="2167383" y="1948523"/>
          <a:ext cx="1753344" cy="162983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BFE0990-B570-420F-A450-41BD4CF98F13}">
      <dsp:nvSpPr>
        <dsp:cNvPr id="0" name=""/>
        <dsp:cNvSpPr/>
      </dsp:nvSpPr>
      <dsp:spPr>
        <a:xfrm>
          <a:off x="2362199" y="2133598"/>
          <a:ext cx="1753344" cy="16298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smtClean="0">
              <a:latin typeface="+mj-lt"/>
              <a:cs typeface="Times New Roman" pitchFamily="18" charset="0"/>
            </a:rPr>
            <a:t>$33.2 m   (10%)</a:t>
          </a:r>
        </a:p>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smtClean="0">
              <a:latin typeface="+mj-lt"/>
              <a:cs typeface="Times New Roman" pitchFamily="18" charset="0"/>
            </a:rPr>
            <a:t>Competitive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smtClean="0">
              <a:latin typeface="+mj-lt"/>
              <a:cs typeface="Times New Roman" pitchFamily="18" charset="0"/>
            </a:rPr>
            <a:t>28  Grants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smtClean="0">
              <a:latin typeface="+mj-lt"/>
              <a:cs typeface="Times New Roman" pitchFamily="18" charset="0"/>
            </a:rPr>
            <a:t>(of  94 over 3 yrs)</a:t>
          </a:r>
          <a:endParaRPr lang="en-US" sz="1600" b="1" kern="1200" dirty="0">
            <a:latin typeface="+mj-lt"/>
            <a:cs typeface="Times New Roman" pitchFamily="18" charset="0"/>
          </a:endParaRPr>
        </a:p>
      </dsp:txBody>
      <dsp:txXfrm>
        <a:off x="2409935" y="2181334"/>
        <a:ext cx="1657872" cy="1534362"/>
      </dsp:txXfrm>
    </dsp:sp>
    <dsp:sp modelId="{281D89F0-7185-4D8B-B715-9352A15E091E}">
      <dsp:nvSpPr>
        <dsp:cNvPr id="0" name=""/>
        <dsp:cNvSpPr/>
      </dsp:nvSpPr>
      <dsp:spPr>
        <a:xfrm>
          <a:off x="4288408" y="1941575"/>
          <a:ext cx="1753344" cy="25581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D34C1CF-9F56-4CF2-8BE8-1B377B784D67}">
      <dsp:nvSpPr>
        <dsp:cNvPr id="0" name=""/>
        <dsp:cNvSpPr/>
      </dsp:nvSpPr>
      <dsp:spPr>
        <a:xfrm>
          <a:off x="4483224" y="2126650"/>
          <a:ext cx="1753344" cy="25581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smtClean="0">
              <a:latin typeface="+mn-lt"/>
              <a:cs typeface="Times New Roman" pitchFamily="18" charset="0"/>
            </a:rPr>
            <a:t>Project Sponsors</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2000" b="1" kern="1200" dirty="0" smtClean="0">
            <a:latin typeface="+mn-lt"/>
            <a:cs typeface="Times New Roman" pitchFamily="18" charset="0"/>
          </a:endParaRPr>
        </a:p>
        <a:p>
          <a:pPr lvl="0" algn="ctr" defTabSz="889000">
            <a:lnSpc>
              <a:spcPct val="90000"/>
            </a:lnSpc>
            <a:spcBef>
              <a:spcPct val="0"/>
            </a:spcBef>
            <a:spcAft>
              <a:spcPct val="35000"/>
            </a:spcAft>
          </a:pPr>
          <a:r>
            <a:rPr lang="en-US" sz="2000" b="1" kern="1200" dirty="0" smtClean="0">
              <a:latin typeface="+mj-lt"/>
              <a:cs typeface="Times New Roman" pitchFamily="18" charset="0"/>
            </a:rPr>
            <a:t>1,000+ nonprofits &amp; housing agencies</a:t>
          </a:r>
        </a:p>
      </dsp:txBody>
      <dsp:txXfrm>
        <a:off x="4534578" y="2178004"/>
        <a:ext cx="1650636" cy="2455423"/>
      </dsp:txXfrm>
    </dsp:sp>
    <dsp:sp modelId="{ED58AAD3-5BF6-458E-8158-6A973762F2F7}">
      <dsp:nvSpPr>
        <dsp:cNvPr id="0" name=""/>
        <dsp:cNvSpPr/>
      </dsp:nvSpPr>
      <dsp:spPr>
        <a:xfrm>
          <a:off x="6431384" y="1941575"/>
          <a:ext cx="1753344" cy="11133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747F1F-9793-42D9-8697-7488DA62B57B}">
      <dsp:nvSpPr>
        <dsp:cNvPr id="0" name=""/>
        <dsp:cNvSpPr/>
      </dsp:nvSpPr>
      <dsp:spPr>
        <a:xfrm>
          <a:off x="6626200" y="2126650"/>
          <a:ext cx="1753344" cy="11133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Times New Roman" pitchFamily="18" charset="0"/>
            </a:rPr>
            <a:t>Households</a:t>
          </a:r>
        </a:p>
        <a:p>
          <a:pPr lvl="0" algn="ctr" defTabSz="889000">
            <a:lnSpc>
              <a:spcPct val="90000"/>
            </a:lnSpc>
            <a:spcBef>
              <a:spcPct val="0"/>
            </a:spcBef>
            <a:spcAft>
              <a:spcPct val="35000"/>
            </a:spcAft>
          </a:pPr>
          <a:r>
            <a:rPr lang="en-US" sz="2000" b="1" kern="1200" dirty="0" smtClean="0">
              <a:latin typeface="+mj-lt"/>
              <a:cs typeface="Times New Roman" pitchFamily="18" charset="0"/>
            </a:rPr>
            <a:t>60,234</a:t>
          </a:r>
        </a:p>
        <a:p>
          <a:pPr lvl="0" algn="ctr" defTabSz="889000">
            <a:lnSpc>
              <a:spcPct val="90000"/>
            </a:lnSpc>
            <a:spcBef>
              <a:spcPct val="0"/>
            </a:spcBef>
            <a:spcAft>
              <a:spcPct val="35000"/>
            </a:spcAft>
          </a:pPr>
          <a:r>
            <a:rPr lang="en-US" sz="1400" b="1" kern="1200" dirty="0" smtClean="0">
              <a:latin typeface="+mj-lt"/>
              <a:cs typeface="Times New Roman" pitchFamily="18" charset="0"/>
            </a:rPr>
            <a:t>(inc. 93,414 persons)</a:t>
          </a:r>
          <a:endParaRPr lang="en-US" sz="1400" b="1" kern="1200" dirty="0">
            <a:latin typeface="+mj-lt"/>
            <a:cs typeface="Times New Roman" pitchFamily="18" charset="0"/>
          </a:endParaRPr>
        </a:p>
      </dsp:txBody>
      <dsp:txXfrm>
        <a:off x="6658810" y="2159260"/>
        <a:ext cx="1688124" cy="1048153"/>
      </dsp:txXfrm>
    </dsp:sp>
    <dsp:sp modelId="{D5D7FE11-B862-4649-BC10-BECD5B809A47}">
      <dsp:nvSpPr>
        <dsp:cNvPr id="0" name=""/>
        <dsp:cNvSpPr/>
      </dsp:nvSpPr>
      <dsp:spPr>
        <a:xfrm>
          <a:off x="6433839" y="3396326"/>
          <a:ext cx="1753344" cy="11133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EFF40B-E256-426B-9731-C3A862EC60FE}">
      <dsp:nvSpPr>
        <dsp:cNvPr id="0" name=""/>
        <dsp:cNvSpPr/>
      </dsp:nvSpPr>
      <dsp:spPr>
        <a:xfrm>
          <a:off x="6628655" y="3581401"/>
          <a:ext cx="1753344" cy="11133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Leveraged Households</a:t>
          </a:r>
        </a:p>
        <a:p>
          <a:pPr lvl="0" algn="ctr" defTabSz="844550">
            <a:lnSpc>
              <a:spcPct val="90000"/>
            </a:lnSpc>
            <a:spcBef>
              <a:spcPct val="0"/>
            </a:spcBef>
            <a:spcAft>
              <a:spcPct val="35000"/>
            </a:spcAft>
          </a:pPr>
          <a:r>
            <a:rPr lang="en-US" sz="1900" b="1" kern="1200" dirty="0" smtClean="0"/>
            <a:t>39,763</a:t>
          </a:r>
          <a:endParaRPr lang="en-US" sz="1900" b="1" kern="1200" dirty="0"/>
        </a:p>
      </dsp:txBody>
      <dsp:txXfrm>
        <a:off x="6661265" y="3614011"/>
        <a:ext cx="1688124" cy="10481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3388" cy="459074"/>
          </a:xfrm>
          <a:prstGeom prst="rect">
            <a:avLst/>
          </a:prstGeom>
          <a:noFill/>
          <a:ln w="9525">
            <a:noFill/>
            <a:miter lim="800000"/>
            <a:headEnd/>
            <a:tailEnd/>
          </a:ln>
          <a:effectLst/>
        </p:spPr>
        <p:txBody>
          <a:bodyPr vert="horz" wrap="square" lIns="92592" tIns="46297" rIns="92592" bIns="46297" numCol="1" anchor="t" anchorCtr="0" compatLnSpc="1">
            <a:prstTxWarp prst="textNoShape">
              <a:avLst/>
            </a:prstTxWarp>
          </a:bodyPr>
          <a:lstStyle>
            <a:lvl1pPr defTabSz="925513">
              <a:defRPr sz="1200">
                <a:latin typeface="Times New Roman" pitchFamily="18" charset="0"/>
              </a:defRPr>
            </a:lvl1pPr>
          </a:lstStyle>
          <a:p>
            <a:endParaRPr lang="en-US"/>
          </a:p>
        </p:txBody>
      </p:sp>
      <p:sp>
        <p:nvSpPr>
          <p:cNvPr id="18435" name="Rectangle 3"/>
          <p:cNvSpPr>
            <a:spLocks noGrp="1" noChangeArrowheads="1"/>
          </p:cNvSpPr>
          <p:nvPr>
            <p:ph type="dt" sz="quarter" idx="1"/>
          </p:nvPr>
        </p:nvSpPr>
        <p:spPr bwMode="auto">
          <a:xfrm>
            <a:off x="3884613" y="0"/>
            <a:ext cx="2973387" cy="459074"/>
          </a:xfrm>
          <a:prstGeom prst="rect">
            <a:avLst/>
          </a:prstGeom>
          <a:noFill/>
          <a:ln w="9525">
            <a:noFill/>
            <a:miter lim="800000"/>
            <a:headEnd/>
            <a:tailEnd/>
          </a:ln>
          <a:effectLst/>
        </p:spPr>
        <p:txBody>
          <a:bodyPr vert="horz" wrap="square" lIns="92592" tIns="46297" rIns="92592" bIns="46297" numCol="1" anchor="t" anchorCtr="0" compatLnSpc="1">
            <a:prstTxWarp prst="textNoShape">
              <a:avLst/>
            </a:prstTxWarp>
          </a:bodyPr>
          <a:lstStyle>
            <a:lvl1pPr algn="r" defTabSz="925513">
              <a:defRPr sz="1200">
                <a:latin typeface="Times New Roman" pitchFamily="18" charset="0"/>
              </a:defRPr>
            </a:lvl1pPr>
          </a:lstStyle>
          <a:p>
            <a:endParaRPr lang="en-US"/>
          </a:p>
        </p:txBody>
      </p:sp>
      <p:sp>
        <p:nvSpPr>
          <p:cNvPr id="18436" name="Rectangle 4"/>
          <p:cNvSpPr>
            <a:spLocks noGrp="1" noChangeArrowheads="1"/>
          </p:cNvSpPr>
          <p:nvPr>
            <p:ph type="ftr" sz="quarter" idx="2"/>
          </p:nvPr>
        </p:nvSpPr>
        <p:spPr bwMode="auto">
          <a:xfrm>
            <a:off x="533400" y="8349209"/>
            <a:ext cx="2971800" cy="643328"/>
          </a:xfrm>
          <a:prstGeom prst="rect">
            <a:avLst/>
          </a:prstGeom>
          <a:noFill/>
          <a:ln w="9525">
            <a:noFill/>
            <a:miter lim="800000"/>
            <a:headEnd/>
            <a:tailEnd/>
          </a:ln>
          <a:effectLst/>
        </p:spPr>
        <p:txBody>
          <a:bodyPr vert="horz" wrap="square" lIns="92592" tIns="46297" rIns="92592" bIns="46297" numCol="1" anchor="b" anchorCtr="0" compatLnSpc="1">
            <a:prstTxWarp prst="textNoShape">
              <a:avLst/>
            </a:prstTxWarp>
          </a:bodyPr>
          <a:lstStyle>
            <a:lvl1pPr defTabSz="925513">
              <a:defRPr sz="900" b="1" i="1">
                <a:latin typeface="Times New Roman" pitchFamily="18" charset="0"/>
              </a:defRPr>
            </a:lvl1pPr>
          </a:lstStyle>
          <a:p>
            <a:endParaRPr lang="en-US"/>
          </a:p>
        </p:txBody>
      </p:sp>
      <p:sp>
        <p:nvSpPr>
          <p:cNvPr id="18437" name="Rectangle 5"/>
          <p:cNvSpPr>
            <a:spLocks noGrp="1" noChangeArrowheads="1"/>
          </p:cNvSpPr>
          <p:nvPr>
            <p:ph type="sldNum" sz="quarter" idx="3"/>
          </p:nvPr>
        </p:nvSpPr>
        <p:spPr bwMode="auto">
          <a:xfrm>
            <a:off x="3962400" y="8425721"/>
            <a:ext cx="2514600" cy="718279"/>
          </a:xfrm>
          <a:prstGeom prst="rect">
            <a:avLst/>
          </a:prstGeom>
          <a:noFill/>
          <a:ln w="9525">
            <a:noFill/>
            <a:miter lim="800000"/>
            <a:headEnd/>
            <a:tailEnd/>
          </a:ln>
          <a:effectLst/>
        </p:spPr>
        <p:txBody>
          <a:bodyPr vert="horz" wrap="square" lIns="92592" tIns="46297" rIns="92592" bIns="46297" numCol="1" anchor="b" anchorCtr="0" compatLnSpc="1">
            <a:prstTxWarp prst="textNoShape">
              <a:avLst/>
            </a:prstTxWarp>
          </a:bodyPr>
          <a:lstStyle>
            <a:lvl1pPr algn="r" defTabSz="925513">
              <a:defRPr sz="900" b="1" i="1">
                <a:latin typeface="Times New Roman" pitchFamily="18" charset="0"/>
              </a:defRPr>
            </a:lvl1pPr>
          </a:lstStyle>
          <a:p>
            <a:endParaRPr lang="en-US"/>
          </a:p>
          <a:p>
            <a:r>
              <a:rPr lang="en-US"/>
              <a:t>Page </a:t>
            </a:r>
            <a:fld id="{236799F3-92BE-422C-A0EF-39F1F491B062}" type="slidenum">
              <a:rPr lang="en-US"/>
              <a:pPr/>
              <a:t>‹#›</a:t>
            </a:fld>
            <a:r>
              <a:rPr lang="en-US"/>
              <a:t> of  20</a:t>
            </a:r>
          </a:p>
          <a:p>
            <a:endParaRPr lang="en-US"/>
          </a:p>
          <a:p>
            <a:endParaRPr lang="en-US"/>
          </a:p>
        </p:txBody>
      </p:sp>
    </p:spTree>
    <p:extLst>
      <p:ext uri="{BB962C8B-B14F-4D97-AF65-F5344CB8AC3E}">
        <p14:creationId xmlns:p14="http://schemas.microsoft.com/office/powerpoint/2010/main" val="24833843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84500" cy="454390"/>
          </a:xfrm>
          <a:prstGeom prst="rect">
            <a:avLst/>
          </a:prstGeom>
          <a:noFill/>
          <a:ln w="9525">
            <a:noFill/>
            <a:miter lim="800000"/>
            <a:headEnd/>
            <a:tailEnd/>
          </a:ln>
          <a:effectLst/>
        </p:spPr>
        <p:txBody>
          <a:bodyPr vert="horz" wrap="square" lIns="91314" tIns="45657" rIns="91314" bIns="45657" numCol="1" anchor="t" anchorCtr="0" compatLnSpc="1">
            <a:prstTxWarp prst="textNoShape">
              <a:avLst/>
            </a:prstTxWarp>
          </a:bodyPr>
          <a:lstStyle>
            <a:lvl1pPr defTabSz="915988">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78263" y="0"/>
            <a:ext cx="2986087" cy="454390"/>
          </a:xfrm>
          <a:prstGeom prst="rect">
            <a:avLst/>
          </a:prstGeom>
          <a:noFill/>
          <a:ln w="9525">
            <a:noFill/>
            <a:miter lim="800000"/>
            <a:headEnd/>
            <a:tailEnd/>
          </a:ln>
          <a:effectLst/>
        </p:spPr>
        <p:txBody>
          <a:bodyPr vert="horz" wrap="square" lIns="91314" tIns="45657" rIns="91314" bIns="45657" numCol="1" anchor="t" anchorCtr="0" compatLnSpc="1">
            <a:prstTxWarp prst="textNoShape">
              <a:avLst/>
            </a:prstTxWarp>
          </a:bodyPr>
          <a:lstStyle>
            <a:lvl1pPr algn="r" defTabSz="915988">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69988" y="679450"/>
            <a:ext cx="4532312" cy="3398838"/>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895350" y="4381500"/>
            <a:ext cx="5073650" cy="4080136"/>
          </a:xfrm>
          <a:prstGeom prst="rect">
            <a:avLst/>
          </a:prstGeom>
          <a:noFill/>
          <a:ln w="9525">
            <a:noFill/>
            <a:miter lim="800000"/>
            <a:headEnd/>
            <a:tailEnd/>
          </a:ln>
          <a:effectLst/>
        </p:spPr>
        <p:txBody>
          <a:bodyPr vert="horz" wrap="square" lIns="91314" tIns="45657" rIns="91314" bIns="4565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686488"/>
            <a:ext cx="2984500" cy="454389"/>
          </a:xfrm>
          <a:prstGeom prst="rect">
            <a:avLst/>
          </a:prstGeom>
          <a:noFill/>
          <a:ln w="9525">
            <a:noFill/>
            <a:miter lim="800000"/>
            <a:headEnd/>
            <a:tailEnd/>
          </a:ln>
          <a:effectLst/>
        </p:spPr>
        <p:txBody>
          <a:bodyPr vert="horz" wrap="square" lIns="91314" tIns="45657" rIns="91314" bIns="45657" numCol="1" anchor="b" anchorCtr="0" compatLnSpc="1">
            <a:prstTxWarp prst="textNoShape">
              <a:avLst/>
            </a:prstTxWarp>
          </a:bodyPr>
          <a:lstStyle>
            <a:lvl1pPr defTabSz="915988">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78263" y="8686488"/>
            <a:ext cx="2986087" cy="454389"/>
          </a:xfrm>
          <a:prstGeom prst="rect">
            <a:avLst/>
          </a:prstGeom>
          <a:noFill/>
          <a:ln w="9525">
            <a:noFill/>
            <a:miter lim="800000"/>
            <a:headEnd/>
            <a:tailEnd/>
          </a:ln>
          <a:effectLst/>
        </p:spPr>
        <p:txBody>
          <a:bodyPr vert="horz" wrap="square" lIns="91314" tIns="45657" rIns="91314" bIns="45657" numCol="1" anchor="b" anchorCtr="0" compatLnSpc="1">
            <a:prstTxWarp prst="textNoShape">
              <a:avLst/>
            </a:prstTxWarp>
          </a:bodyPr>
          <a:lstStyle>
            <a:lvl1pPr algn="r" defTabSz="915988">
              <a:defRPr sz="1200">
                <a:latin typeface="Times New Roman" pitchFamily="18" charset="0"/>
              </a:defRPr>
            </a:lvl1pPr>
          </a:lstStyle>
          <a:p>
            <a:fld id="{28D04C9A-9BD7-443B-BC53-485D1A613C32}" type="slidenum">
              <a:rPr lang="en-US"/>
              <a:pPr/>
              <a:t>‹#›</a:t>
            </a:fld>
            <a:endParaRPr lang="en-US"/>
          </a:p>
        </p:txBody>
      </p:sp>
    </p:spTree>
    <p:extLst>
      <p:ext uri="{BB962C8B-B14F-4D97-AF65-F5344CB8AC3E}">
        <p14:creationId xmlns:p14="http://schemas.microsoft.com/office/powerpoint/2010/main" val="93282893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Rot="1" noChangeAspect="1" noChangeArrowheads="1" noTextEdit="1"/>
          </p:cNvSpPr>
          <p:nvPr>
            <p:ph type="sldImg"/>
          </p:nvPr>
        </p:nvSpPr>
        <p:spPr>
          <a:ln/>
        </p:spPr>
      </p:sp>
      <p:sp>
        <p:nvSpPr>
          <p:cNvPr id="889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p:txBody>
          <a:bodyPr lIns="92674" tIns="46337" rIns="92674" bIns="46337"/>
          <a:lstStyle/>
          <a:p>
            <a:r>
              <a:rPr lang="en-US"/>
              <a:t>Changes in 2004 funding included:</a:t>
            </a:r>
          </a:p>
          <a:p>
            <a:r>
              <a:rPr lang="en-US"/>
              <a:t>~ Changes to definition of MSA by OMB</a:t>
            </a:r>
          </a:p>
          <a:p>
            <a:r>
              <a:rPr lang="en-US"/>
              <a:t>~ 11 New grantees (9 MSAs &amp; 2 states)</a:t>
            </a:r>
          </a:p>
          <a:p>
            <a:r>
              <a:rPr lang="en-US"/>
              <a:t>~ 5 EMSAs lost direct funding but have access to other formula funding</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2025" y="3455988"/>
            <a:ext cx="6976872" cy="429768"/>
          </a:xfrm>
        </p:spPr>
        <p:txBody>
          <a:bodyPr anchor="ctr" anchorCtr="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960628" y="2252282"/>
            <a:ext cx="6976872" cy="1133856"/>
          </a:xfrm>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0B3149E-436B-44CC-B622-08F7E16D556A}"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61E7A-BEC0-4B6A-B7D5-5B0E80A8386F}" type="slidenum">
              <a:rPr lang="en-US" smtClean="0"/>
              <a:pPr/>
              <a:t>‹#›</a:t>
            </a:fld>
            <a:endParaRPr lang="en-US"/>
          </a:p>
        </p:txBody>
      </p:sp>
      <p:pic>
        <p:nvPicPr>
          <p:cNvPr id="7" name="Picture 3" descr="cover-bottom.jpg"/>
          <p:cNvPicPr>
            <a:picLocks noChangeAspect="1"/>
          </p:cNvPicPr>
          <p:nvPr/>
        </p:nvPicPr>
        <p:blipFill>
          <a:blip r:embed="rId2" cstate="print"/>
          <a:srcRect/>
          <a:stretch>
            <a:fillRect/>
          </a:stretch>
        </p:blipFill>
        <p:spPr bwMode="auto">
          <a:xfrm>
            <a:off x="0" y="4699000"/>
            <a:ext cx="9144000" cy="2159000"/>
          </a:xfrm>
          <a:prstGeom prst="rect">
            <a:avLst/>
          </a:prstGeom>
          <a:noFill/>
          <a:ln w="9525">
            <a:noFill/>
            <a:miter lim="800000"/>
            <a:headEnd/>
            <a:tailEnd/>
          </a:ln>
        </p:spPr>
      </p:pic>
      <p:pic>
        <p:nvPicPr>
          <p:cNvPr id="8" name="Picture 4" descr="cover-logo.jpg"/>
          <p:cNvPicPr>
            <a:picLocks noChangeAspect="1"/>
          </p:cNvPicPr>
          <p:nvPr/>
        </p:nvPicPr>
        <p:blipFill>
          <a:blip r:embed="rId3" cstate="print"/>
          <a:srcRect/>
          <a:stretch>
            <a:fillRect/>
          </a:stretch>
        </p:blipFill>
        <p:spPr bwMode="auto">
          <a:xfrm>
            <a:off x="3854450" y="612775"/>
            <a:ext cx="1166813" cy="138271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0B45E-459C-47AD-A9D9-B1061AC15D3F}"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FC864-914C-422F-9F2F-C684589A79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B3388-4439-4625-9751-9E1182C946A3}"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31FD6-E645-49E0-9864-B22D426DC55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8BD527-2B02-4291-9657-77461BAE8E46}" type="datetime1">
              <a:rPr lang="en-US" smtClean="0"/>
              <a:pPr/>
              <a:t>9/29/12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6F6470-8BDB-492B-B8F7-4BEA2B0579F4}" type="datetime1">
              <a:rPr lang="en-US" smtClean="0"/>
              <a:pPr/>
              <a:t>9/29/12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104C91-A69E-4AEC-8A26-01CFEAEFFB40}" type="datetime1">
              <a:rPr lang="en-US" smtClean="0"/>
              <a:pPr/>
              <a:t>9/29/12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4C73D4-5828-4D28-8FB6-B00FB074FF4C}" type="datetime1">
              <a:rPr lang="en-US" smtClean="0"/>
              <a:pPr/>
              <a:t>9/29/12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806E669-3936-4235-82F3-4AF021DC97B9}" type="datetime1">
              <a:rPr lang="en-US" smtClean="0"/>
              <a:pPr/>
              <a:t>9/29/12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FCEDE45-3A28-4BEA-A0E0-8CDB57592E79}" type="datetime1">
              <a:rPr lang="en-US" smtClean="0"/>
              <a:pPr/>
              <a:t>9/29/12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63BA59D-7444-41B3-8CFB-9AA7A2568F09}" type="datetime1">
              <a:rPr lang="en-US" smtClean="0"/>
              <a:pPr/>
              <a:t>9/29/12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9572B6-2227-4D24-96FE-1CA7269F5B7E}" type="datetime1">
              <a:rPr lang="en-US" smtClean="0"/>
              <a:pPr/>
              <a:t>9/29/12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6EF33F-0573-4B0C-AD13-4B5F7667EDD3}"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F5742-52F4-4AAA-A11F-7878FE475F1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1FEB65-F052-4B06-AEF3-55329983F640}" type="datetime1">
              <a:rPr lang="en-US" smtClean="0"/>
              <a:pPr/>
              <a:t>9/29/12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07F9FB-99C5-457F-86E8-AD1122D573D3}" type="datetime1">
              <a:rPr lang="en-US" smtClean="0"/>
              <a:pPr/>
              <a:t>9/29/12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A0BF75-F58D-47B5-BC7A-5DC660DD2422}" type="datetime1">
              <a:rPr lang="en-US" smtClean="0"/>
              <a:pPr/>
              <a:t>9/29/12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55DAC6-C7C1-4C34-8F4A-EF43C82715AB}"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CD406-D433-4341-9A5C-B41E50EA7728}"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334CA-4710-4F47-922B-ECA3F0A6566C}"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BEA86-6F31-4B60-A36E-8D99D215C31B}" type="datetime1">
              <a:rPr lang="en-US" smtClean="0"/>
              <a:pPr/>
              <a:t>9/29/12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A3CF46-EE94-4244-A9EB-B4A60556A4A6}" type="datetime1">
              <a:rPr lang="en-US" smtClean="0"/>
              <a:pPr/>
              <a:t>9/29/12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0B517B-929E-491E-9539-010B779A46E2}" type="datetime1">
              <a:rPr lang="en-US" smtClean="0"/>
              <a:pPr/>
              <a:t>9/29/12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0C3E1-F47F-452A-B4E4-16B277322C9B}" type="datetime1">
              <a:rPr lang="en-US" smtClean="0"/>
              <a:pPr/>
              <a:t>9/29/12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C605A-67C5-4276-B539-DBEA793E6069}"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1249-8DB0-4A2F-8053-334AAB8EDDA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E84CB-3226-4483-90F9-2492DD13A418}" type="datetime1">
              <a:rPr lang="en-US" smtClean="0"/>
              <a:pPr/>
              <a:t>9/29/12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576D0-EE73-4459-AE26-5CFDA10D2C96}" type="datetime1">
              <a:rPr lang="en-US" smtClean="0"/>
              <a:pPr/>
              <a:t>9/29/12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46B5C-41EF-4579-ABB2-B8B3A62C4AC0}"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A0404-C00B-4734-A475-2C56FF283CC5}"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2025" y="3455988"/>
            <a:ext cx="6976872" cy="429768"/>
          </a:xfrm>
        </p:spPr>
        <p:txBody>
          <a:bodyPr anchor="ctr" anchorCtr="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960628" y="2252282"/>
            <a:ext cx="6976872" cy="1133856"/>
          </a:xfrm>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C5A0C7-A4F6-41F8-A0D5-B013E0D221B1}"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61E7A-BEC0-4B6A-B7D5-5B0E80A8386F}" type="slidenum">
              <a:rPr lang="en-US" smtClean="0"/>
              <a:pPr/>
              <a:t>‹#›</a:t>
            </a:fld>
            <a:endParaRPr lang="en-US"/>
          </a:p>
        </p:txBody>
      </p:sp>
      <p:pic>
        <p:nvPicPr>
          <p:cNvPr id="7" name="Picture 3" descr="cover-bottom.jpg"/>
          <p:cNvPicPr>
            <a:picLocks noChangeAspect="1"/>
          </p:cNvPicPr>
          <p:nvPr/>
        </p:nvPicPr>
        <p:blipFill>
          <a:blip r:embed="rId2" cstate="print"/>
          <a:srcRect/>
          <a:stretch>
            <a:fillRect/>
          </a:stretch>
        </p:blipFill>
        <p:spPr bwMode="auto">
          <a:xfrm>
            <a:off x="0" y="4699000"/>
            <a:ext cx="9144000" cy="2159000"/>
          </a:xfrm>
          <a:prstGeom prst="rect">
            <a:avLst/>
          </a:prstGeom>
          <a:noFill/>
          <a:ln w="9525">
            <a:noFill/>
            <a:miter lim="800000"/>
            <a:headEnd/>
            <a:tailEnd/>
          </a:ln>
        </p:spPr>
      </p:pic>
      <p:pic>
        <p:nvPicPr>
          <p:cNvPr id="8" name="Picture 4" descr="cover-logo.jpg"/>
          <p:cNvPicPr>
            <a:picLocks noChangeAspect="1"/>
          </p:cNvPicPr>
          <p:nvPr/>
        </p:nvPicPr>
        <p:blipFill>
          <a:blip r:embed="rId3" cstate="print"/>
          <a:srcRect/>
          <a:stretch>
            <a:fillRect/>
          </a:stretch>
        </p:blipFill>
        <p:spPr bwMode="auto">
          <a:xfrm>
            <a:off x="3854450" y="612775"/>
            <a:ext cx="1166813" cy="1382713"/>
          </a:xfrm>
          <a:prstGeom prst="rect">
            <a:avLst/>
          </a:prstGeom>
          <a:noFill/>
          <a:ln w="9525">
            <a:noFill/>
            <a:miter lim="800000"/>
            <a:headEnd/>
            <a:tailEnd/>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0A912-CD4F-4485-878F-448B061DE32A}"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F5742-52F4-4AAA-A11F-7878FE475F18}"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7E4162-F842-43E2-9489-2019E7A21D7E}"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1249-8DB0-4A2F-8053-334AAB8EDDA4}"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491A89-11D7-4FB5-92AB-6E88337EFC8C}" type="datetime1">
              <a:rPr lang="en-US" smtClean="0"/>
              <a:pPr/>
              <a:t>9/29/12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0B16A-E471-4A8E-B5E1-57617ABC2E79}"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483F4E-3B0A-4987-910B-2DC2A49D23BB}" type="datetime1">
              <a:rPr lang="en-US" smtClean="0"/>
              <a:pPr/>
              <a:t>9/29/12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3221C8-2983-4216-BAA4-5F483011A030}"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AE9C4E-EFAB-442F-AFD2-61A3B231BEBC}" type="datetime1">
              <a:rPr lang="en-US" smtClean="0"/>
              <a:pPr/>
              <a:t>9/29/12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D4B49-E1DC-415E-AA09-B212B6B13B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811BFD-E2C5-4624-B153-15681CA816B7}" type="datetime1">
              <a:rPr lang="en-US" smtClean="0"/>
              <a:pPr/>
              <a:t>9/29/12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0B16A-E471-4A8E-B5E1-57617ABC2E7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FAFF1-B0E9-4BFB-9AE4-1E91C80AC77C}" type="datetime1">
              <a:rPr lang="en-US" smtClean="0"/>
              <a:pPr/>
              <a:t>9/29/12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93975-2750-4BF6-BEF8-EAA70DE961C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B1176-6CAC-46E9-A8E6-44580C3FD63C}" type="datetime1">
              <a:rPr lang="en-US" smtClean="0"/>
              <a:pPr/>
              <a:t>9/29/12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931E3-6A0E-4015-BD78-B71189DE905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69557-48B5-488F-8EA7-34519675D397}" type="datetime1">
              <a:rPr lang="en-US" smtClean="0"/>
              <a:pPr/>
              <a:t>9/29/12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A3857-EFBE-44AF-A2F9-399F00C9A69D}"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8277A-D623-4DBD-8270-A1A554C18EB1}"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FC864-914C-422F-9F2F-C684589A7903}"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115E00-B131-417F-8C98-B2B4F9853628}"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31FD6-E645-49E0-9864-B22D426DC559}"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7BF9-4E1E-4B0B-99A1-91021ABA156F}" type="datetime1">
              <a:rPr lang="en-US" smtClean="0"/>
              <a:pPr/>
              <a:t>9/29/12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82F402F-FAD2-4BA7-B32D-6EB5B62C9ABD}" type="datetime1">
              <a:rPr lang="en-US" smtClean="0"/>
              <a:pPr/>
              <a:t>9/29/12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28DF65-3A3A-481C-B0CB-CB96450890AA}" type="datetime1">
              <a:rPr lang="en-US" smtClean="0"/>
              <a:pPr/>
              <a:t>9/29/12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2293B31-04CD-4F28-BBB0-2FB5DD07F70E}" type="datetime1">
              <a:rPr lang="en-US" smtClean="0"/>
              <a:pPr/>
              <a:t>9/29/12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0614414-2D39-45FE-BD2D-F066099CE511}" type="datetime1">
              <a:rPr lang="en-US" smtClean="0"/>
              <a:pPr/>
              <a:t>9/29/12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ABA718-AD70-4E6A-95D2-E971DBC909AD}" type="datetime1">
              <a:rPr lang="en-US" smtClean="0"/>
              <a:pPr/>
              <a:t>9/29/12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3221C8-2983-4216-BAA4-5F483011A03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1447FEE-1361-4183-B145-228D3F1335AA}" type="datetime1">
              <a:rPr lang="en-US" smtClean="0"/>
              <a:pPr/>
              <a:t>9/29/12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16C6B01-F420-42A3-A022-D84A2821577A}" type="datetime1">
              <a:rPr lang="en-US" smtClean="0"/>
              <a:pPr/>
              <a:t>9/29/12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252E07-9D9D-48C1-8AAB-59C34CC5C233}" type="datetime1">
              <a:rPr lang="en-US" smtClean="0"/>
              <a:pPr/>
              <a:t>9/29/12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B50B5D-8570-4667-8C04-EE1CD3C0B124}" type="datetime1">
              <a:rPr lang="en-US" smtClean="0"/>
              <a:pPr/>
              <a:t>9/29/12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8F8673-1695-4605-814E-FD5A8D85C113}" type="datetime1">
              <a:rPr lang="en-US" smtClean="0"/>
              <a:pPr/>
              <a:t>9/29/12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F2108ED-B493-4946-A6AB-4217EBA7DEF2}" type="datetime1">
              <a:rPr lang="en-US" smtClean="0"/>
              <a:pPr/>
              <a:t>9/29/12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B8819B-B9A6-4623-A81D-846FEF1F8BDD}"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8CE84D-CF51-49BA-A081-A27F4BDCA9FA}"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1CD36-B0FA-4981-9D1D-C509630E9C90}"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7C0559-C111-41FD-9134-C1EF057C2634}"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7E306F-2C21-41BD-A325-281ACCCEFF29}" type="datetime1">
              <a:rPr lang="en-US" smtClean="0"/>
              <a:pPr/>
              <a:t>9/29/12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A19969-9A98-4D73-8FC5-332C9E677C2B}" type="datetime1">
              <a:rPr lang="en-US" smtClean="0"/>
              <a:pPr/>
              <a:t>9/29/12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D4B49-E1DC-415E-AA09-B212B6B13B91}"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E13ED1-59D2-44A6-9939-674E45DE504F}" type="datetime1">
              <a:rPr lang="en-US" smtClean="0"/>
              <a:pPr/>
              <a:t>9/29/12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04971E-3896-4A04-96B5-D38554209A9D}" type="datetime1">
              <a:rPr lang="en-US" smtClean="0"/>
              <a:pPr/>
              <a:t>9/29/12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5188C-B700-4135-AE2F-E821385F3CAC}" type="datetime1">
              <a:rPr lang="en-US" smtClean="0"/>
              <a:pPr/>
              <a:t>9/29/12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FC545-BA35-455F-9D86-A9745CBCE8DA}" type="datetime1">
              <a:rPr lang="en-US" smtClean="0"/>
              <a:pPr/>
              <a:t>9/29/12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DB98-FB8E-4178-BECD-A54A11FC504B}" type="datetime1">
              <a:rPr lang="en-US" smtClean="0"/>
              <a:pPr/>
              <a:t>9/29/12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A3DB6-D318-47A4-AFCC-29FB7D650FBC}"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0FDB7-1AD1-4EDB-8628-F0D899614A79}" type="datetime1">
              <a:rPr lang="en-US" smtClean="0"/>
              <a:pPr/>
              <a:t>9/29/12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D782-343E-4A4C-A2C5-7ABC204DFD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15FBD-DE33-42BB-B45C-9C668C61DC1C}" type="datetime1">
              <a:rPr lang="en-US" smtClean="0"/>
              <a:pPr/>
              <a:t>9/29/12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93975-2750-4BF6-BEF8-EAA70DE961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EA76C-EC7C-4404-BE35-AD145787407C}" type="datetime1">
              <a:rPr lang="en-US" smtClean="0"/>
              <a:pPr/>
              <a:t>9/29/12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931E3-6A0E-4015-BD78-B71189DE90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73E9C-ABC3-411F-8EC5-F2D3618F863D}" type="datetime1">
              <a:rPr lang="en-US" smtClean="0"/>
              <a:pPr/>
              <a:t>9/29/12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A3857-EFBE-44AF-A2F9-399F00C9A6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4.jpeg"/><Relationship Id="rId14" Type="http://schemas.openxmlformats.org/officeDocument/2006/relationships/image" Target="../media/image5.jpeg"/><Relationship Id="rId15" Type="http://schemas.openxmlformats.org/officeDocument/2006/relationships/image" Target="../media/image6.png"/><Relationship Id="rId16" Type="http://schemas.openxmlformats.org/officeDocument/2006/relationships/image" Target="../media/image7.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3.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4.jpeg"/><Relationship Id="rId14" Type="http://schemas.openxmlformats.org/officeDocument/2006/relationships/image" Target="../media/image5.jpeg"/><Relationship Id="rId15" Type="http://schemas.openxmlformats.org/officeDocument/2006/relationships/image" Target="../media/image6.png"/><Relationship Id="rId16" Type="http://schemas.openxmlformats.org/officeDocument/2006/relationships/image" Target="../media/image7.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A452A-0330-49F9-AEA8-0F2D3C7447A4}" type="datetime1">
              <a:rPr lang="en-US" smtClean="0"/>
              <a:pPr/>
              <a:t>9/29/12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C1283-20F5-44DC-A87B-E14BA85F9B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pacer-background.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960628" y="2252282"/>
            <a:ext cx="6976872" cy="113385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4" descr="slide-top.jpg"/>
          <p:cNvPicPr>
            <a:picLocks noChangeAspect="1"/>
          </p:cNvPicPr>
          <p:nvPr/>
        </p:nvPicPr>
        <p:blipFill>
          <a:blip r:embed="rId13" cstate="print"/>
          <a:srcRect/>
          <a:stretch>
            <a:fillRect/>
          </a:stretch>
        </p:blipFill>
        <p:spPr bwMode="auto">
          <a:xfrm>
            <a:off x="0" y="0"/>
            <a:ext cx="9144000" cy="1333500"/>
          </a:xfrm>
          <a:prstGeom prst="rect">
            <a:avLst/>
          </a:prstGeom>
          <a:noFill/>
          <a:ln w="9525">
            <a:noFill/>
            <a:miter lim="800000"/>
            <a:headEnd/>
            <a:tailEnd/>
          </a:ln>
        </p:spPr>
      </p:pic>
      <p:sp>
        <p:nvSpPr>
          <p:cNvPr id="2" name="Title Placeholder 1"/>
          <p:cNvSpPr>
            <a:spLocks noGrp="1"/>
          </p:cNvSpPr>
          <p:nvPr>
            <p:ph type="title"/>
          </p:nvPr>
        </p:nvSpPr>
        <p:spPr>
          <a:xfrm>
            <a:off x="740791" y="629539"/>
            <a:ext cx="7187184" cy="630936"/>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9DC41-BFE7-4081-8B7A-9D2ADFDB6F9F}" type="datetime1">
              <a:rPr lang="en-US" smtClean="0"/>
              <a:pPr/>
              <a:t>9/29/12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ED782-343E-4A4C-A2C5-7ABC204DFDDE}" type="slidenum">
              <a:rPr lang="en-US" smtClean="0"/>
              <a:pPr/>
              <a:t>‹#›</a:t>
            </a:fld>
            <a:endParaRPr lang="en-US"/>
          </a:p>
        </p:txBody>
      </p:sp>
      <p:pic>
        <p:nvPicPr>
          <p:cNvPr id="7" name="Picture 7" descr="Slide bottom bldgs"/>
          <p:cNvPicPr>
            <a:picLocks noChangeAspect="1" noChangeArrowheads="1"/>
          </p:cNvPicPr>
          <p:nvPr/>
        </p:nvPicPr>
        <p:blipFill>
          <a:blip r:embed="rId14" cstate="print"/>
          <a:srcRect/>
          <a:stretch>
            <a:fillRect/>
          </a:stretch>
        </p:blipFill>
        <p:spPr bwMode="auto">
          <a:xfrm>
            <a:off x="0" y="4346575"/>
            <a:ext cx="9144000" cy="2511425"/>
          </a:xfrm>
          <a:prstGeom prst="rect">
            <a:avLst/>
          </a:prstGeom>
          <a:noFill/>
        </p:spPr>
      </p:pic>
      <p:grpSp>
        <p:nvGrpSpPr>
          <p:cNvPr id="9" name="Group 13"/>
          <p:cNvGrpSpPr>
            <a:grpSpLocks/>
          </p:cNvGrpSpPr>
          <p:nvPr/>
        </p:nvGrpSpPr>
        <p:grpSpPr bwMode="auto">
          <a:xfrm>
            <a:off x="7305675" y="5915025"/>
            <a:ext cx="776288" cy="776288"/>
            <a:chOff x="4626" y="3741"/>
            <a:chExt cx="489" cy="489"/>
          </a:xfrm>
        </p:grpSpPr>
        <p:sp>
          <p:nvSpPr>
            <p:cNvPr id="13" name="Oval 10"/>
            <p:cNvSpPr>
              <a:spLocks noChangeAspect="1" noChangeArrowheads="1"/>
            </p:cNvSpPr>
            <p:nvPr/>
          </p:nvSpPr>
          <p:spPr bwMode="auto">
            <a:xfrm>
              <a:off x="4626" y="3741"/>
              <a:ext cx="489" cy="489"/>
            </a:xfrm>
            <a:prstGeom prst="ellipse">
              <a:avLst/>
            </a:prstGeom>
            <a:solidFill>
              <a:schemeClr val="bg1"/>
            </a:solidFill>
            <a:ln w="9525">
              <a:noFill/>
              <a:round/>
              <a:headEnd/>
              <a:tailEnd/>
            </a:ln>
            <a:effectLst/>
          </p:spPr>
          <p:txBody>
            <a:bodyPr wrap="none" anchor="ctr"/>
            <a:lstStyle/>
            <a:p>
              <a:endParaRPr lang="en-US"/>
            </a:p>
          </p:txBody>
        </p:sp>
        <p:pic>
          <p:nvPicPr>
            <p:cNvPr id="14" name="Picture 12" descr="HHS logo for PPT"/>
            <p:cNvPicPr>
              <a:picLocks noChangeAspect="1" noChangeArrowheads="1"/>
            </p:cNvPicPr>
            <p:nvPr/>
          </p:nvPicPr>
          <p:blipFill>
            <a:blip r:embed="rId15" cstate="print"/>
            <a:srcRect/>
            <a:stretch>
              <a:fillRect/>
            </a:stretch>
          </p:blipFill>
          <p:spPr bwMode="auto">
            <a:xfrm>
              <a:off x="4646" y="3767"/>
              <a:ext cx="449" cy="436"/>
            </a:xfrm>
            <a:prstGeom prst="rect">
              <a:avLst/>
            </a:prstGeom>
            <a:noFill/>
          </p:spPr>
        </p:pic>
      </p:grpSp>
      <p:grpSp>
        <p:nvGrpSpPr>
          <p:cNvPr id="10" name="Group 18"/>
          <p:cNvGrpSpPr>
            <a:grpSpLocks/>
          </p:cNvGrpSpPr>
          <p:nvPr/>
        </p:nvGrpSpPr>
        <p:grpSpPr bwMode="auto">
          <a:xfrm>
            <a:off x="8205788" y="5915025"/>
            <a:ext cx="639762" cy="746125"/>
            <a:chOff x="5169" y="3726"/>
            <a:chExt cx="403" cy="470"/>
          </a:xfrm>
        </p:grpSpPr>
        <p:grpSp>
          <p:nvGrpSpPr>
            <p:cNvPr id="11" name="Group 17"/>
            <p:cNvGrpSpPr>
              <a:grpSpLocks/>
            </p:cNvGrpSpPr>
            <p:nvPr/>
          </p:nvGrpSpPr>
          <p:grpSpPr bwMode="auto">
            <a:xfrm>
              <a:off x="5169" y="3726"/>
              <a:ext cx="403" cy="470"/>
              <a:chOff x="5169" y="3726"/>
              <a:chExt cx="403" cy="470"/>
            </a:xfrm>
          </p:grpSpPr>
          <p:sp>
            <p:nvSpPr>
              <p:cNvPr id="18" name="Rectangle 14"/>
              <p:cNvSpPr>
                <a:spLocks noChangeArrowheads="1"/>
              </p:cNvSpPr>
              <p:nvPr/>
            </p:nvSpPr>
            <p:spPr bwMode="auto">
              <a:xfrm>
                <a:off x="5169" y="3872"/>
                <a:ext cx="403" cy="324"/>
              </a:xfrm>
              <a:prstGeom prst="rect">
                <a:avLst/>
              </a:prstGeom>
              <a:solidFill>
                <a:schemeClr val="bg1"/>
              </a:solidFill>
              <a:ln w="9525">
                <a:noFill/>
                <a:miter lim="800000"/>
                <a:headEnd/>
                <a:tailEnd/>
              </a:ln>
              <a:effectLst/>
            </p:spPr>
            <p:txBody>
              <a:bodyPr wrap="none" anchor="ctr"/>
              <a:lstStyle/>
              <a:p>
                <a:endParaRPr lang="en-US"/>
              </a:p>
            </p:txBody>
          </p:sp>
          <p:sp>
            <p:nvSpPr>
              <p:cNvPr id="19" name="AutoShape 16"/>
              <p:cNvSpPr>
                <a:spLocks noChangeArrowheads="1"/>
              </p:cNvSpPr>
              <p:nvPr/>
            </p:nvSpPr>
            <p:spPr bwMode="auto">
              <a:xfrm>
                <a:off x="5169" y="3726"/>
                <a:ext cx="403" cy="146"/>
              </a:xfrm>
              <a:prstGeom prst="triangle">
                <a:avLst>
                  <a:gd name="adj" fmla="val 50000"/>
                </a:avLst>
              </a:prstGeom>
              <a:solidFill>
                <a:schemeClr val="bg1"/>
              </a:solidFill>
              <a:ln w="9525">
                <a:noFill/>
                <a:miter lim="800000"/>
                <a:headEnd/>
                <a:tailEnd/>
              </a:ln>
              <a:effectLst/>
            </p:spPr>
            <p:txBody>
              <a:bodyPr wrap="none" anchor="ctr"/>
              <a:lstStyle/>
              <a:p>
                <a:endParaRPr lang="en-US"/>
              </a:p>
            </p:txBody>
          </p:sp>
        </p:grpSp>
        <p:pic>
          <p:nvPicPr>
            <p:cNvPr id="17" name="Picture 15" descr="NSP logo for PPT"/>
            <p:cNvPicPr>
              <a:picLocks noChangeAspect="1" noChangeArrowheads="1"/>
            </p:cNvPicPr>
            <p:nvPr/>
          </p:nvPicPr>
          <p:blipFill>
            <a:blip r:embed="rId16" cstate="print"/>
            <a:srcRect/>
            <a:stretch>
              <a:fillRect/>
            </a:stretch>
          </p:blipFill>
          <p:spPr bwMode="auto">
            <a:xfrm>
              <a:off x="5203" y="3767"/>
              <a:ext cx="334" cy="396"/>
            </a:xfrm>
            <a:prstGeom prst="rect">
              <a:avLst/>
            </a:prstGeom>
            <a:noFill/>
          </p:spPr>
        </p:pic>
      </p:grpSp>
      <p:sp>
        <p:nvSpPr>
          <p:cNvPr id="3" name="Text Placeholder 2"/>
          <p:cNvSpPr>
            <a:spLocks noGrp="1"/>
          </p:cNvSpPr>
          <p:nvPr>
            <p:ph type="body" idx="1"/>
          </p:nvPr>
        </p:nvSpPr>
        <p:spPr>
          <a:xfrm>
            <a:off x="740791" y="1804988"/>
            <a:ext cx="7187184" cy="32242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65D41-2B27-4D2A-88EA-26AE27D49573}" type="datetime1">
              <a:rPr lang="en-US" smtClean="0"/>
              <a:pPr/>
              <a:t>9/29/12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C1283-20F5-44DC-A87B-E14BA85F9B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pacer-background.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960628" y="2252282"/>
            <a:ext cx="6976872" cy="113385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4" descr="slide-top.jpg"/>
          <p:cNvPicPr>
            <a:picLocks noChangeAspect="1"/>
          </p:cNvPicPr>
          <p:nvPr/>
        </p:nvPicPr>
        <p:blipFill>
          <a:blip r:embed="rId13" cstate="print"/>
          <a:srcRect/>
          <a:stretch>
            <a:fillRect/>
          </a:stretch>
        </p:blipFill>
        <p:spPr bwMode="auto">
          <a:xfrm>
            <a:off x="0" y="0"/>
            <a:ext cx="9144000" cy="1333500"/>
          </a:xfrm>
          <a:prstGeom prst="rect">
            <a:avLst/>
          </a:prstGeom>
          <a:noFill/>
          <a:ln w="9525">
            <a:noFill/>
            <a:miter lim="800000"/>
            <a:headEnd/>
            <a:tailEnd/>
          </a:ln>
        </p:spPr>
      </p:pic>
      <p:sp>
        <p:nvSpPr>
          <p:cNvPr id="2" name="Title Placeholder 1"/>
          <p:cNvSpPr>
            <a:spLocks noGrp="1"/>
          </p:cNvSpPr>
          <p:nvPr>
            <p:ph type="title"/>
          </p:nvPr>
        </p:nvSpPr>
        <p:spPr>
          <a:xfrm>
            <a:off x="740791" y="629539"/>
            <a:ext cx="7187184" cy="630936"/>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6D6BF-A0FB-4F66-82A8-ADF7CA8E5F12}" type="datetime1">
              <a:rPr lang="en-US" smtClean="0"/>
              <a:pPr/>
              <a:t>9/29/12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ED782-343E-4A4C-A2C5-7ABC204DFDDE}" type="slidenum">
              <a:rPr lang="en-US" smtClean="0"/>
              <a:pPr/>
              <a:t>‹#›</a:t>
            </a:fld>
            <a:endParaRPr lang="en-US"/>
          </a:p>
        </p:txBody>
      </p:sp>
      <p:pic>
        <p:nvPicPr>
          <p:cNvPr id="7" name="Picture 7" descr="Slide bottom bldgs"/>
          <p:cNvPicPr>
            <a:picLocks noChangeAspect="1" noChangeArrowheads="1"/>
          </p:cNvPicPr>
          <p:nvPr/>
        </p:nvPicPr>
        <p:blipFill>
          <a:blip r:embed="rId14" cstate="print"/>
          <a:srcRect/>
          <a:stretch>
            <a:fillRect/>
          </a:stretch>
        </p:blipFill>
        <p:spPr bwMode="auto">
          <a:xfrm>
            <a:off x="0" y="4346575"/>
            <a:ext cx="9144000" cy="2511425"/>
          </a:xfrm>
          <a:prstGeom prst="rect">
            <a:avLst/>
          </a:prstGeom>
          <a:noFill/>
        </p:spPr>
      </p:pic>
      <p:grpSp>
        <p:nvGrpSpPr>
          <p:cNvPr id="9" name="Group 13"/>
          <p:cNvGrpSpPr>
            <a:grpSpLocks/>
          </p:cNvGrpSpPr>
          <p:nvPr/>
        </p:nvGrpSpPr>
        <p:grpSpPr bwMode="auto">
          <a:xfrm>
            <a:off x="7305675" y="5915025"/>
            <a:ext cx="776288" cy="776288"/>
            <a:chOff x="4626" y="3741"/>
            <a:chExt cx="489" cy="489"/>
          </a:xfrm>
        </p:grpSpPr>
        <p:sp>
          <p:nvSpPr>
            <p:cNvPr id="13" name="Oval 10"/>
            <p:cNvSpPr>
              <a:spLocks noChangeAspect="1" noChangeArrowheads="1"/>
            </p:cNvSpPr>
            <p:nvPr/>
          </p:nvSpPr>
          <p:spPr bwMode="auto">
            <a:xfrm>
              <a:off x="4626" y="3741"/>
              <a:ext cx="489" cy="489"/>
            </a:xfrm>
            <a:prstGeom prst="ellipse">
              <a:avLst/>
            </a:prstGeom>
            <a:solidFill>
              <a:schemeClr val="bg1"/>
            </a:solidFill>
            <a:ln w="9525">
              <a:noFill/>
              <a:round/>
              <a:headEnd/>
              <a:tailEnd/>
            </a:ln>
            <a:effectLst/>
          </p:spPr>
          <p:txBody>
            <a:bodyPr wrap="none" anchor="ctr"/>
            <a:lstStyle/>
            <a:p>
              <a:endParaRPr lang="en-US"/>
            </a:p>
          </p:txBody>
        </p:sp>
        <p:pic>
          <p:nvPicPr>
            <p:cNvPr id="14" name="Picture 12" descr="HHS logo for PPT"/>
            <p:cNvPicPr>
              <a:picLocks noChangeAspect="1" noChangeArrowheads="1"/>
            </p:cNvPicPr>
            <p:nvPr/>
          </p:nvPicPr>
          <p:blipFill>
            <a:blip r:embed="rId15" cstate="print"/>
            <a:srcRect/>
            <a:stretch>
              <a:fillRect/>
            </a:stretch>
          </p:blipFill>
          <p:spPr bwMode="auto">
            <a:xfrm>
              <a:off x="4646" y="3767"/>
              <a:ext cx="449" cy="436"/>
            </a:xfrm>
            <a:prstGeom prst="rect">
              <a:avLst/>
            </a:prstGeom>
            <a:noFill/>
          </p:spPr>
        </p:pic>
      </p:grpSp>
      <p:grpSp>
        <p:nvGrpSpPr>
          <p:cNvPr id="10" name="Group 18"/>
          <p:cNvGrpSpPr>
            <a:grpSpLocks/>
          </p:cNvGrpSpPr>
          <p:nvPr/>
        </p:nvGrpSpPr>
        <p:grpSpPr bwMode="auto">
          <a:xfrm>
            <a:off x="8205788" y="5915025"/>
            <a:ext cx="639762" cy="746125"/>
            <a:chOff x="5169" y="3726"/>
            <a:chExt cx="403" cy="470"/>
          </a:xfrm>
        </p:grpSpPr>
        <p:grpSp>
          <p:nvGrpSpPr>
            <p:cNvPr id="11" name="Group 17"/>
            <p:cNvGrpSpPr>
              <a:grpSpLocks/>
            </p:cNvGrpSpPr>
            <p:nvPr/>
          </p:nvGrpSpPr>
          <p:grpSpPr bwMode="auto">
            <a:xfrm>
              <a:off x="5169" y="3726"/>
              <a:ext cx="403" cy="470"/>
              <a:chOff x="5169" y="3726"/>
              <a:chExt cx="403" cy="470"/>
            </a:xfrm>
          </p:grpSpPr>
          <p:sp>
            <p:nvSpPr>
              <p:cNvPr id="18" name="Rectangle 14"/>
              <p:cNvSpPr>
                <a:spLocks noChangeArrowheads="1"/>
              </p:cNvSpPr>
              <p:nvPr/>
            </p:nvSpPr>
            <p:spPr bwMode="auto">
              <a:xfrm>
                <a:off x="5169" y="3872"/>
                <a:ext cx="403" cy="324"/>
              </a:xfrm>
              <a:prstGeom prst="rect">
                <a:avLst/>
              </a:prstGeom>
              <a:solidFill>
                <a:schemeClr val="bg1"/>
              </a:solidFill>
              <a:ln w="9525">
                <a:noFill/>
                <a:miter lim="800000"/>
                <a:headEnd/>
                <a:tailEnd/>
              </a:ln>
              <a:effectLst/>
            </p:spPr>
            <p:txBody>
              <a:bodyPr wrap="none" anchor="ctr"/>
              <a:lstStyle/>
              <a:p>
                <a:endParaRPr lang="en-US"/>
              </a:p>
            </p:txBody>
          </p:sp>
          <p:sp>
            <p:nvSpPr>
              <p:cNvPr id="19" name="AutoShape 16"/>
              <p:cNvSpPr>
                <a:spLocks noChangeArrowheads="1"/>
              </p:cNvSpPr>
              <p:nvPr/>
            </p:nvSpPr>
            <p:spPr bwMode="auto">
              <a:xfrm>
                <a:off x="5169" y="3726"/>
                <a:ext cx="403" cy="146"/>
              </a:xfrm>
              <a:prstGeom prst="triangle">
                <a:avLst>
                  <a:gd name="adj" fmla="val 50000"/>
                </a:avLst>
              </a:prstGeom>
              <a:solidFill>
                <a:schemeClr val="bg1"/>
              </a:solidFill>
              <a:ln w="9525">
                <a:noFill/>
                <a:miter lim="800000"/>
                <a:headEnd/>
                <a:tailEnd/>
              </a:ln>
              <a:effectLst/>
            </p:spPr>
            <p:txBody>
              <a:bodyPr wrap="none" anchor="ctr"/>
              <a:lstStyle/>
              <a:p>
                <a:endParaRPr lang="en-US"/>
              </a:p>
            </p:txBody>
          </p:sp>
        </p:grpSp>
        <p:pic>
          <p:nvPicPr>
            <p:cNvPr id="17" name="Picture 15" descr="NSP logo for PPT"/>
            <p:cNvPicPr>
              <a:picLocks noChangeAspect="1" noChangeArrowheads="1"/>
            </p:cNvPicPr>
            <p:nvPr/>
          </p:nvPicPr>
          <p:blipFill>
            <a:blip r:embed="rId16" cstate="print"/>
            <a:srcRect/>
            <a:stretch>
              <a:fillRect/>
            </a:stretch>
          </p:blipFill>
          <p:spPr bwMode="auto">
            <a:xfrm>
              <a:off x="5203" y="3767"/>
              <a:ext cx="334" cy="396"/>
            </a:xfrm>
            <a:prstGeom prst="rect">
              <a:avLst/>
            </a:prstGeom>
            <a:noFill/>
          </p:spPr>
        </p:pic>
      </p:grpSp>
      <p:sp>
        <p:nvSpPr>
          <p:cNvPr id="3" name="Text Placeholder 2"/>
          <p:cNvSpPr>
            <a:spLocks noGrp="1"/>
          </p:cNvSpPr>
          <p:nvPr>
            <p:ph type="body" idx="1"/>
          </p:nvPr>
        </p:nvSpPr>
        <p:spPr>
          <a:xfrm>
            <a:off x="740791" y="1804988"/>
            <a:ext cx="7187184" cy="32242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www.onecpd.inf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9.gif"/><Relationship Id="rId3" Type="http://schemas.openxmlformats.org/officeDocument/2006/relationships/image" Target="cid:image001.gif@01CD4D50.27385CA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hyperlink" Target="http://portal.hud.gov/hudportal/documents/huddoc?id=hopwa20.pdf" TargetMode="External"/><Relationship Id="rId4" Type="http://schemas.openxmlformats.org/officeDocument/2006/relationships/image" Target="../media/image10.jpeg"/><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ctrTitle"/>
          </p:nvPr>
        </p:nvSpPr>
        <p:spPr>
          <a:xfrm>
            <a:off x="304800" y="2133600"/>
            <a:ext cx="8839200" cy="2286000"/>
          </a:xfrm>
        </p:spPr>
        <p:txBody>
          <a:bodyPr>
            <a:normAutofit fontScale="90000"/>
          </a:bodyPr>
          <a:lstStyle/>
          <a:p>
            <a:pPr algn="l">
              <a:spcBef>
                <a:spcPct val="20000"/>
              </a:spcBef>
              <a:spcAft>
                <a:spcPct val="30000"/>
              </a:spcAft>
            </a:pPr>
            <a:r>
              <a:rPr lang="en-US" sz="2800" b="1" dirty="0" smtClean="0">
                <a:solidFill>
                  <a:schemeClr val="tx1"/>
                </a:solidFill>
                <a:cs typeface="Times New Roman" pitchFamily="18" charset="0"/>
              </a:rPr>
              <a:t/>
            </a:r>
            <a:br>
              <a:rPr lang="en-US" sz="2800" b="1" dirty="0" smtClean="0">
                <a:solidFill>
                  <a:schemeClr val="tx1"/>
                </a:solidFill>
                <a:cs typeface="Times New Roman" pitchFamily="18" charset="0"/>
              </a:rPr>
            </a:br>
            <a:r>
              <a:rPr lang="en-US" sz="2800" b="1" dirty="0" smtClean="0">
                <a:solidFill>
                  <a:schemeClr val="tx1"/>
                </a:solidFill>
                <a:cs typeface="Times New Roman" pitchFamily="18" charset="0"/>
              </a:rPr>
              <a:t>   </a:t>
            </a:r>
            <a:r>
              <a:rPr lang="en-US" sz="4000" b="1" i="1" dirty="0" smtClean="0">
                <a:solidFill>
                  <a:srgbClr val="FF0000"/>
                </a:solidFill>
                <a:cs typeface="Times New Roman" pitchFamily="18" charset="0"/>
              </a:rPr>
              <a:t>2012 Summit to End AIDS in America, USCA</a:t>
            </a:r>
            <a:r>
              <a:rPr lang="en-US" sz="2800" b="1" dirty="0" smtClean="0">
                <a:solidFill>
                  <a:srgbClr val="FF0000"/>
                </a:solidFill>
                <a:cs typeface="Times New Roman" pitchFamily="18" charset="0"/>
              </a:rPr>
              <a:t/>
            </a:r>
            <a:br>
              <a:rPr lang="en-US" sz="2800" b="1" dirty="0" smtClean="0">
                <a:solidFill>
                  <a:srgbClr val="FF0000"/>
                </a:solidFill>
                <a:cs typeface="Times New Roman" pitchFamily="18" charset="0"/>
              </a:rPr>
            </a:br>
            <a:r>
              <a:rPr lang="en-US" sz="2800" b="1" dirty="0" smtClean="0">
                <a:solidFill>
                  <a:srgbClr val="FF0000"/>
                </a:solidFill>
                <a:cs typeface="Times New Roman" pitchFamily="18" charset="0"/>
              </a:rPr>
              <a:t/>
            </a:r>
            <a:br>
              <a:rPr lang="en-US" sz="2800" b="1" dirty="0" smtClean="0">
                <a:solidFill>
                  <a:srgbClr val="FF0000"/>
                </a:solidFill>
                <a:cs typeface="Times New Roman" pitchFamily="18" charset="0"/>
              </a:rPr>
            </a:br>
            <a:r>
              <a:rPr lang="en-US" sz="2800" b="1" dirty="0" smtClean="0">
                <a:solidFill>
                  <a:srgbClr val="FF0000"/>
                </a:solidFill>
                <a:cs typeface="Times New Roman" pitchFamily="18" charset="0"/>
              </a:rPr>
              <a:t>   	     </a:t>
            </a:r>
            <a:r>
              <a:rPr lang="en-US" sz="3100" b="1" dirty="0" smtClean="0">
                <a:solidFill>
                  <a:schemeClr val="tx1"/>
                </a:solidFill>
                <a:cs typeface="Times New Roman" pitchFamily="18" charset="0"/>
              </a:rPr>
              <a:t>Retention in Care: Stable Housing  </a:t>
            </a:r>
            <a:r>
              <a:rPr lang="en-US" sz="3100" b="1" dirty="0" smtClean="0">
                <a:solidFill>
                  <a:srgbClr val="FF0000"/>
                </a:solidFill>
                <a:cs typeface="Times New Roman" pitchFamily="18" charset="0"/>
              </a:rPr>
              <a:t/>
            </a:r>
            <a:br>
              <a:rPr lang="en-US" sz="3100" b="1" dirty="0" smtClean="0">
                <a:solidFill>
                  <a:srgbClr val="FF0000"/>
                </a:solidFill>
                <a:cs typeface="Times New Roman" pitchFamily="18" charset="0"/>
              </a:rPr>
            </a:br>
            <a:r>
              <a:rPr lang="en-US" sz="2800" b="1" dirty="0" smtClean="0">
                <a:solidFill>
                  <a:schemeClr val="tx1"/>
                </a:solidFill>
                <a:cs typeface="Times New Roman" pitchFamily="18" charset="0"/>
              </a:rPr>
              <a:t/>
            </a:r>
            <a:br>
              <a:rPr lang="en-US" sz="2800" b="1" dirty="0" smtClean="0">
                <a:solidFill>
                  <a:schemeClr val="tx1"/>
                </a:solidFill>
                <a:cs typeface="Times New Roman" pitchFamily="18" charset="0"/>
              </a:rPr>
            </a:br>
            <a:r>
              <a:rPr lang="en-US" sz="2800" b="1" dirty="0" smtClean="0">
                <a:solidFill>
                  <a:schemeClr val="tx1"/>
                </a:solidFill>
                <a:cs typeface="Times New Roman" pitchFamily="18" charset="0"/>
              </a:rPr>
              <a:t>   </a:t>
            </a:r>
            <a:r>
              <a:rPr lang="en-US" sz="2400" b="1" dirty="0" smtClean="0">
                <a:solidFill>
                  <a:schemeClr val="tx1"/>
                </a:solidFill>
                <a:cs typeface="Times New Roman" pitchFamily="18" charset="0"/>
              </a:rPr>
              <a:t>David Vos, Director</a:t>
            </a:r>
            <a:br>
              <a:rPr lang="en-US" sz="2400" b="1" dirty="0" smtClean="0">
                <a:solidFill>
                  <a:schemeClr val="tx1"/>
                </a:solidFill>
                <a:cs typeface="Times New Roman" pitchFamily="18" charset="0"/>
              </a:rPr>
            </a:br>
            <a:r>
              <a:rPr lang="en-US" sz="2400" b="1" dirty="0" smtClean="0">
                <a:solidFill>
                  <a:schemeClr val="tx1"/>
                </a:solidFill>
                <a:cs typeface="Times New Roman" pitchFamily="18" charset="0"/>
              </a:rPr>
              <a:t>    Office of HIV/AIDS Housing, HUD                     September 30, 2012   </a:t>
            </a:r>
            <a:endParaRPr lang="en-US" sz="2400" b="1" dirty="0">
              <a:solidFill>
                <a:schemeClr val="tx1"/>
              </a:solidFill>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7696200" cy="1676400"/>
          </a:xfrm>
        </p:spPr>
        <p:txBody>
          <a:bodyPr>
            <a:normAutofit fontScale="90000"/>
          </a:bodyPr>
          <a:lstStyle/>
          <a:p>
            <a:pPr algn="ctr"/>
            <a:r>
              <a:rPr lang="en-US" b="1" i="1" dirty="0" smtClean="0">
                <a:solidFill>
                  <a:schemeClr val="tx1"/>
                </a:solidFill>
              </a:rPr>
              <a:t/>
            </a:r>
            <a:br>
              <a:rPr lang="en-US" b="1" i="1" dirty="0" smtClean="0">
                <a:solidFill>
                  <a:schemeClr val="tx1"/>
                </a:solidFill>
              </a:rPr>
            </a:br>
            <a:r>
              <a:rPr lang="en-US" sz="4900" dirty="0" smtClean="0"/>
              <a:t>Housing Status - Core Indicator  </a:t>
            </a:r>
            <a:r>
              <a:rPr lang="en-US" b="1" i="1" dirty="0" smtClean="0">
                <a:solidFill>
                  <a:schemeClr val="tx1"/>
                </a:solidFill>
              </a:rPr>
              <a:t/>
            </a:r>
            <a:br>
              <a:rPr lang="en-US" b="1" i="1" dirty="0" smtClean="0">
                <a:solidFill>
                  <a:schemeClr val="tx1"/>
                </a:solidFill>
              </a:rPr>
            </a:br>
            <a:endParaRPr lang="en-US" dirty="0"/>
          </a:p>
        </p:txBody>
      </p:sp>
      <p:sp>
        <p:nvSpPr>
          <p:cNvPr id="3" name="Content Placeholder 2"/>
          <p:cNvSpPr>
            <a:spLocks noGrp="1"/>
          </p:cNvSpPr>
          <p:nvPr>
            <p:ph idx="1"/>
          </p:nvPr>
        </p:nvSpPr>
        <p:spPr>
          <a:xfrm>
            <a:off x="152400" y="1524000"/>
            <a:ext cx="8991600" cy="5334000"/>
          </a:xfrm>
        </p:spPr>
        <p:txBody>
          <a:bodyPr>
            <a:normAutofit fontScale="47500" lnSpcReduction="20000"/>
          </a:bodyPr>
          <a:lstStyle/>
          <a:p>
            <a:r>
              <a:rPr lang="en-US" sz="5900" b="1" dirty="0" smtClean="0">
                <a:solidFill>
                  <a:schemeClr val="tx1"/>
                </a:solidFill>
              </a:rPr>
              <a:t>Percentage of persons with an HIV diagnosis receiving HIV services who were homeless or unstably housed </a:t>
            </a:r>
          </a:p>
          <a:p>
            <a:r>
              <a:rPr lang="en-US" sz="3300" b="1" dirty="0" smtClean="0">
                <a:solidFill>
                  <a:schemeClr val="tx1"/>
                </a:solidFill>
              </a:rPr>
              <a:t>	(last 12-months;  along with 6 testing and care indicators; consistent with HMIS data standards).</a:t>
            </a:r>
          </a:p>
          <a:p>
            <a:r>
              <a:rPr lang="en-US" b="1" dirty="0" smtClean="0">
                <a:solidFill>
                  <a:schemeClr val="tx1"/>
                </a:solidFill>
              </a:rPr>
              <a:t> </a:t>
            </a:r>
            <a:endParaRPr lang="en-US" sz="4400" b="1" dirty="0" smtClean="0">
              <a:solidFill>
                <a:schemeClr val="tx1"/>
              </a:solidFill>
            </a:endParaRPr>
          </a:p>
          <a:p>
            <a:pPr marL="457200" indent="-457200">
              <a:buFont typeface="Arial" pitchFamily="34" charset="0"/>
              <a:buChar char="•"/>
            </a:pPr>
            <a:r>
              <a:rPr lang="en-US" sz="5100" b="1" dirty="0" smtClean="0">
                <a:solidFill>
                  <a:schemeClr val="tx1"/>
                </a:solidFill>
              </a:rPr>
              <a:t>literally homeless </a:t>
            </a:r>
          </a:p>
          <a:p>
            <a:r>
              <a:rPr lang="en-US" sz="3400" b="1" dirty="0" smtClean="0">
                <a:solidFill>
                  <a:schemeClr val="tx1"/>
                </a:solidFill>
              </a:rPr>
              <a:t>	   (e.g., lack a regular nighttime residence, staying in an emergency shelter)</a:t>
            </a:r>
          </a:p>
          <a:p>
            <a:endParaRPr lang="en-US" sz="3400" b="1" dirty="0" smtClean="0">
              <a:solidFill>
                <a:schemeClr val="tx1"/>
              </a:solidFill>
            </a:endParaRPr>
          </a:p>
          <a:p>
            <a:pPr>
              <a:buFont typeface="Arial" pitchFamily="34" charset="0"/>
              <a:buChar char="•"/>
            </a:pPr>
            <a:r>
              <a:rPr lang="en-US" sz="3400" b="1" dirty="0" smtClean="0">
                <a:solidFill>
                  <a:schemeClr val="tx1"/>
                </a:solidFill>
              </a:rPr>
              <a:t>  </a:t>
            </a:r>
            <a:r>
              <a:rPr lang="en-US" sz="5100" b="1" dirty="0" smtClean="0">
                <a:solidFill>
                  <a:schemeClr val="tx1"/>
                </a:solidFill>
              </a:rPr>
              <a:t>imminently losing housing </a:t>
            </a:r>
          </a:p>
          <a:p>
            <a:r>
              <a:rPr lang="en-US" sz="3400" b="1" dirty="0" smtClean="0">
                <a:solidFill>
                  <a:schemeClr val="tx1"/>
                </a:solidFill>
              </a:rPr>
              <a:t>	   (e.g., being evicted or being discharged from an institution with no housing options identified); </a:t>
            </a:r>
          </a:p>
          <a:p>
            <a:endParaRPr lang="en-US" sz="3400" b="1" dirty="0" smtClean="0">
              <a:solidFill>
                <a:schemeClr val="tx1"/>
              </a:solidFill>
            </a:endParaRPr>
          </a:p>
          <a:p>
            <a:pPr>
              <a:buFont typeface="Arial" pitchFamily="34" charset="0"/>
              <a:buChar char="•"/>
            </a:pPr>
            <a:r>
              <a:rPr lang="en-US" sz="5100" b="1" dirty="0" smtClean="0">
                <a:solidFill>
                  <a:schemeClr val="tx1"/>
                </a:solidFill>
              </a:rPr>
              <a:t>  unstably housed and at-risk of losing housing </a:t>
            </a:r>
          </a:p>
          <a:p>
            <a:r>
              <a:rPr lang="en-US" sz="3400" b="1" dirty="0" smtClean="0">
                <a:solidFill>
                  <a:schemeClr val="tx1"/>
                </a:solidFill>
              </a:rPr>
              <a:t>	    (e.g., temporarily doubled up with others, moving frequently for economic reasons), and </a:t>
            </a:r>
          </a:p>
          <a:p>
            <a:endParaRPr lang="en-US" sz="5100" b="1" dirty="0" smtClean="0">
              <a:solidFill>
                <a:schemeClr val="tx1"/>
              </a:solidFill>
            </a:endParaRPr>
          </a:p>
          <a:p>
            <a:pPr>
              <a:buFont typeface="Arial" pitchFamily="34" charset="0"/>
              <a:buChar char="•"/>
            </a:pPr>
            <a:r>
              <a:rPr lang="en-US" sz="5100" b="1" dirty="0" smtClean="0">
                <a:solidFill>
                  <a:schemeClr val="tx1"/>
                </a:solidFill>
              </a:rPr>
              <a:t>  stably housed.   </a:t>
            </a:r>
          </a:p>
          <a:p>
            <a:endParaRPr lang="en-US" sz="2100" b="1" dirty="0" smtClean="0">
              <a:solidFill>
                <a:schemeClr val="tx1"/>
              </a:solidFill>
            </a:endParaRPr>
          </a:p>
          <a:p>
            <a:r>
              <a:rPr lang="en-US" sz="2000" b="1" dirty="0" smtClean="0">
                <a:solidFill>
                  <a:schemeClr val="tx1"/>
                </a:solidFill>
              </a:rPr>
              <a:t>                                             </a:t>
            </a:r>
            <a:endParaRPr lang="en-US" sz="2100" b="1" dirty="0" smtClean="0">
              <a:solidFill>
                <a:schemeClr val="tx1"/>
              </a:solidFill>
            </a:endParaRPr>
          </a:p>
          <a:p>
            <a:endParaRPr lang="en-US" sz="2400" b="1" dirty="0" smtClean="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187184" cy="630936"/>
          </a:xfrm>
        </p:spPr>
        <p:txBody>
          <a:bodyPr>
            <a:noAutofit/>
          </a:bodyPr>
          <a:lstStyle/>
          <a:p>
            <a:pPr algn="ctr"/>
            <a:r>
              <a:rPr lang="en-US" dirty="0" smtClean="0">
                <a:cs typeface="Times New Roman" pitchFamily="18" charset="0"/>
              </a:rPr>
              <a:t>HOPWA Information</a:t>
            </a:r>
            <a:endParaRPr lang="en-US" dirty="0">
              <a:cs typeface="Times New Roman" pitchFamily="18" charset="0"/>
            </a:endParaRPr>
          </a:p>
        </p:txBody>
      </p:sp>
      <p:sp>
        <p:nvSpPr>
          <p:cNvPr id="3" name="Content Placeholder 2"/>
          <p:cNvSpPr>
            <a:spLocks noGrp="1"/>
          </p:cNvSpPr>
          <p:nvPr>
            <p:ph idx="1"/>
          </p:nvPr>
        </p:nvSpPr>
        <p:spPr>
          <a:xfrm>
            <a:off x="740791" y="1524000"/>
            <a:ext cx="7187184" cy="4495800"/>
          </a:xfrm>
        </p:spPr>
        <p:txBody>
          <a:bodyPr>
            <a:normAutofit fontScale="47500" lnSpcReduction="20000"/>
          </a:bodyPr>
          <a:lstStyle/>
          <a:p>
            <a:endParaRPr lang="en-US" sz="5100" b="1" dirty="0" smtClean="0">
              <a:solidFill>
                <a:schemeClr val="tx1"/>
              </a:solidFill>
            </a:endParaRPr>
          </a:p>
          <a:p>
            <a:pPr marL="342900" lvl="1" indent="-342900">
              <a:buNone/>
            </a:pPr>
            <a:r>
              <a:rPr lang="en-US" sz="5100" b="1" dirty="0" smtClean="0">
                <a:solidFill>
                  <a:schemeClr val="tx1"/>
                </a:solidFill>
              </a:rPr>
              <a:t>HOPWA documents, grantee profiles, on-line financial management training, oversight/desk guide and links to webinars &amp; eLearning</a:t>
            </a:r>
            <a:r>
              <a:rPr lang="en-US" sz="5100" dirty="0" smtClean="0">
                <a:solidFill>
                  <a:schemeClr val="tx1"/>
                </a:solidFill>
              </a:rPr>
              <a:t> </a:t>
            </a:r>
            <a:r>
              <a:rPr lang="en-US" sz="5100" b="1" dirty="0" smtClean="0">
                <a:solidFill>
                  <a:schemeClr val="tx1"/>
                </a:solidFill>
              </a:rPr>
              <a:t>resources and locate Local HOPWA/HIV services info</a:t>
            </a:r>
          </a:p>
          <a:p>
            <a:r>
              <a:rPr lang="en-US" sz="5100" b="1" dirty="0" smtClean="0">
                <a:solidFill>
                  <a:schemeClr val="tx1"/>
                </a:solidFill>
              </a:rPr>
              <a:t> </a:t>
            </a:r>
            <a:endParaRPr lang="en-US" sz="5100" dirty="0" smtClean="0">
              <a:solidFill>
                <a:schemeClr val="tx1"/>
              </a:solidFill>
            </a:endParaRPr>
          </a:p>
          <a:p>
            <a:r>
              <a:rPr lang="en-US" sz="5100" b="1" dirty="0" smtClean="0">
                <a:solidFill>
                  <a:schemeClr val="tx1"/>
                </a:solidFill>
              </a:rPr>
              <a:t>www.HUDHRE.info/</a:t>
            </a:r>
            <a:r>
              <a:rPr lang="en-US" sz="5100" b="1" i="1" dirty="0" smtClean="0">
                <a:solidFill>
                  <a:schemeClr val="tx1"/>
                </a:solidFill>
              </a:rPr>
              <a:t>HOPWA section</a:t>
            </a:r>
          </a:p>
          <a:p>
            <a:pPr>
              <a:defRPr/>
            </a:pPr>
            <a:r>
              <a:rPr lang="en-US" sz="5100" dirty="0" smtClean="0">
                <a:solidFill>
                  <a:schemeClr val="tx1"/>
                </a:solidFill>
              </a:rPr>
              <a:t>	on the Homelessness Resource Exchange </a:t>
            </a:r>
          </a:p>
          <a:p>
            <a:pPr>
              <a:defRPr/>
            </a:pPr>
            <a:endParaRPr lang="en-US" sz="5100" dirty="0" smtClean="0">
              <a:solidFill>
                <a:schemeClr val="tx1"/>
              </a:solidFill>
            </a:endParaRPr>
          </a:p>
          <a:p>
            <a:pPr>
              <a:defRPr/>
            </a:pPr>
            <a:r>
              <a:rPr lang="en-US" sz="5100" b="1" dirty="0" smtClean="0">
                <a:solidFill>
                  <a:schemeClr val="tx1"/>
                </a:solidFill>
                <a:hlinkClick r:id="rId2"/>
              </a:rPr>
              <a:t>www.OneCPD.info</a:t>
            </a:r>
            <a:r>
              <a:rPr lang="en-US" sz="5100" b="1" dirty="0" smtClean="0">
                <a:solidFill>
                  <a:schemeClr val="tx1"/>
                </a:solidFill>
              </a:rPr>
              <a:t>  new resource exchange site &amp; </a:t>
            </a:r>
            <a:r>
              <a:rPr lang="en-US" sz="5100" b="1" dirty="0" err="1" smtClean="0">
                <a:solidFill>
                  <a:schemeClr val="tx1"/>
                </a:solidFill>
              </a:rPr>
              <a:t>OneCPD</a:t>
            </a:r>
            <a:r>
              <a:rPr lang="en-US" sz="5100" b="1" dirty="0" smtClean="0">
                <a:solidFill>
                  <a:schemeClr val="tx1"/>
                </a:solidFill>
              </a:rPr>
              <a:t> mailing list updates</a:t>
            </a:r>
          </a:p>
          <a:p>
            <a:pPr>
              <a:defRPr/>
            </a:pPr>
            <a:endParaRPr lang="en-US" sz="5100" dirty="0" smtClean="0">
              <a:solidFill>
                <a:schemeClr val="tx1"/>
              </a:solidFill>
            </a:endParaRPr>
          </a:p>
          <a:p>
            <a:pPr lvl="1">
              <a:defRPr/>
            </a:pPr>
            <a:r>
              <a:rPr lang="en-US" sz="5100" b="1" dirty="0" smtClean="0">
                <a:solidFill>
                  <a:schemeClr val="tx1"/>
                </a:solidFill>
              </a:rPr>
              <a:t>Email to HOPWA@hud.gov</a:t>
            </a:r>
          </a:p>
          <a:p>
            <a:pPr lvl="1">
              <a:buNone/>
              <a:defRPr/>
            </a:pPr>
            <a:endParaRPr lang="en-US" sz="2400" dirty="0" smtClean="0"/>
          </a:p>
          <a:p>
            <a:pPr>
              <a:defRPr/>
            </a:pPr>
            <a:endParaRPr lang="en-US" sz="2900" b="1" dirty="0" smtClean="0">
              <a:solidFill>
                <a:srgbClr val="FF0000"/>
              </a:solidFill>
            </a:endParaRPr>
          </a:p>
          <a:p>
            <a:pPr>
              <a:defRPr/>
            </a:pPr>
            <a:endParaRPr lang="en-US" sz="2900" b="1" dirty="0" smtClean="0"/>
          </a:p>
          <a:p>
            <a:pPr marL="342900" lvl="1" indent="-342900"/>
            <a:endParaRPr lang="en-US" sz="21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488809" cy="762000"/>
          </a:xfrm>
        </p:spPr>
        <p:txBody>
          <a:bodyPr>
            <a:noAutofit/>
          </a:bodyPr>
          <a:lstStyle/>
          <a:p>
            <a:pPr algn="ctr"/>
            <a:r>
              <a:rPr lang="en-US" sz="2400" dirty="0" smtClean="0">
                <a:cs typeface="Times New Roman" pitchFamily="18" charset="0"/>
              </a:rPr>
              <a:t/>
            </a:r>
            <a:br>
              <a:rPr lang="en-US" sz="2400" dirty="0" smtClean="0">
                <a:cs typeface="Times New Roman" pitchFamily="18" charset="0"/>
              </a:rPr>
            </a:br>
            <a:r>
              <a:rPr lang="en-US" dirty="0" smtClean="0">
                <a:cs typeface="Times New Roman" pitchFamily="18" charset="0"/>
              </a:rPr>
              <a:t>Strategic Investment in Housing</a:t>
            </a:r>
            <a:endParaRPr lang="en-US" dirty="0">
              <a:cs typeface="Times New Roman" pitchFamily="18" charset="0"/>
            </a:endParaRPr>
          </a:p>
        </p:txBody>
      </p:sp>
      <p:sp>
        <p:nvSpPr>
          <p:cNvPr id="3" name="Content Placeholder 2"/>
          <p:cNvSpPr>
            <a:spLocks noGrp="1"/>
          </p:cNvSpPr>
          <p:nvPr>
            <p:ph idx="1"/>
          </p:nvPr>
        </p:nvSpPr>
        <p:spPr>
          <a:xfrm>
            <a:off x="457200" y="1804988"/>
            <a:ext cx="7470775" cy="4214812"/>
          </a:xfrm>
        </p:spPr>
        <p:txBody>
          <a:bodyPr>
            <a:normAutofit/>
          </a:bodyPr>
          <a:lstStyle/>
          <a:p>
            <a:r>
              <a:rPr lang="en-US" sz="2000" dirty="0" smtClean="0"/>
              <a:t>	</a:t>
            </a:r>
          </a:p>
        </p:txBody>
      </p:sp>
      <p:sp>
        <p:nvSpPr>
          <p:cNvPr id="4" name="Rectangle 3"/>
          <p:cNvSpPr/>
          <p:nvPr/>
        </p:nvSpPr>
        <p:spPr>
          <a:xfrm>
            <a:off x="381000" y="1447800"/>
            <a:ext cx="7924800" cy="4893647"/>
          </a:xfrm>
          <a:prstGeom prst="rect">
            <a:avLst/>
          </a:prstGeom>
        </p:spPr>
        <p:txBody>
          <a:bodyPr wrap="square">
            <a:spAutoFit/>
          </a:bodyPr>
          <a:lstStyle/>
          <a:p>
            <a:pPr>
              <a:buNone/>
            </a:pPr>
            <a:r>
              <a:rPr lang="en-US" sz="2400" b="1" i="1" dirty="0" smtClean="0">
                <a:cs typeface="Arial" pitchFamily="34" charset="0"/>
              </a:rPr>
              <a:t>Housing is a critical component of </a:t>
            </a:r>
          </a:p>
          <a:p>
            <a:pPr>
              <a:buNone/>
            </a:pPr>
            <a:r>
              <a:rPr lang="en-US" sz="2400" b="1" i="1" dirty="0" smtClean="0">
                <a:cs typeface="Arial" pitchFamily="34" charset="0"/>
              </a:rPr>
              <a:t>HIV care and prevention systems</a:t>
            </a:r>
            <a:r>
              <a:rPr lang="en-US" sz="2400" b="1" dirty="0" smtClean="0">
                <a:cs typeface="Arial" pitchFamily="34" charset="0"/>
              </a:rPr>
              <a:t>. </a:t>
            </a:r>
          </a:p>
          <a:p>
            <a:pPr>
              <a:buNone/>
            </a:pPr>
            <a:endParaRPr lang="en-US" sz="2400" b="1" dirty="0" smtClean="0">
              <a:cs typeface="Arial" pitchFamily="34" charset="0"/>
            </a:endParaRPr>
          </a:p>
          <a:p>
            <a:pPr>
              <a:buNone/>
            </a:pPr>
            <a:endParaRPr lang="en-US" sz="2400" b="1" dirty="0" smtClean="0">
              <a:cs typeface="Arial" pitchFamily="34" charset="0"/>
            </a:endParaRPr>
          </a:p>
          <a:p>
            <a:pPr>
              <a:buNone/>
            </a:pPr>
            <a:r>
              <a:rPr lang="en-US" sz="2400" b="1" dirty="0" smtClean="0">
                <a:cs typeface="Arial" pitchFamily="34" charset="0"/>
              </a:rPr>
              <a:t>Helping homeless and unstably housed people: </a:t>
            </a:r>
          </a:p>
          <a:p>
            <a:pPr lvl="1">
              <a:buFont typeface="Arial" pitchFamily="34" charset="0"/>
              <a:buChar char="•"/>
            </a:pPr>
            <a:r>
              <a:rPr lang="en-US" sz="2400" b="1" dirty="0" smtClean="0">
                <a:cs typeface="Arial" pitchFamily="34" charset="0"/>
              </a:rPr>
              <a:t> enter into supportive housing and remain in care </a:t>
            </a:r>
          </a:p>
          <a:p>
            <a:pPr lvl="1">
              <a:buFont typeface="Arial" pitchFamily="34" charset="0"/>
              <a:buChar char="•"/>
            </a:pPr>
            <a:r>
              <a:rPr lang="en-US" sz="2400" b="1" dirty="0" smtClean="0">
                <a:cs typeface="Arial" pitchFamily="34" charset="0"/>
              </a:rPr>
              <a:t> reduce HIV risk behavior &amp;</a:t>
            </a:r>
          </a:p>
          <a:p>
            <a:pPr lvl="1">
              <a:buFont typeface="Arial" pitchFamily="34" charset="0"/>
              <a:buChar char="•"/>
            </a:pPr>
            <a:r>
              <a:rPr lang="en-US" sz="2400" b="1" dirty="0" smtClean="0">
                <a:cs typeface="Arial" pitchFamily="34" charset="0"/>
              </a:rPr>
              <a:t> adhere to complex treatment regimens.</a:t>
            </a:r>
          </a:p>
          <a:p>
            <a:endParaRPr lang="en-US" sz="2400" b="1" dirty="0" smtClean="0">
              <a:cs typeface="Arial" pitchFamily="34" charset="0"/>
            </a:endParaRPr>
          </a:p>
          <a:p>
            <a:r>
              <a:rPr lang="en-US" sz="2400" b="1" dirty="0" smtClean="0">
                <a:cs typeface="Arial" pitchFamily="34" charset="0"/>
              </a:rPr>
              <a:t>Addressing HIV disparities—seen in </a:t>
            </a:r>
          </a:p>
          <a:p>
            <a:pPr lvl="1">
              <a:buFont typeface="Arial" pitchFamily="34" charset="0"/>
              <a:buChar char="•"/>
            </a:pPr>
            <a:r>
              <a:rPr lang="en-US" sz="2400" b="1" dirty="0" smtClean="0">
                <a:cs typeface="Arial" pitchFamily="34" charset="0"/>
              </a:rPr>
              <a:t> retention in care &amp; </a:t>
            </a:r>
          </a:p>
          <a:p>
            <a:pPr lvl="1">
              <a:buFont typeface="Arial" pitchFamily="34" charset="0"/>
              <a:buChar char="•"/>
            </a:pPr>
            <a:r>
              <a:rPr lang="en-US" sz="2400" b="1" dirty="0" smtClean="0">
                <a:cs typeface="Arial" pitchFamily="34" charset="0"/>
              </a:rPr>
              <a:t> delayed entry into care.</a:t>
            </a:r>
            <a:endParaRPr lang="en-US" sz="2000" b="1" dirty="0" smtClean="0">
              <a:cs typeface="Arial" pitchFamily="34" charset="0"/>
            </a:endParaRPr>
          </a:p>
          <a:p>
            <a:pPr>
              <a:buNone/>
            </a:pPr>
            <a:endParaRPr lang="en-US" sz="2400"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srcRect/>
          <a:stretch>
            <a:fillRect/>
          </a:stretch>
        </p:blipFill>
        <p:spPr bwMode="auto">
          <a:xfrm>
            <a:off x="5486400" y="1371600"/>
            <a:ext cx="3200400" cy="1447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1"/>
            <a:ext cx="7187184" cy="1371599"/>
          </a:xfrm>
        </p:spPr>
        <p:txBody>
          <a:bodyPr>
            <a:normAutofit fontScale="90000"/>
          </a:bodyPr>
          <a:lstStyle/>
          <a:p>
            <a:pPr algn="ctr"/>
            <a:r>
              <a:rPr lang="en-US" b="1" i="1" dirty="0" smtClean="0">
                <a:solidFill>
                  <a:schemeClr val="tx1"/>
                </a:solidFill>
              </a:rPr>
              <a:t/>
            </a:r>
            <a:br>
              <a:rPr lang="en-US" b="1" i="1" dirty="0" smtClean="0">
                <a:solidFill>
                  <a:schemeClr val="tx1"/>
                </a:solidFill>
              </a:rPr>
            </a:br>
            <a:r>
              <a:rPr lang="en-US" sz="4900" dirty="0" smtClean="0"/>
              <a:t>Platform to Improve Health </a:t>
            </a:r>
            <a:r>
              <a:rPr lang="en-US" b="1" i="1" dirty="0" smtClean="0">
                <a:solidFill>
                  <a:schemeClr val="tx1"/>
                </a:solidFill>
              </a:rPr>
              <a:t/>
            </a:r>
            <a:br>
              <a:rPr lang="en-US" b="1" i="1" dirty="0" smtClean="0">
                <a:solidFill>
                  <a:schemeClr val="tx1"/>
                </a:solidFill>
              </a:rPr>
            </a:br>
            <a:endParaRPr lang="en-US" dirty="0"/>
          </a:p>
        </p:txBody>
      </p:sp>
      <p:sp>
        <p:nvSpPr>
          <p:cNvPr id="3" name="Content Placeholder 2"/>
          <p:cNvSpPr>
            <a:spLocks noGrp="1"/>
          </p:cNvSpPr>
          <p:nvPr>
            <p:ph idx="1"/>
          </p:nvPr>
        </p:nvSpPr>
        <p:spPr>
          <a:xfrm>
            <a:off x="228600" y="1524000"/>
            <a:ext cx="8915400" cy="5029200"/>
          </a:xfrm>
        </p:spPr>
        <p:txBody>
          <a:bodyPr>
            <a:normAutofit/>
          </a:bodyPr>
          <a:lstStyle/>
          <a:p>
            <a:r>
              <a:rPr lang="en-US" sz="2600" b="1" dirty="0" smtClean="0">
                <a:solidFill>
                  <a:schemeClr val="tx1"/>
                </a:solidFill>
              </a:rPr>
              <a:t>Address disconnects in HIV</a:t>
            </a:r>
            <a:r>
              <a:rPr lang="en-US" b="1" dirty="0" smtClean="0">
                <a:solidFill>
                  <a:schemeClr val="tx1"/>
                </a:solidFill>
              </a:rPr>
              <a:t> care: </a:t>
            </a:r>
          </a:p>
          <a:p>
            <a:r>
              <a:rPr lang="en-US" b="1" dirty="0" smtClean="0">
                <a:solidFill>
                  <a:schemeClr val="tx1"/>
                </a:solidFill>
              </a:rPr>
              <a:t>	80% HIV diagnosed, 62% linked, 41% retained in care, 36% on ART, 28% with optimal suppressed viral load </a:t>
            </a:r>
            <a:r>
              <a:rPr lang="en-US" sz="1600" b="1" dirty="0" smtClean="0">
                <a:solidFill>
                  <a:schemeClr val="tx1"/>
                </a:solidFill>
              </a:rPr>
              <a:t>(CDC Vital Signs, MMWR,  Dec. 2011). </a:t>
            </a:r>
          </a:p>
          <a:p>
            <a:endParaRPr lang="en-US" sz="2400" b="1" dirty="0" smtClean="0">
              <a:solidFill>
                <a:schemeClr val="tx1"/>
              </a:solidFill>
            </a:endParaRPr>
          </a:p>
          <a:p>
            <a:endParaRPr lang="en-US" sz="2400" b="1" dirty="0" smtClean="0">
              <a:solidFill>
                <a:schemeClr val="tx1"/>
              </a:solidFill>
            </a:endParaRPr>
          </a:p>
        </p:txBody>
      </p:sp>
      <p:pic>
        <p:nvPicPr>
          <p:cNvPr id="4" name="Picture 3" descr="The figure shows the number and percentage of HIV-infected persons engaged in selected stages of the continuum of HIV care in the United States. CDC synthesized these findings to determine the number of persons in selected categories of the continuum of HIV care, and estimated that 328,475 (35%) of 941,950 persons diagnosed with HIV (or 28% of all 1,178,350 persons with HIV) in the United States are virally suppressed."/>
          <p:cNvPicPr/>
          <p:nvPr/>
        </p:nvPicPr>
        <p:blipFill>
          <a:blip r:embed="rId2" r:link="rId3" cstate="print">
            <a:lum contrast="10000"/>
          </a:blip>
          <a:srcRect/>
          <a:stretch>
            <a:fillRect/>
          </a:stretch>
        </p:blipFill>
        <p:spPr bwMode="auto">
          <a:xfrm>
            <a:off x="762000" y="2819400"/>
            <a:ext cx="6629400" cy="3505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34339"/>
            <a:ext cx="8403209" cy="742061"/>
          </a:xfrm>
        </p:spPr>
        <p:txBody>
          <a:bodyPr>
            <a:normAutofit fontScale="90000"/>
          </a:bodyPr>
          <a:lstStyle/>
          <a:p>
            <a:pPr algn="ctr"/>
            <a:r>
              <a:rPr lang="en-US" b="1" i="1" dirty="0" smtClean="0">
                <a:solidFill>
                  <a:schemeClr val="tx1"/>
                </a:solidFill>
              </a:rPr>
              <a:t/>
            </a:r>
            <a:br>
              <a:rPr lang="en-US" b="1" i="1" dirty="0" smtClean="0">
                <a:solidFill>
                  <a:schemeClr val="tx1"/>
                </a:solidFill>
              </a:rPr>
            </a:br>
            <a:r>
              <a:rPr lang="en-US" b="1" i="1" dirty="0" smtClean="0">
                <a:solidFill>
                  <a:schemeClr val="tx1"/>
                </a:solidFill>
              </a:rPr>
              <a:t/>
            </a:r>
            <a:br>
              <a:rPr lang="en-US" b="1" i="1" dirty="0" smtClean="0">
                <a:solidFill>
                  <a:schemeClr val="tx1"/>
                </a:solidFill>
              </a:rPr>
            </a:br>
            <a:r>
              <a:rPr lang="en-US" dirty="0" smtClean="0"/>
              <a:t>Supportive Housing Impacts</a:t>
            </a:r>
            <a:r>
              <a:rPr lang="en-US" sz="4900" b="1" i="1" dirty="0" smtClean="0">
                <a:solidFill>
                  <a:schemeClr val="tx1"/>
                </a:solidFill>
              </a:rPr>
              <a:t/>
            </a:r>
            <a:br>
              <a:rPr lang="en-US" sz="4900" b="1" i="1" dirty="0" smtClean="0">
                <a:solidFill>
                  <a:schemeClr val="tx1"/>
                </a:solidFill>
              </a:rPr>
            </a:br>
            <a:endParaRPr lang="en-US" sz="4900" dirty="0"/>
          </a:p>
        </p:txBody>
      </p:sp>
      <p:sp>
        <p:nvSpPr>
          <p:cNvPr id="3" name="Content Placeholder 2"/>
          <p:cNvSpPr>
            <a:spLocks noGrp="1"/>
          </p:cNvSpPr>
          <p:nvPr>
            <p:ph idx="1"/>
          </p:nvPr>
        </p:nvSpPr>
        <p:spPr>
          <a:xfrm>
            <a:off x="152400" y="1447800"/>
            <a:ext cx="8686800" cy="5105400"/>
          </a:xfrm>
        </p:spPr>
        <p:txBody>
          <a:bodyPr>
            <a:normAutofit/>
          </a:bodyPr>
          <a:lstStyle/>
          <a:p>
            <a:r>
              <a:rPr lang="en-US" sz="2800" b="1" dirty="0" smtClean="0">
                <a:solidFill>
                  <a:srgbClr val="FF0000"/>
                </a:solidFill>
              </a:rPr>
              <a:t>Platform to end and prevent homelessness:</a:t>
            </a:r>
          </a:p>
          <a:p>
            <a:endParaRPr lang="en-US" sz="2800" b="1" dirty="0" smtClean="0">
              <a:solidFill>
                <a:srgbClr val="FF0000"/>
              </a:solidFill>
            </a:endParaRPr>
          </a:p>
          <a:p>
            <a:pPr lvl="1"/>
            <a:r>
              <a:rPr lang="en-US" sz="2400" b="1" dirty="0" smtClean="0">
                <a:solidFill>
                  <a:schemeClr val="tx1"/>
                </a:solidFill>
              </a:rPr>
              <a:t>Targeting – data in planning and technical assistance</a:t>
            </a:r>
          </a:p>
          <a:p>
            <a:pPr lvl="1"/>
            <a:r>
              <a:rPr lang="en-US" sz="2400" b="1" dirty="0" smtClean="0">
                <a:solidFill>
                  <a:schemeClr val="tx1"/>
                </a:solidFill>
              </a:rPr>
              <a:t>Creating local synergy  w. HUD &amp; other resources </a:t>
            </a:r>
          </a:p>
          <a:p>
            <a:pPr lvl="1"/>
            <a:r>
              <a:rPr lang="en-US" sz="2400" b="1" dirty="0" smtClean="0">
                <a:solidFill>
                  <a:schemeClr val="tx1"/>
                </a:solidFill>
              </a:rPr>
              <a:t>Cross program engagements involving</a:t>
            </a:r>
          </a:p>
          <a:p>
            <a:pPr lvl="2"/>
            <a:r>
              <a:rPr lang="en-US" sz="2200" b="1" dirty="0" smtClean="0">
                <a:solidFill>
                  <a:schemeClr val="tx1"/>
                </a:solidFill>
              </a:rPr>
              <a:t>Health-care			City/State Planning</a:t>
            </a:r>
          </a:p>
          <a:p>
            <a:pPr lvl="2"/>
            <a:r>
              <a:rPr lang="en-US" sz="2200" b="1" dirty="0" smtClean="0">
                <a:solidFill>
                  <a:schemeClr val="tx1"/>
                </a:solidFill>
              </a:rPr>
              <a:t>Housing  Development	Community Development</a:t>
            </a:r>
          </a:p>
          <a:p>
            <a:pPr lvl="2"/>
            <a:r>
              <a:rPr lang="en-US" sz="2200" b="1" dirty="0" smtClean="0">
                <a:solidFill>
                  <a:schemeClr val="tx1"/>
                </a:solidFill>
              </a:rPr>
              <a:t>Employment 			Operational Management </a:t>
            </a:r>
          </a:p>
          <a:p>
            <a:pPr lvl="2"/>
            <a:r>
              <a:rPr lang="en-US" sz="2200" b="1" dirty="0" smtClean="0">
                <a:solidFill>
                  <a:schemeClr val="tx1"/>
                </a:solidFill>
              </a:rPr>
              <a:t>Veterans			Finance </a:t>
            </a:r>
          </a:p>
          <a:p>
            <a:pPr lvl="2"/>
            <a:r>
              <a:rPr lang="en-US" sz="2200" b="1" dirty="0" smtClean="0">
                <a:solidFill>
                  <a:schemeClr val="tx1"/>
                </a:solidFill>
              </a:rPr>
              <a:t>Social Services		Stakeholders/Advisory bodies</a:t>
            </a:r>
          </a:p>
          <a:p>
            <a:pPr lvl="2"/>
            <a:r>
              <a:rPr lang="en-US" sz="2200" b="1" dirty="0" smtClean="0">
                <a:solidFill>
                  <a:schemeClr val="tx1"/>
                </a:solidFill>
              </a:rPr>
              <a:t>Criminal Justice		Public Oversight </a:t>
            </a:r>
          </a:p>
          <a:p>
            <a:pPr lvl="1"/>
            <a:endParaRPr lang="en-US" sz="2400" b="1" dirty="0" smtClean="0">
              <a:solidFill>
                <a:schemeClr val="tx1"/>
              </a:solidFill>
            </a:endParaRPr>
          </a:p>
          <a:p>
            <a:pPr lvl="4"/>
            <a:endParaRPr lang="en-US" sz="2400"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ChangeArrowheads="1"/>
          </p:cNvSpPr>
          <p:nvPr>
            <p:ph type="title"/>
          </p:nvPr>
        </p:nvSpPr>
        <p:spPr>
          <a:xfrm>
            <a:off x="685800" y="457200"/>
            <a:ext cx="7187184" cy="630936"/>
          </a:xfrm>
        </p:spPr>
        <p:txBody>
          <a:bodyPr>
            <a:noAutofit/>
          </a:bodyPr>
          <a:lstStyle/>
          <a:p>
            <a:pPr algn="ctr"/>
            <a:r>
              <a:rPr lang="en-US" sz="4000" dirty="0" smtClean="0">
                <a:cs typeface="Times New Roman" pitchFamily="18" charset="0"/>
              </a:rPr>
              <a:t>Rapid </a:t>
            </a:r>
            <a:r>
              <a:rPr lang="en-US" sz="4000" dirty="0" err="1" smtClean="0">
                <a:cs typeface="Times New Roman" pitchFamily="18" charset="0"/>
              </a:rPr>
              <a:t>Rehousing</a:t>
            </a:r>
            <a:r>
              <a:rPr lang="en-US" sz="4000" dirty="0" smtClean="0">
                <a:cs typeface="Times New Roman" pitchFamily="18" charset="0"/>
              </a:rPr>
              <a:t> &amp; Homelessness </a:t>
            </a:r>
            <a:endParaRPr lang="en-US" sz="4000" dirty="0">
              <a:cs typeface="Times New Roman" pitchFamily="18" charset="0"/>
            </a:endParaRPr>
          </a:p>
        </p:txBody>
      </p:sp>
      <p:sp>
        <p:nvSpPr>
          <p:cNvPr id="1015811" name="Rectangle 3"/>
          <p:cNvSpPr>
            <a:spLocks noGrp="1" noChangeArrowheads="1"/>
          </p:cNvSpPr>
          <p:nvPr>
            <p:ph idx="1"/>
          </p:nvPr>
        </p:nvSpPr>
        <p:spPr>
          <a:xfrm>
            <a:off x="457200" y="1066800"/>
            <a:ext cx="8686800" cy="5334000"/>
          </a:xfrm>
        </p:spPr>
        <p:txBody>
          <a:bodyPr vert="horz" lIns="91440" tIns="45720" rIns="91440" bIns="45720" rtlCol="0">
            <a:normAutofit/>
          </a:bodyPr>
          <a:lstStyle/>
          <a:p>
            <a:endParaRPr lang="en-US" sz="2000" b="1" dirty="0" smtClean="0">
              <a:solidFill>
                <a:schemeClr val="tx1"/>
              </a:solidFill>
            </a:endParaRPr>
          </a:p>
          <a:p>
            <a:r>
              <a:rPr lang="en-US" sz="2800" b="1" i="1" dirty="0" smtClean="0">
                <a:solidFill>
                  <a:srgbClr val="FF0000"/>
                </a:solidFill>
              </a:rPr>
              <a:t>No one should experience homelessness.</a:t>
            </a:r>
            <a:endParaRPr lang="en-US" sz="2800" dirty="0" smtClean="0">
              <a:solidFill>
                <a:srgbClr val="FF0000"/>
              </a:solidFill>
            </a:endParaRPr>
          </a:p>
          <a:p>
            <a:r>
              <a:rPr lang="en-US" sz="1600" b="1" dirty="0" smtClean="0">
                <a:solidFill>
                  <a:schemeClr val="tx1"/>
                </a:solidFill>
              </a:rPr>
              <a:t>		Opening Doors: the Federal Strategic Plan to Prevent and End Homelessness</a:t>
            </a:r>
            <a:endParaRPr lang="en-US" sz="1600" dirty="0" smtClean="0">
              <a:solidFill>
                <a:schemeClr val="tx1"/>
              </a:solidFill>
            </a:endParaRPr>
          </a:p>
          <a:p>
            <a:endParaRPr lang="en-US" sz="1100" b="1" dirty="0" smtClean="0">
              <a:solidFill>
                <a:schemeClr val="tx1"/>
              </a:solidFill>
            </a:endParaRPr>
          </a:p>
          <a:p>
            <a:endParaRPr lang="en-US" sz="1100" b="1" dirty="0" smtClean="0">
              <a:solidFill>
                <a:schemeClr val="tx1"/>
              </a:solidFill>
            </a:endParaRPr>
          </a:p>
          <a:p>
            <a:r>
              <a:rPr lang="en-US" sz="2000" b="1" dirty="0" smtClean="0">
                <a:solidFill>
                  <a:schemeClr val="tx1"/>
                </a:solidFill>
              </a:rPr>
              <a:t>With over 636,000 persons who are homeless  in point in time count  (HUD, Annual Homeless Assessment Report, 2011), HIV status known for 3.4% of sheltered persons:</a:t>
            </a:r>
          </a:p>
          <a:p>
            <a:endParaRPr lang="en-US" sz="2000" b="1" dirty="0" smtClean="0">
              <a:solidFill>
                <a:schemeClr val="tx1"/>
              </a:solidFill>
            </a:endParaRPr>
          </a:p>
          <a:p>
            <a:r>
              <a:rPr lang="en-US" b="1" dirty="0" smtClean="0">
                <a:solidFill>
                  <a:schemeClr val="tx1"/>
                </a:solidFill>
              </a:rPr>
              <a:t>	13,221 persons living with HIV/AIDS in homeless situation</a:t>
            </a:r>
          </a:p>
          <a:p>
            <a:r>
              <a:rPr lang="en-US" sz="2000" b="1" i="1" dirty="0" smtClean="0">
                <a:solidFill>
                  <a:schemeClr val="tx1"/>
                </a:solidFill>
              </a:rPr>
              <a:t>	</a:t>
            </a:r>
          </a:p>
          <a:p>
            <a:r>
              <a:rPr lang="en-US" sz="2000" b="1" dirty="0" smtClean="0">
                <a:solidFill>
                  <a:schemeClr val="tx1"/>
                </a:solidFill>
              </a:rPr>
              <a:t>Up to 91,900 PLWH  estimated  to have had a homeless situation in prior year: </a:t>
            </a:r>
          </a:p>
          <a:p>
            <a:r>
              <a:rPr lang="en-US" sz="2000" b="1" dirty="0" smtClean="0">
                <a:solidFill>
                  <a:schemeClr val="tx1"/>
                </a:solidFill>
              </a:rPr>
              <a:t>	8% in CDC Medical Monitoring Project (Sept. 2011) and 15% having some type of housing instability</a:t>
            </a:r>
          </a:p>
          <a:p>
            <a:endParaRPr lang="en-US" sz="2000" b="1" i="1" dirty="0" smtClean="0">
              <a:solidFill>
                <a:schemeClr val="accent3">
                  <a:lumMod val="50000"/>
                </a:schemeClr>
              </a:solidFill>
            </a:endParaRPr>
          </a:p>
          <a:p>
            <a:endParaRPr lang="en-US" sz="2000" b="1" i="1" dirty="0" smtClean="0"/>
          </a:p>
          <a:p>
            <a:endParaRPr lang="en-US" sz="2000" b="1" dirty="0"/>
          </a:p>
        </p:txBody>
      </p:sp>
      <p:sp>
        <p:nvSpPr>
          <p:cNvPr id="5" name="Slide Number Placeholder 5"/>
          <p:cNvSpPr>
            <a:spLocks noGrp="1"/>
          </p:cNvSpPr>
          <p:nvPr>
            <p:ph type="sldNum" sz="quarter" idx="12"/>
          </p:nvPr>
        </p:nvSpPr>
        <p:spPr/>
        <p:txBody>
          <a:bodyPr/>
          <a:lstStyle/>
          <a:p>
            <a:fld id="{7C8E474C-B721-474A-B0FD-DB8AF713A8A2}" type="slidenum">
              <a:rPr lang="en-US"/>
              <a:pPr/>
              <a:t>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381000"/>
            <a:ext cx="8610600" cy="646331"/>
          </a:xfrm>
          <a:prstGeom prst="rect">
            <a:avLst/>
          </a:prstGeom>
          <a:noFill/>
        </p:spPr>
        <p:txBody>
          <a:bodyPr wrap="square" rtlCol="0">
            <a:spAutoFit/>
          </a:bodyPr>
          <a:lstStyle/>
          <a:p>
            <a:r>
              <a:rPr lang="en-US" sz="3600" dirty="0" smtClean="0">
                <a:solidFill>
                  <a:schemeClr val="bg1"/>
                </a:solidFill>
                <a:latin typeface="+mj-lt"/>
                <a:cs typeface="Times New Roman" pitchFamily="18" charset="0"/>
              </a:rPr>
              <a:t>Housing Opportunities for Persons With AIDS</a:t>
            </a:r>
            <a:endParaRPr lang="en-US" sz="3600" dirty="0">
              <a:solidFill>
                <a:schemeClr val="bg1"/>
              </a:solidFill>
              <a:latin typeface="+mj-lt"/>
            </a:endParaRPr>
          </a:p>
        </p:txBody>
      </p:sp>
      <p:graphicFrame>
        <p:nvGraphicFramePr>
          <p:cNvPr id="6" name="Diagram 5"/>
          <p:cNvGraphicFramePr/>
          <p:nvPr/>
        </p:nvGraphicFramePr>
        <p:xfrm>
          <a:off x="228600" y="1219200"/>
          <a:ext cx="838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57201" y="5943600"/>
            <a:ext cx="4114799" cy="369332"/>
          </a:xfrm>
          <a:prstGeom prst="rect">
            <a:avLst/>
          </a:prstGeom>
        </p:spPr>
        <p:txBody>
          <a:bodyPr wrap="square">
            <a:spAutoFit/>
          </a:bodyPr>
          <a:lstStyle/>
          <a:p>
            <a:pPr marL="457200" indent="-457200"/>
            <a:r>
              <a:rPr lang="en-US" b="1" dirty="0" smtClean="0"/>
              <a:t>www.HUDHRE.info/</a:t>
            </a:r>
            <a:r>
              <a:rPr lang="en-US" b="1" i="1" dirty="0" smtClean="0"/>
              <a:t>HOPWA section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1"/>
            <a:ext cx="8403209" cy="1295400"/>
          </a:xfrm>
        </p:spPr>
        <p:txBody>
          <a:bodyPr>
            <a:normAutofit fontScale="90000"/>
          </a:bodyPr>
          <a:lstStyle/>
          <a:p>
            <a:pPr algn="ctr"/>
            <a:r>
              <a:rPr lang="en-US" b="1" i="1" dirty="0" smtClean="0">
                <a:solidFill>
                  <a:schemeClr val="tx1"/>
                </a:solidFill>
              </a:rPr>
              <a:t/>
            </a:r>
            <a:br>
              <a:rPr lang="en-US" b="1" i="1" dirty="0" smtClean="0">
                <a:solidFill>
                  <a:schemeClr val="tx1"/>
                </a:solidFill>
              </a:rPr>
            </a:br>
            <a:r>
              <a:rPr lang="en-US" b="1" i="1" dirty="0" smtClean="0">
                <a:solidFill>
                  <a:schemeClr val="tx1"/>
                </a:solidFill>
              </a:rPr>
              <a:t/>
            </a:r>
            <a:br>
              <a:rPr lang="en-US" b="1" i="1" dirty="0" smtClean="0">
                <a:solidFill>
                  <a:schemeClr val="tx1"/>
                </a:solidFill>
              </a:rPr>
            </a:br>
            <a:r>
              <a:rPr lang="en-US" sz="4900" dirty="0" smtClean="0"/>
              <a:t>HOPWA variety of housing</a:t>
            </a:r>
            <a:r>
              <a:rPr lang="en-US" sz="4900" b="1" i="1" dirty="0" smtClean="0">
                <a:solidFill>
                  <a:schemeClr val="tx1"/>
                </a:solidFill>
              </a:rPr>
              <a:t/>
            </a:r>
            <a:br>
              <a:rPr lang="en-US" sz="4900" b="1" i="1" dirty="0" smtClean="0">
                <a:solidFill>
                  <a:schemeClr val="tx1"/>
                </a:solidFill>
              </a:rPr>
            </a:br>
            <a:endParaRPr lang="en-US" sz="4900" dirty="0"/>
          </a:p>
        </p:txBody>
      </p:sp>
      <p:sp>
        <p:nvSpPr>
          <p:cNvPr id="3" name="Content Placeholder 2"/>
          <p:cNvSpPr>
            <a:spLocks noGrp="1"/>
          </p:cNvSpPr>
          <p:nvPr>
            <p:ph idx="1"/>
          </p:nvPr>
        </p:nvSpPr>
        <p:spPr>
          <a:xfrm>
            <a:off x="-228600" y="1600200"/>
            <a:ext cx="9067800" cy="4953000"/>
          </a:xfrm>
        </p:spPr>
        <p:txBody>
          <a:bodyPr>
            <a:normAutofit/>
          </a:bodyPr>
          <a:lstStyle/>
          <a:p>
            <a:pPr lvl="1"/>
            <a:r>
              <a:rPr lang="en-US" sz="2400" b="1" dirty="0" smtClean="0">
                <a:solidFill>
                  <a:schemeClr val="tx1"/>
                </a:solidFill>
              </a:rPr>
              <a:t>Tenant based rental assistance (TBRA) 49% of programs costs &amp; 30% of Households assisted (HHs).</a:t>
            </a:r>
          </a:p>
          <a:p>
            <a:pPr lvl="1"/>
            <a:endParaRPr lang="en-US" sz="2400" b="1" dirty="0" smtClean="0">
              <a:solidFill>
                <a:schemeClr val="tx1"/>
              </a:solidFill>
            </a:endParaRPr>
          </a:p>
          <a:p>
            <a:pPr lvl="1"/>
            <a:r>
              <a:rPr lang="en-US" sz="2400" b="1" dirty="0" smtClean="0">
                <a:solidFill>
                  <a:schemeClr val="tx1"/>
                </a:solidFill>
              </a:rPr>
              <a:t>Community residences: </a:t>
            </a:r>
          </a:p>
          <a:p>
            <a:pPr lvl="2"/>
            <a:r>
              <a:rPr lang="en-US" b="1" dirty="0" smtClean="0">
                <a:solidFill>
                  <a:schemeClr val="tx1"/>
                </a:solidFill>
              </a:rPr>
              <a:t>26% for permanent housing residences (12% of HHs); </a:t>
            </a:r>
          </a:p>
          <a:p>
            <a:pPr lvl="2"/>
            <a:r>
              <a:rPr lang="en-US" b="1" dirty="0" smtClean="0">
                <a:solidFill>
                  <a:schemeClr val="tx1"/>
                </a:solidFill>
              </a:rPr>
              <a:t>11% for transitional/short-term facilities (11% of HHs), </a:t>
            </a:r>
          </a:p>
          <a:p>
            <a:pPr lvl="2"/>
            <a:r>
              <a:rPr lang="en-US" b="1" dirty="0" smtClean="0">
                <a:solidFill>
                  <a:schemeClr val="tx1"/>
                </a:solidFill>
              </a:rPr>
              <a:t>  1% in development of new units.</a:t>
            </a:r>
          </a:p>
          <a:p>
            <a:pPr lvl="2"/>
            <a:endParaRPr lang="en-US" b="1" dirty="0" smtClean="0">
              <a:solidFill>
                <a:schemeClr val="tx1"/>
              </a:solidFill>
            </a:endParaRPr>
          </a:p>
          <a:p>
            <a:pPr lvl="1"/>
            <a:r>
              <a:rPr lang="en-US" sz="2400" b="1" dirty="0" smtClean="0">
                <a:solidFill>
                  <a:schemeClr val="tx1"/>
                </a:solidFill>
              </a:rPr>
              <a:t>Short-term payments to prevent homelessness 13% of costs &amp; 47% of HHs assisted.  </a:t>
            </a:r>
          </a:p>
          <a:p>
            <a:pPr lvl="1"/>
            <a:endParaRPr lang="en-US" sz="2400" b="1" dirty="0" smtClean="0">
              <a:solidFill>
                <a:schemeClr val="tx1"/>
              </a:solidFill>
            </a:endParaRPr>
          </a:p>
          <a:p>
            <a:pPr lvl="1"/>
            <a:endParaRPr lang="en-US" sz="2400" b="1" dirty="0" smtClean="0">
              <a:solidFill>
                <a:schemeClr val="tx1"/>
              </a:solidFill>
            </a:endParaRPr>
          </a:p>
          <a:p>
            <a:pPr lvl="4"/>
            <a:endParaRPr lang="en-US" sz="2400"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1"/>
            <a:ext cx="8403209" cy="1295400"/>
          </a:xfrm>
        </p:spPr>
        <p:txBody>
          <a:bodyPr>
            <a:normAutofit fontScale="90000"/>
          </a:bodyPr>
          <a:lstStyle/>
          <a:p>
            <a:pPr algn="ctr"/>
            <a:r>
              <a:rPr lang="en-US" b="1" i="1" dirty="0" smtClean="0">
                <a:solidFill>
                  <a:schemeClr val="tx1"/>
                </a:solidFill>
              </a:rPr>
              <a:t/>
            </a:r>
            <a:br>
              <a:rPr lang="en-US" b="1" i="1" dirty="0" smtClean="0">
                <a:solidFill>
                  <a:schemeClr val="tx1"/>
                </a:solidFill>
              </a:rPr>
            </a:br>
            <a:r>
              <a:rPr lang="en-US" b="1" i="1" dirty="0" smtClean="0">
                <a:solidFill>
                  <a:schemeClr val="tx1"/>
                </a:solidFill>
              </a:rPr>
              <a:t/>
            </a:r>
            <a:br>
              <a:rPr lang="en-US" b="1" i="1" dirty="0" smtClean="0">
                <a:solidFill>
                  <a:schemeClr val="tx1"/>
                </a:solidFill>
              </a:rPr>
            </a:br>
            <a:r>
              <a:rPr lang="en-US" sz="4900" dirty="0" smtClean="0"/>
              <a:t>HOPWA variety of models</a:t>
            </a:r>
            <a:r>
              <a:rPr lang="en-US" sz="4900" b="1" i="1" dirty="0" smtClean="0">
                <a:solidFill>
                  <a:schemeClr val="tx1"/>
                </a:solidFill>
              </a:rPr>
              <a:t/>
            </a:r>
            <a:br>
              <a:rPr lang="en-US" sz="4900" b="1" i="1" dirty="0" smtClean="0">
                <a:solidFill>
                  <a:schemeClr val="tx1"/>
                </a:solidFill>
              </a:rPr>
            </a:br>
            <a:endParaRPr lang="en-US" sz="4900" dirty="0"/>
          </a:p>
        </p:txBody>
      </p:sp>
      <p:sp>
        <p:nvSpPr>
          <p:cNvPr id="3" name="Content Placeholder 2"/>
          <p:cNvSpPr>
            <a:spLocks noGrp="1"/>
          </p:cNvSpPr>
          <p:nvPr>
            <p:ph idx="1"/>
          </p:nvPr>
        </p:nvSpPr>
        <p:spPr>
          <a:xfrm>
            <a:off x="-228600" y="1524000"/>
            <a:ext cx="9067800" cy="5029200"/>
          </a:xfrm>
        </p:spPr>
        <p:txBody>
          <a:bodyPr>
            <a:normAutofit/>
          </a:bodyPr>
          <a:lstStyle/>
          <a:p>
            <a:pPr lvl="1">
              <a:buNone/>
            </a:pPr>
            <a:r>
              <a:rPr lang="en-US" b="1" i="1" dirty="0" smtClean="0">
                <a:solidFill>
                  <a:srgbClr val="FF0000"/>
                </a:solidFill>
              </a:rPr>
              <a:t>HOPWA 20, Housing Innovations in HIV Care </a:t>
            </a:r>
          </a:p>
          <a:p>
            <a:pPr lvl="2"/>
            <a:r>
              <a:rPr lang="en-US" sz="2000" b="1" dirty="0" smtClean="0">
                <a:solidFill>
                  <a:schemeClr val="tx2"/>
                </a:solidFill>
              </a:rPr>
              <a:t>Strategic Planning 			Integration of service delivery</a:t>
            </a:r>
          </a:p>
          <a:p>
            <a:pPr lvl="2"/>
            <a:r>
              <a:rPr lang="en-US" sz="2000" b="1" dirty="0" smtClean="0">
                <a:solidFill>
                  <a:schemeClr val="tx2"/>
                </a:solidFill>
              </a:rPr>
              <a:t>Homeless  Continuums			Centralized client access	</a:t>
            </a:r>
          </a:p>
          <a:p>
            <a:pPr lvl="2"/>
            <a:r>
              <a:rPr lang="en-US" sz="2000" b="1" dirty="0" smtClean="0">
                <a:solidFill>
                  <a:schemeClr val="tx2"/>
                </a:solidFill>
              </a:rPr>
              <a:t>Re-entry from Incarceration 		Youth &amp; Families</a:t>
            </a:r>
          </a:p>
          <a:p>
            <a:pPr lvl="2"/>
            <a:r>
              <a:rPr lang="en-US" sz="2000" b="1" dirty="0" smtClean="0">
                <a:solidFill>
                  <a:schemeClr val="tx2"/>
                </a:solidFill>
              </a:rPr>
              <a:t>Behavioral health challenges		 Cultural competency</a:t>
            </a:r>
          </a:p>
          <a:p>
            <a:pPr lvl="2"/>
            <a:r>
              <a:rPr lang="en-US" sz="2000" b="1" dirty="0" smtClean="0">
                <a:solidFill>
                  <a:schemeClr val="tx2"/>
                </a:solidFill>
              </a:rPr>
              <a:t>Faith-based &amp; neighborhood providers	 Housing Authorities 						 Rural Projects </a:t>
            </a:r>
          </a:p>
          <a:p>
            <a:pPr lvl="8">
              <a:buNone/>
            </a:pPr>
            <a:r>
              <a:rPr lang="en-US" b="1" dirty="0" smtClean="0">
                <a:solidFill>
                  <a:schemeClr val="tx2"/>
                </a:solidFill>
              </a:rPr>
              <a:t>			 Leveraging </a:t>
            </a:r>
          </a:p>
          <a:p>
            <a:pPr lvl="8">
              <a:buNone/>
            </a:pPr>
            <a:r>
              <a:rPr lang="en-US" b="1" dirty="0" smtClean="0">
                <a:solidFill>
                  <a:schemeClr val="tx2"/>
                </a:solidFill>
              </a:rPr>
              <a:t>			 Consumer Input	</a:t>
            </a:r>
          </a:p>
          <a:p>
            <a:pPr lvl="8">
              <a:buNone/>
            </a:pPr>
            <a:r>
              <a:rPr lang="en-US" b="1" dirty="0" smtClean="0">
                <a:solidFill>
                  <a:schemeClr val="tx2"/>
                </a:solidFill>
              </a:rPr>
              <a:t>			 Employment services</a:t>
            </a:r>
          </a:p>
          <a:p>
            <a:pPr lvl="8">
              <a:buNone/>
            </a:pPr>
            <a:r>
              <a:rPr lang="en-US" b="1" dirty="0" smtClean="0">
                <a:solidFill>
                  <a:schemeClr val="tx2"/>
                </a:solidFill>
              </a:rPr>
              <a:t>			 Technical support </a:t>
            </a:r>
          </a:p>
          <a:p>
            <a:pPr lvl="1"/>
            <a:endParaRPr lang="en-US" sz="2400" b="1" dirty="0" smtClean="0">
              <a:solidFill>
                <a:schemeClr val="tx1"/>
              </a:solidFill>
            </a:endParaRPr>
          </a:p>
          <a:p>
            <a:pPr lvl="4"/>
            <a:endParaRPr lang="en-US" sz="2400" b="1" dirty="0" smtClean="0"/>
          </a:p>
        </p:txBody>
      </p:sp>
      <p:pic>
        <p:nvPicPr>
          <p:cNvPr id="4" name="Picture 3" descr="HOPWA 20 Image">
            <a:hlinkClick r:id="rId3"/>
          </p:cNvPr>
          <p:cNvPicPr/>
          <p:nvPr/>
        </p:nvPicPr>
        <p:blipFill>
          <a:blip r:embed="rId4" cstate="print"/>
          <a:srcRect/>
          <a:stretch>
            <a:fillRect/>
          </a:stretch>
        </p:blipFill>
        <p:spPr bwMode="auto">
          <a:xfrm>
            <a:off x="1524000" y="4038600"/>
            <a:ext cx="2438400" cy="2438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22210" cy="630936"/>
          </a:xfrm>
        </p:spPr>
        <p:txBody>
          <a:bodyPr>
            <a:noAutofit/>
          </a:bodyPr>
          <a:lstStyle/>
          <a:p>
            <a:pPr algn="ctr"/>
            <a:r>
              <a:rPr lang="en-US" dirty="0" smtClean="0">
                <a:cs typeface="Times New Roman" pitchFamily="18" charset="0"/>
              </a:rPr>
              <a:t>HOPWA  Modernization Ideas</a:t>
            </a:r>
            <a:endParaRPr lang="en-US" dirty="0">
              <a:cs typeface="Times New Roman" pitchFamily="18" charset="0"/>
            </a:endParaRPr>
          </a:p>
        </p:txBody>
      </p:sp>
      <p:sp>
        <p:nvSpPr>
          <p:cNvPr id="3" name="Content Placeholder 2"/>
          <p:cNvSpPr>
            <a:spLocks noGrp="1"/>
          </p:cNvSpPr>
          <p:nvPr>
            <p:ph idx="1"/>
          </p:nvPr>
        </p:nvSpPr>
        <p:spPr>
          <a:xfrm>
            <a:off x="304800" y="1066800"/>
            <a:ext cx="8534400" cy="5486400"/>
          </a:xfrm>
        </p:spPr>
        <p:txBody>
          <a:bodyPr>
            <a:normAutofit/>
          </a:bodyPr>
          <a:lstStyle/>
          <a:p>
            <a:endParaRPr lang="en-US" sz="2200" b="1" dirty="0" smtClean="0">
              <a:solidFill>
                <a:schemeClr val="tx1"/>
              </a:solidFill>
              <a:latin typeface="Times New Roman" pitchFamily="18" charset="0"/>
              <a:cs typeface="Times New Roman" pitchFamily="18" charset="0"/>
            </a:endParaRPr>
          </a:p>
          <a:p>
            <a:r>
              <a:rPr lang="en-US" sz="2800" b="1" dirty="0" smtClean="0">
                <a:solidFill>
                  <a:schemeClr val="tx1"/>
                </a:solidFill>
              </a:rPr>
              <a:t>Better align HOPWA with homelessness prevention</a:t>
            </a:r>
          </a:p>
          <a:p>
            <a:endParaRPr lang="en-US" sz="2200" b="1" i="1" dirty="0" smtClean="0">
              <a:solidFill>
                <a:schemeClr val="tx1"/>
              </a:solidFill>
              <a:cs typeface="Times New Roman" pitchFamily="18" charset="0"/>
            </a:endParaRPr>
          </a:p>
          <a:p>
            <a:r>
              <a:rPr lang="en-US" sz="2200" b="1" i="1" dirty="0" smtClean="0">
                <a:solidFill>
                  <a:schemeClr val="tx1"/>
                </a:solidFill>
                <a:cs typeface="Times New Roman" pitchFamily="18" charset="0"/>
              </a:rPr>
              <a:t>A.   </a:t>
            </a:r>
            <a:r>
              <a:rPr lang="en-US" b="1" i="1" dirty="0" smtClean="0">
                <a:solidFill>
                  <a:schemeClr val="tx1"/>
                </a:solidFill>
                <a:cs typeface="Times New Roman" pitchFamily="18" charset="0"/>
              </a:rPr>
              <a:t>Expanding Short-Term Housing Interventions.</a:t>
            </a:r>
            <a:r>
              <a:rPr lang="en-US" i="1" dirty="0" smtClean="0">
                <a:solidFill>
                  <a:schemeClr val="tx1"/>
                </a:solidFill>
                <a:cs typeface="Times New Roman" pitchFamily="18" charset="0"/>
              </a:rPr>
              <a:t>  </a:t>
            </a:r>
            <a:endParaRPr lang="en-US" b="1" i="1" dirty="0" smtClean="0">
              <a:solidFill>
                <a:schemeClr val="tx1"/>
              </a:solidFill>
              <a:cs typeface="Times New Roman" pitchFamily="18" charset="0"/>
            </a:endParaRPr>
          </a:p>
          <a:p>
            <a:pPr marL="457200" indent="-457200">
              <a:defRPr/>
            </a:pPr>
            <a:r>
              <a:rPr lang="en-US" sz="2200" b="1" dirty="0" smtClean="0">
                <a:solidFill>
                  <a:schemeClr val="tx1"/>
                </a:solidFill>
                <a:cs typeface="Times New Roman" pitchFamily="18" charset="0"/>
              </a:rPr>
              <a:t>  	</a:t>
            </a:r>
            <a:r>
              <a:rPr lang="en-US" sz="1800" b="1" dirty="0" smtClean="0">
                <a:solidFill>
                  <a:schemeClr val="tx1"/>
                </a:solidFill>
                <a:cs typeface="Times New Roman" pitchFamily="18" charset="0"/>
              </a:rPr>
              <a:t>Align with related short-term interventions &amp; rapid </a:t>
            </a:r>
            <a:r>
              <a:rPr lang="en-US" sz="1800" b="1" dirty="0" err="1" smtClean="0">
                <a:solidFill>
                  <a:schemeClr val="tx1"/>
                </a:solidFill>
                <a:cs typeface="Times New Roman" pitchFamily="18" charset="0"/>
              </a:rPr>
              <a:t>rehousing</a:t>
            </a:r>
            <a:endParaRPr lang="en-US" sz="1800" b="1" dirty="0" smtClean="0">
              <a:solidFill>
                <a:schemeClr val="tx1"/>
              </a:solidFill>
              <a:cs typeface="Times New Roman" pitchFamily="18" charset="0"/>
            </a:endParaRPr>
          </a:p>
          <a:p>
            <a:pPr marL="457200" indent="-457200">
              <a:defRPr/>
            </a:pPr>
            <a:r>
              <a:rPr lang="en-US" sz="1800" b="1" dirty="0" smtClean="0">
                <a:solidFill>
                  <a:schemeClr val="tx1"/>
                </a:solidFill>
                <a:cs typeface="Times New Roman" pitchFamily="18" charset="0"/>
              </a:rPr>
              <a:t>	Add flexibility in rental assistance terms, ongoing  assessments, support over 24 months </a:t>
            </a:r>
            <a:endParaRPr lang="en-US" sz="1800" b="1" i="1" dirty="0" smtClean="0">
              <a:solidFill>
                <a:schemeClr val="tx1"/>
              </a:solidFill>
              <a:cs typeface="Times New Roman" pitchFamily="18" charset="0"/>
            </a:endParaRPr>
          </a:p>
          <a:p>
            <a:pPr fontAlgn="auto">
              <a:spcBef>
                <a:spcPts val="0"/>
              </a:spcBef>
              <a:spcAft>
                <a:spcPts val="0"/>
              </a:spcAft>
              <a:defRPr/>
            </a:pPr>
            <a:endParaRPr lang="en-US" sz="2200" b="1" i="1" dirty="0" smtClean="0">
              <a:solidFill>
                <a:schemeClr val="tx1"/>
              </a:solidFill>
              <a:cs typeface="Times New Roman" pitchFamily="18" charset="0"/>
            </a:endParaRPr>
          </a:p>
          <a:p>
            <a:pPr marL="457200" indent="-457200" fontAlgn="auto">
              <a:spcBef>
                <a:spcPts val="0"/>
              </a:spcBef>
              <a:spcAft>
                <a:spcPts val="0"/>
              </a:spcAft>
              <a:buAutoNum type="alphaUcPeriod" startAt="2"/>
              <a:defRPr/>
            </a:pPr>
            <a:r>
              <a:rPr lang="en-US" b="1" i="1" dirty="0" smtClean="0">
                <a:solidFill>
                  <a:schemeClr val="tx1"/>
                </a:solidFill>
                <a:cs typeface="Times New Roman" pitchFamily="18" charset="0"/>
              </a:rPr>
              <a:t>Collaboration with area Continuum of Care &amp; HIV programs.</a:t>
            </a:r>
          </a:p>
          <a:p>
            <a:pPr fontAlgn="auto">
              <a:spcBef>
                <a:spcPts val="0"/>
              </a:spcBef>
              <a:spcAft>
                <a:spcPts val="0"/>
              </a:spcAft>
              <a:defRPr/>
            </a:pPr>
            <a:r>
              <a:rPr lang="en-US" sz="2200" b="1" dirty="0" smtClean="0">
                <a:solidFill>
                  <a:schemeClr val="tx1"/>
                </a:solidFill>
                <a:cs typeface="Times New Roman" pitchFamily="18" charset="0"/>
              </a:rPr>
              <a:t>	</a:t>
            </a:r>
          </a:p>
          <a:p>
            <a:pPr fontAlgn="auto">
              <a:spcBef>
                <a:spcPts val="0"/>
              </a:spcBef>
              <a:spcAft>
                <a:spcPts val="0"/>
              </a:spcAft>
              <a:defRPr/>
            </a:pPr>
            <a:r>
              <a:rPr lang="en-US" sz="2200" b="1" dirty="0" smtClean="0">
                <a:solidFill>
                  <a:schemeClr val="tx1"/>
                </a:solidFill>
                <a:cs typeface="Times New Roman" pitchFamily="18" charset="0"/>
              </a:rPr>
              <a:t>	</a:t>
            </a:r>
            <a:r>
              <a:rPr lang="en-US" sz="1800" b="1" dirty="0" smtClean="0">
                <a:solidFill>
                  <a:schemeClr val="tx1"/>
                </a:solidFill>
                <a:cs typeface="Times New Roman" pitchFamily="18" charset="0"/>
              </a:rPr>
              <a:t>Planning, using PIT survey, bed inventory, HMIS reporting systems</a:t>
            </a:r>
          </a:p>
          <a:p>
            <a:pPr fontAlgn="auto">
              <a:spcBef>
                <a:spcPts val="0"/>
              </a:spcBef>
              <a:spcAft>
                <a:spcPts val="0"/>
              </a:spcAft>
              <a:defRPr/>
            </a:pPr>
            <a:r>
              <a:rPr lang="en-US" sz="1800" b="1" dirty="0" smtClean="0">
                <a:solidFill>
                  <a:schemeClr val="tx1"/>
                </a:solidFill>
                <a:cs typeface="Times New Roman" pitchFamily="18" charset="0"/>
              </a:rPr>
              <a:t>	Centralized intake, assessment and coordination of services</a:t>
            </a:r>
          </a:p>
          <a:p>
            <a:pPr fontAlgn="auto">
              <a:spcBef>
                <a:spcPts val="0"/>
              </a:spcBef>
              <a:spcAft>
                <a:spcPts val="0"/>
              </a:spcAft>
              <a:defRPr/>
            </a:pPr>
            <a:r>
              <a:rPr lang="en-US" sz="1800" b="1" dirty="0" smtClean="0">
                <a:solidFill>
                  <a:schemeClr val="tx1"/>
                </a:solidFill>
                <a:cs typeface="Times New Roman" pitchFamily="18" charset="0"/>
              </a:rPr>
              <a:t>	Housing stability, employment &amp; greater self sufficiency</a:t>
            </a:r>
          </a:p>
          <a:p>
            <a:pPr fontAlgn="auto">
              <a:spcBef>
                <a:spcPts val="0"/>
              </a:spcBef>
              <a:spcAft>
                <a:spcPts val="0"/>
              </a:spcAft>
              <a:defRPr/>
            </a:pPr>
            <a:r>
              <a:rPr lang="en-US" sz="1800" b="1" dirty="0" smtClean="0">
                <a:solidFill>
                  <a:schemeClr val="tx1"/>
                </a:solidFill>
                <a:cs typeface="Times New Roman" pitchFamily="18" charset="0"/>
              </a:rPr>
              <a:t>	Connections in using DHHS core indicators of HIV care.</a:t>
            </a:r>
          </a:p>
          <a:p>
            <a:pPr fontAlgn="auto">
              <a:spcBef>
                <a:spcPts val="0"/>
              </a:spcBef>
              <a:spcAft>
                <a:spcPts val="0"/>
              </a:spcAft>
              <a:buFont typeface="Arial" pitchFamily="34" charset="0"/>
              <a:buChar char="•"/>
              <a:defRPr/>
            </a:pPr>
            <a:endParaRPr lang="en-US" sz="1600" b="1" dirty="0" smtClean="0">
              <a:cs typeface="Times New Roman" pitchFamily="18" charset="0"/>
            </a:endParaRP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 plenary NAPWA Healthy Living Summit April 13</Template>
  <TotalTime>15095</TotalTime>
  <Words>361</Words>
  <Application>Microsoft Macintosh PowerPoint</Application>
  <PresentationFormat>Letter Paper (8.5x11 in)</PresentationFormat>
  <Paragraphs>130</Paragraphs>
  <Slides>11</Slides>
  <Notes>7</Notes>
  <HiddenSlides>0</HiddenSlides>
  <MMClips>0</MMClip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1_Custom Design</vt:lpstr>
      <vt:lpstr>Custom Design</vt:lpstr>
      <vt:lpstr>2_Custom Design</vt:lpstr>
      <vt:lpstr>3_Custom Design</vt:lpstr>
      <vt:lpstr>4_Custom Design</vt:lpstr>
      <vt:lpstr>5_Custom Design</vt:lpstr>
      <vt:lpstr>    2012 Summit to End AIDS in America, USCA           Retention in Care: Stable Housing       David Vos, Director     Office of HIV/AIDS Housing, HUD                     September 30, 2012   </vt:lpstr>
      <vt:lpstr> Strategic Investment in Housing</vt:lpstr>
      <vt:lpstr> Platform to Improve Health  </vt:lpstr>
      <vt:lpstr>  Supportive Housing Impacts </vt:lpstr>
      <vt:lpstr>Rapid Rehousing &amp; Homelessness </vt:lpstr>
      <vt:lpstr>PowerPoint Presentation</vt:lpstr>
      <vt:lpstr>  HOPWA variety of housing </vt:lpstr>
      <vt:lpstr>  HOPWA variety of models </vt:lpstr>
      <vt:lpstr>HOPWA  Modernization Ideas</vt:lpstr>
      <vt:lpstr> Housing Status - Core Indicator   </vt:lpstr>
      <vt:lpstr>HOPWA Information</vt:lpstr>
    </vt:vector>
  </TitlesOfParts>
  <Company>Registered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Opportunities for Persons with AIDS</dc:title>
  <dc:creator>Erin Ficker</dc:creator>
  <cp:lastModifiedBy>Frank Beadle</cp:lastModifiedBy>
  <cp:revision>1106</cp:revision>
  <cp:lastPrinted>2001-10-25T16:42:51Z</cp:lastPrinted>
  <dcterms:created xsi:type="dcterms:W3CDTF">2009-02-18T14:19:02Z</dcterms:created>
  <dcterms:modified xsi:type="dcterms:W3CDTF">2012-09-29T13:49:13Z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1749091132</vt:i4>
  </property>
  <property fmtid="{D5CDD505-2E9C-101B-9397-08002B2CF9AE}" pid="3" name="_NewReviewCycle">
    <vt:lpwstr/>
  </property>
  <property fmtid="{D5CDD505-2E9C-101B-9397-08002B2CF9AE}" pid="4" name="_EmailSubject">
    <vt:lpwstr>Sorry...Last, Last Speakers Communication: Correct Final Agenda Attached</vt:lpwstr>
  </property>
  <property fmtid="{D5CDD505-2E9C-101B-9397-08002B2CF9AE}" pid="5" name="_AuthorEmail">
    <vt:lpwstr>David.Vos@hud.gov</vt:lpwstr>
  </property>
  <property fmtid="{D5CDD505-2E9C-101B-9397-08002B2CF9AE}" pid="6" name="_AuthorEmailDisplayName">
    <vt:lpwstr>Vos, David</vt:lpwstr>
  </property>
  <property fmtid="{D5CDD505-2E9C-101B-9397-08002B2CF9AE}" pid="7" name="_PreviousAdHocReviewCycleID">
    <vt:i4>1936774078</vt:i4>
  </property>
</Properties>
</file>