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7" r:id="rId2"/>
  </p:sldMasterIdLst>
  <p:notesMasterIdLst>
    <p:notesMasterId r:id="rId16"/>
  </p:notesMasterIdLst>
  <p:sldIdLst>
    <p:sldId id="279" r:id="rId3"/>
    <p:sldId id="273" r:id="rId4"/>
    <p:sldId id="274" r:id="rId5"/>
    <p:sldId id="283" r:id="rId6"/>
    <p:sldId id="284" r:id="rId7"/>
    <p:sldId id="286" r:id="rId8"/>
    <p:sldId id="287" r:id="rId9"/>
    <p:sldId id="260" r:id="rId10"/>
    <p:sldId id="259" r:id="rId11"/>
    <p:sldId id="264" r:id="rId12"/>
    <p:sldId id="266" r:id="rId13"/>
    <p:sldId id="276"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00" autoAdjust="0"/>
  </p:normalViewPr>
  <p:slideViewPr>
    <p:cSldViewPr snapToGrid="0" snapToObjects="1">
      <p:cViewPr>
        <p:scale>
          <a:sx n="100" d="100"/>
          <a:sy n="100" d="100"/>
        </p:scale>
        <p:origin x="-1144"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474DD0-C5C0-934A-A7D2-AF13FFD2B7EA}" type="datetimeFigureOut">
              <a:rPr lang="en-US" smtClean="0"/>
              <a:pPr/>
              <a:t>9/30/12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20A85-4AA8-AC40-87B3-3B2AE83D8DA6}" type="slidenum">
              <a:rPr lang="en-US" smtClean="0"/>
              <a:pPr/>
              <a:t>‹#›</a:t>
            </a:fld>
            <a:endParaRPr lang="en-US"/>
          </a:p>
        </p:txBody>
      </p:sp>
    </p:spTree>
    <p:extLst>
      <p:ext uri="{BB962C8B-B14F-4D97-AF65-F5344CB8AC3E}">
        <p14:creationId xmlns:p14="http://schemas.microsoft.com/office/powerpoint/2010/main" val="3791077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2011, 274 Private funders in the US made over 5,500 grants totaling nearly $500M </a:t>
            </a:r>
          </a:p>
          <a:p>
            <a:endParaRPr lang="en-US" baseline="0" dirty="0" smtClean="0"/>
          </a:p>
          <a:p>
            <a:r>
              <a:rPr lang="en-US" baseline="0" dirty="0" smtClean="0"/>
              <a:t>A 3% increase over 2010 was driven by three leading funders: BMGF, MAC, and </a:t>
            </a:r>
            <a:r>
              <a:rPr lang="en-US" baseline="0" dirty="0" err="1" smtClean="0"/>
              <a:t>ViiV</a:t>
            </a:r>
            <a:r>
              <a:rPr lang="en-US" baseline="0" dirty="0" smtClean="0"/>
              <a:t> – important to note that 60% of funders decreased funding in 2011.  Concentration among few funders continues with 10 funders accounting for 80% of funding</a:t>
            </a:r>
          </a:p>
          <a:p>
            <a:endParaRPr lang="en-US" baseline="0" dirty="0" smtClean="0"/>
          </a:p>
          <a:p>
            <a:r>
              <a:rPr lang="en-US" baseline="0" dirty="0" smtClean="0"/>
              <a:t>80% of funding from US funders was directed to international efforts</a:t>
            </a:r>
          </a:p>
          <a:p>
            <a:endParaRPr lang="en-US" baseline="0" dirty="0" smtClean="0"/>
          </a:p>
          <a:p>
            <a:r>
              <a:rPr lang="en-US" baseline="0" dirty="0" smtClean="0"/>
              <a:t>2012 funding expected to remain roughly the same</a:t>
            </a:r>
            <a:endParaRPr lang="en-US" dirty="0"/>
          </a:p>
        </p:txBody>
      </p:sp>
      <p:sp>
        <p:nvSpPr>
          <p:cNvPr id="4" name="Slide Number Placeholder 3"/>
          <p:cNvSpPr>
            <a:spLocks noGrp="1"/>
          </p:cNvSpPr>
          <p:nvPr>
            <p:ph type="sldNum" sz="quarter" idx="10"/>
          </p:nvPr>
        </p:nvSpPr>
        <p:spPr/>
        <p:txBody>
          <a:bodyPr/>
          <a:lstStyle/>
          <a:p>
            <a:fld id="{DA120A85-4AA8-AC40-87B3-3B2AE83D8DA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domestic funding only, we see that while most funders do fund in the US, only 20% of the overall funding is directed</a:t>
            </a:r>
            <a:r>
              <a:rPr lang="en-US" baseline="0" dirty="0" smtClean="0"/>
              <a:t> domestically</a:t>
            </a:r>
          </a:p>
          <a:p>
            <a:endParaRPr lang="en-US" baseline="0" dirty="0" smtClean="0"/>
          </a:p>
          <a:p>
            <a:r>
              <a:rPr lang="en-US" baseline="0" dirty="0" smtClean="0"/>
              <a:t>Funding has increased for prevention, and the south has increased as a region – both have been critical funding gaps.</a:t>
            </a:r>
            <a:endParaRPr lang="en-US" dirty="0" smtClean="0"/>
          </a:p>
          <a:p>
            <a:endParaRPr lang="en-US" dirty="0" smtClean="0"/>
          </a:p>
          <a:p>
            <a:r>
              <a:rPr lang="en-US" dirty="0" smtClean="0"/>
              <a:t>Top 10 domestic</a:t>
            </a:r>
            <a:r>
              <a:rPr lang="en-US" baseline="0" dirty="0" smtClean="0"/>
              <a:t> Funders: </a:t>
            </a:r>
          </a:p>
          <a:p>
            <a:r>
              <a:rPr lang="en-US" baseline="0" dirty="0" smtClean="0"/>
              <a:t>MAC, Gilead, Broadway Cares, AIDS United, Merck, Ford, BMS, Elton John AIDS Foundation, </a:t>
            </a:r>
            <a:r>
              <a:rPr lang="en-US" baseline="0" dirty="0" err="1" smtClean="0"/>
              <a:t>ViiV</a:t>
            </a:r>
            <a:r>
              <a:rPr lang="en-US" baseline="0" dirty="0" smtClean="0"/>
              <a:t> Healthcare</a:t>
            </a:r>
          </a:p>
        </p:txBody>
      </p:sp>
      <p:sp>
        <p:nvSpPr>
          <p:cNvPr id="4" name="Slide Number Placeholder 3"/>
          <p:cNvSpPr>
            <a:spLocks noGrp="1"/>
          </p:cNvSpPr>
          <p:nvPr>
            <p:ph type="sldNum" sz="quarter" idx="10"/>
          </p:nvPr>
        </p:nvSpPr>
        <p:spPr/>
        <p:txBody>
          <a:bodyPr/>
          <a:lstStyle/>
          <a:p>
            <a:fld id="{DA120A85-4AA8-AC40-87B3-3B2AE83D8DA6}" type="slidenum">
              <a:rPr lang="en-US" smtClean="0"/>
              <a:pPr/>
              <a:t>3</a:t>
            </a:fld>
            <a:endParaRPr lang="en-US"/>
          </a:p>
        </p:txBody>
      </p:sp>
    </p:spTree>
    <p:extLst>
      <p:ext uri="{BB962C8B-B14F-4D97-AF65-F5344CB8AC3E}">
        <p14:creationId xmlns:p14="http://schemas.microsoft.com/office/powerpoint/2010/main" val="315924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a:t>
            </a:r>
            <a:r>
              <a:rPr lang="en-US" baseline="0" dirty="0" smtClean="0"/>
              <a:t>d make note that PLWHA used to be the top priority but we asked people to be SPECIFIC (if possible), so we were </a:t>
            </a:r>
            <a:endParaRPr lang="en-US" dirty="0"/>
          </a:p>
        </p:txBody>
      </p:sp>
      <p:sp>
        <p:nvSpPr>
          <p:cNvPr id="4" name="Slide Number Placeholder 3"/>
          <p:cNvSpPr>
            <a:spLocks noGrp="1"/>
          </p:cNvSpPr>
          <p:nvPr>
            <p:ph type="sldNum" sz="quarter" idx="10"/>
          </p:nvPr>
        </p:nvSpPr>
        <p:spPr/>
        <p:txBody>
          <a:bodyPr/>
          <a:lstStyle/>
          <a:p>
            <a:fld id="{DA120A85-4AA8-AC40-87B3-3B2AE83D8DA6}" type="slidenum">
              <a:rPr lang="en-US" smtClean="0"/>
              <a:pPr/>
              <a:t>5</a:t>
            </a:fld>
            <a:endParaRPr lang="en-US"/>
          </a:p>
        </p:txBody>
      </p:sp>
    </p:spTree>
    <p:extLst>
      <p:ext uri="{BB962C8B-B14F-4D97-AF65-F5344CB8AC3E}">
        <p14:creationId xmlns:p14="http://schemas.microsoft.com/office/powerpoint/2010/main" val="1576219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“other” category for domestic intended use includes funding that was unspecified and funding for projects that did not fall under the pre-determined categories, such as: </a:t>
            </a:r>
            <a:r>
              <a:rPr lang="en-US" sz="1200" b="1" kern="1200" dirty="0" smtClean="0">
                <a:solidFill>
                  <a:schemeClr val="tx1"/>
                </a:solidFill>
                <a:effectLst/>
                <a:latin typeface="+mn-lt"/>
                <a:ea typeface="+mn-ea"/>
                <a:cs typeface="+mn-cs"/>
              </a:rPr>
              <a:t>health system strengthening; work against stigma; management, leadership and other organizational capacity building; assistance in streamlining business functions; technical assistance to HIV/AIDS service providers; and support of hospice care. </a:t>
            </a:r>
            <a:endParaRPr lang="en-US" b="1" dirty="0"/>
          </a:p>
        </p:txBody>
      </p:sp>
      <p:sp>
        <p:nvSpPr>
          <p:cNvPr id="4" name="Slide Number Placeholder 3"/>
          <p:cNvSpPr>
            <a:spLocks noGrp="1"/>
          </p:cNvSpPr>
          <p:nvPr>
            <p:ph type="sldNum" sz="quarter" idx="10"/>
          </p:nvPr>
        </p:nvSpPr>
        <p:spPr/>
        <p:txBody>
          <a:bodyPr/>
          <a:lstStyle/>
          <a:p>
            <a:fld id="{DA120A85-4AA8-AC40-87B3-3B2AE83D8DA6}" type="slidenum">
              <a:rPr lang="en-US" smtClean="0"/>
              <a:pPr/>
              <a:t>6</a:t>
            </a:fld>
            <a:endParaRPr lang="en-US"/>
          </a:p>
        </p:txBody>
      </p:sp>
    </p:spTree>
    <p:extLst>
      <p:ext uri="{BB962C8B-B14F-4D97-AF65-F5344CB8AC3E}">
        <p14:creationId xmlns:p14="http://schemas.microsoft.com/office/powerpoint/2010/main" val="157621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The FCAA toolkit,</a:t>
            </a:r>
            <a:r>
              <a:rPr lang="en-US" baseline="0" dirty="0" smtClean="0"/>
              <a:t> developed in response to stakeholder requests – and in consultation with various leaders in the field – provides a general overview of the NHAS, as well as recommendations for and examples of funder action and best practices.</a:t>
            </a:r>
          </a:p>
          <a:p>
            <a:endParaRPr lang="en-US" baseline="0" dirty="0" smtClean="0"/>
          </a:p>
          <a:p>
            <a:r>
              <a:rPr lang="en-US" baseline="0" dirty="0" smtClean="0"/>
              <a:t>101 includes:</a:t>
            </a:r>
          </a:p>
          <a:p>
            <a:r>
              <a:rPr lang="en-US" u="sng" dirty="0" smtClean="0"/>
              <a:t>Provides overview on</a:t>
            </a:r>
            <a:r>
              <a:rPr lang="en-US" dirty="0" smtClean="0"/>
              <a:t>:</a:t>
            </a:r>
          </a:p>
          <a:p>
            <a:pPr lvl="1"/>
            <a:r>
              <a:rPr lang="en-US" dirty="0" smtClean="0"/>
              <a:t>Origins </a:t>
            </a:r>
          </a:p>
          <a:p>
            <a:pPr lvl="1"/>
            <a:r>
              <a:rPr lang="en-US" dirty="0" smtClean="0"/>
              <a:t>Structures &amp; goals</a:t>
            </a:r>
          </a:p>
          <a:p>
            <a:pPr lvl="1"/>
            <a:r>
              <a:rPr lang="en-US" dirty="0" smtClean="0"/>
              <a:t>Social Innovation Fund</a:t>
            </a:r>
          </a:p>
          <a:p>
            <a:pPr lvl="1"/>
            <a:r>
              <a:rPr lang="en-US" dirty="0" smtClean="0"/>
              <a:t>The CDC’s 12 Cities Project</a:t>
            </a:r>
          </a:p>
          <a:p>
            <a:pPr lvl="1"/>
            <a:r>
              <a:rPr lang="en-US" dirty="0" smtClean="0"/>
              <a:t>NHAS &amp; Public policy</a:t>
            </a:r>
          </a:p>
          <a:p>
            <a:pPr lvl="1"/>
            <a:r>
              <a:rPr lang="en-US" dirty="0" smtClean="0"/>
              <a:t>Evaluation</a:t>
            </a:r>
          </a:p>
          <a:p>
            <a:pPr lvl="1"/>
            <a:r>
              <a:rPr lang="en-US" dirty="0" smtClean="0"/>
              <a:t>Information on statewide plans </a:t>
            </a:r>
          </a:p>
          <a:p>
            <a:endParaRPr lang="en-US" dirty="0"/>
          </a:p>
        </p:txBody>
      </p:sp>
      <p:sp>
        <p:nvSpPr>
          <p:cNvPr id="4" name="Slide Number Placeholder 3"/>
          <p:cNvSpPr>
            <a:spLocks noGrp="1"/>
          </p:cNvSpPr>
          <p:nvPr>
            <p:ph type="sldNum" sz="quarter" idx="10"/>
          </p:nvPr>
        </p:nvSpPr>
        <p:spPr/>
        <p:txBody>
          <a:bodyPr/>
          <a:lstStyle/>
          <a:p>
            <a:fld id="{DA120A85-4AA8-AC40-87B3-3B2AE83D8DA6}"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numerous interviews we</a:t>
            </a:r>
            <a:r>
              <a:rPr lang="en-US" baseline="0" dirty="0" smtClean="0"/>
              <a:t> did led us to these recommended </a:t>
            </a:r>
            <a:r>
              <a:rPr lang="en-US" dirty="0" smtClean="0"/>
              <a:t>funder actions, on each of which I’ll go into a little more detail.</a:t>
            </a:r>
          </a:p>
          <a:p>
            <a:endParaRPr lang="en-US" dirty="0" smtClean="0"/>
          </a:p>
          <a:p>
            <a:r>
              <a:rPr lang="en-US" dirty="0" smtClean="0"/>
              <a:t>(read the list) </a:t>
            </a:r>
            <a:endParaRPr lang="en-US" dirty="0"/>
          </a:p>
        </p:txBody>
      </p:sp>
      <p:sp>
        <p:nvSpPr>
          <p:cNvPr id="4" name="Slide Number Placeholder 3"/>
          <p:cNvSpPr>
            <a:spLocks noGrp="1"/>
          </p:cNvSpPr>
          <p:nvPr>
            <p:ph type="sldNum" sz="quarter" idx="10"/>
          </p:nvPr>
        </p:nvSpPr>
        <p:spPr/>
        <p:txBody>
          <a:bodyPr/>
          <a:lstStyle/>
          <a:p>
            <a:fld id="{DA120A85-4AA8-AC40-87B3-3B2AE83D8DA6}"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some examples of how funders have linked funding to</a:t>
            </a:r>
            <a:r>
              <a:rPr lang="en-US" sz="1200" kern="1200" baseline="0" dirty="0" smtClean="0">
                <a:solidFill>
                  <a:schemeClr val="tx1"/>
                </a:solidFill>
                <a:effectLst/>
                <a:latin typeface="+mn-lt"/>
                <a:ea typeface="+mn-ea"/>
                <a:cs typeface="+mn-cs"/>
              </a:rPr>
              <a:t> the NHAS</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A120A85-4AA8-AC40-87B3-3B2AE83D8DA6}" type="slidenum">
              <a:rPr lang="en-US" smtClean="0"/>
              <a:pPr/>
              <a:t>10</a:t>
            </a:fld>
            <a:endParaRPr lang="en-US"/>
          </a:p>
        </p:txBody>
      </p:sp>
    </p:spTree>
    <p:extLst>
      <p:ext uri="{BB962C8B-B14F-4D97-AF65-F5344CB8AC3E}">
        <p14:creationId xmlns:p14="http://schemas.microsoft.com/office/powerpoint/2010/main" val="340977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Private funding represents only a small</a:t>
            </a:r>
            <a:r>
              <a:rPr lang="en-US" baseline="0" dirty="0" smtClean="0"/>
              <a:t> percentage of funds available for HIV related efforts.  As such, it’s important to leverage these resources in ways that maximize impact by moving public funds in the right directions.  These are some examples of advocacy and research funding that seeks to advance the goals of the strategy.</a:t>
            </a:r>
            <a:endParaRPr lang="en-US" dirty="0"/>
          </a:p>
        </p:txBody>
      </p:sp>
      <p:sp>
        <p:nvSpPr>
          <p:cNvPr id="4" name="Slide Number Placeholder 3"/>
          <p:cNvSpPr>
            <a:spLocks noGrp="1"/>
          </p:cNvSpPr>
          <p:nvPr>
            <p:ph type="sldNum" sz="quarter" idx="10"/>
          </p:nvPr>
        </p:nvSpPr>
        <p:spPr/>
        <p:txBody>
          <a:bodyPr/>
          <a:lstStyle/>
          <a:p>
            <a:fld id="{DA120A85-4AA8-AC40-87B3-3B2AE83D8DA6}" type="slidenum">
              <a:rPr lang="en-US" smtClean="0"/>
              <a:pPr/>
              <a:t>11</a:t>
            </a:fld>
            <a:endParaRPr lang="en-US"/>
          </a:p>
        </p:txBody>
      </p:sp>
    </p:spTree>
    <p:extLst>
      <p:ext uri="{BB962C8B-B14F-4D97-AF65-F5344CB8AC3E}">
        <p14:creationId xmlns:p14="http://schemas.microsoft.com/office/powerpoint/2010/main" val="340977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Via toolkit and RT</a:t>
            </a:r>
            <a:r>
              <a:rPr lang="en-US" sz="1200" kern="1200" baseline="0" dirty="0" smtClean="0">
                <a:solidFill>
                  <a:schemeClr val="tx1"/>
                </a:solidFill>
                <a:effectLst/>
                <a:latin typeface="+mn-lt"/>
                <a:ea typeface="+mn-ea"/>
                <a:cs typeface="+mn-cs"/>
              </a:rPr>
              <a:t> survey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A120A85-4AA8-AC40-87B3-3B2AE83D8DA6}" type="slidenum">
              <a:rPr lang="en-US" smtClean="0"/>
              <a:pPr/>
              <a:t>12</a:t>
            </a:fld>
            <a:endParaRPr lang="en-US"/>
          </a:p>
        </p:txBody>
      </p:sp>
    </p:spTree>
    <p:extLst>
      <p:ext uri="{BB962C8B-B14F-4D97-AF65-F5344CB8AC3E}">
        <p14:creationId xmlns:p14="http://schemas.microsoft.com/office/powerpoint/2010/main" val="340977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1DEABC-D766-4322-8E78-B830FAE35C72}" type="datetime4">
              <a:rPr lang="en-US" smtClean="0"/>
              <a:pPr/>
              <a:t>September 30, 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74085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September 30,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54878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September 30,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614907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D0EFEE-2756-4A20-BF2A-63F0A94F99AC}" type="datetime4">
              <a:rPr lang="en-US" smtClean="0"/>
              <a:pPr/>
              <a:t>September 30, 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110266441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451DEABC-D766-4322-8E78-B830FAE35C72}" type="datetime4">
              <a:rPr lang="en-US" smtClean="0">
                <a:solidFill>
                  <a:srgbClr val="FFFFFF">
                    <a:lumMod val="50000"/>
                  </a:srgbClr>
                </a:solidFill>
                <a:latin typeface="Corbel"/>
              </a:rPr>
              <a:pPr/>
              <a:t>September 30, 2012</a:t>
            </a:fld>
            <a:endParaRPr lang="en-US" dirty="0">
              <a:solidFill>
                <a:srgbClr val="FFFFFF">
                  <a:lumMod val="50000"/>
                </a:srgbClr>
              </a:solidFill>
              <a:latin typeface="Corbel"/>
            </a:endParaRPr>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dirty="0">
              <a:solidFill>
                <a:srgbClr val="FFFFFF">
                  <a:lumMod val="75000"/>
                </a:srgbClr>
              </a:solidFill>
              <a:latin typeface="Corbel"/>
            </a:endParaRPr>
          </a:p>
        </p:txBody>
      </p:sp>
    </p:spTree>
    <p:extLst>
      <p:ext uri="{BB962C8B-B14F-4D97-AF65-F5344CB8AC3E}">
        <p14:creationId xmlns:p14="http://schemas.microsoft.com/office/powerpoint/2010/main" val="1250870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3333F43-3E86-47E4-BFBB-2476D384E1C6}" type="datetime4">
              <a:rPr lang="en-US" smtClean="0">
                <a:solidFill>
                  <a:srgbClr val="FFFFFF">
                    <a:lumMod val="65000"/>
                  </a:srgbClr>
                </a:solidFill>
                <a:latin typeface="Corbel"/>
              </a:rPr>
              <a:pPr/>
              <a:t>September 30, 2012</a:t>
            </a:fld>
            <a:endParaRPr lang="en-US">
              <a:solidFill>
                <a:srgbClr val="FFFFFF">
                  <a:lumMod val="65000"/>
                </a:srgbClr>
              </a:solidFill>
              <a:latin typeface="Corbel"/>
            </a:endParaRPr>
          </a:p>
        </p:txBody>
      </p:sp>
      <p:sp>
        <p:nvSpPr>
          <p:cNvPr id="5" name="Footer Placeholder 4"/>
          <p:cNvSpPr>
            <a:spLocks noGrp="1"/>
          </p:cNvSpPr>
          <p:nvPr>
            <p:ph type="ftr" sz="quarter" idx="11"/>
          </p:nvPr>
        </p:nvSpPr>
        <p:spPr/>
        <p:txBody>
          <a:bodyPr/>
          <a:lstStyle/>
          <a:p>
            <a:endParaRPr lang="en-US">
              <a:solidFill>
                <a:srgbClr val="FFFFFF">
                  <a:lumMod val="65000"/>
                </a:srgbClr>
              </a:solidFill>
              <a:latin typeface="Corbe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FFFFFF">
                    <a:lumMod val="65000"/>
                  </a:srgbClr>
                </a:solidFill>
                <a:latin typeface="Corbel"/>
              </a:rPr>
              <a:pPr/>
              <a:t>‹#›</a:t>
            </a:fld>
            <a:endParaRPr lang="en-US">
              <a:solidFill>
                <a:srgbClr val="FFFFFF">
                  <a:lumMod val="65000"/>
                </a:srgbClr>
              </a:solidFill>
              <a:latin typeface="Corbel"/>
            </a:endParaRPr>
          </a:p>
        </p:txBody>
      </p:sp>
    </p:spTree>
    <p:extLst>
      <p:ext uri="{BB962C8B-B14F-4D97-AF65-F5344CB8AC3E}">
        <p14:creationId xmlns:p14="http://schemas.microsoft.com/office/powerpoint/2010/main" val="3105017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17D0EFEE-2756-4A20-BF2A-63F0A94F99AC}" type="datetime4">
              <a:rPr lang="en-US" smtClean="0">
                <a:solidFill>
                  <a:srgbClr val="FFFFFF">
                    <a:lumMod val="50000"/>
                  </a:srgbClr>
                </a:solidFill>
                <a:latin typeface="Corbel"/>
              </a:rPr>
              <a:pPr/>
              <a:t>September 30, 2012</a:t>
            </a:fld>
            <a:endParaRPr lang="en-US" dirty="0">
              <a:solidFill>
                <a:srgbClr val="FFFFFF">
                  <a:lumMod val="50000"/>
                </a:srgbClr>
              </a:solidFill>
              <a:latin typeface="Corbel"/>
            </a:endParaRPr>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dirty="0">
              <a:solidFill>
                <a:srgbClr val="FFFFFF">
                  <a:lumMod val="75000"/>
                </a:srgbClr>
              </a:solidFill>
              <a:latin typeface="Corbel"/>
            </a:endParaRPr>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41609167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dirty="0">
              <a:solidFill>
                <a:srgbClr val="FFFFFF">
                  <a:lumMod val="75000"/>
                </a:srgbClr>
              </a:solidFill>
              <a:latin typeface="Corbel"/>
            </a:endParaRPr>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751663BA-01FC-4367-B6F3-ABB2645D55F1}" type="datetime4">
              <a:rPr lang="en-US" smtClean="0">
                <a:solidFill>
                  <a:srgbClr val="FFFFFF">
                    <a:lumMod val="50000"/>
                  </a:srgbClr>
                </a:solidFill>
                <a:latin typeface="Corbel"/>
              </a:rPr>
              <a:pPr/>
              <a:t>September 30, 2012</a:t>
            </a:fld>
            <a:endParaRPr lang="en-US" dirty="0">
              <a:solidFill>
                <a:srgbClr val="FFFFFF">
                  <a:lumMod val="50000"/>
                </a:srgbClr>
              </a:solidFill>
              <a:latin typeface="Corbel"/>
            </a:endParaRPr>
          </a:p>
        </p:txBody>
      </p:sp>
    </p:spTree>
    <p:extLst>
      <p:ext uri="{BB962C8B-B14F-4D97-AF65-F5344CB8AC3E}">
        <p14:creationId xmlns:p14="http://schemas.microsoft.com/office/powerpoint/2010/main" val="3010889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9B19C71-EC74-44AF-B27E-FC7DC3C3A61D}" type="datetime4">
              <a:rPr lang="en-US" smtClean="0">
                <a:solidFill>
                  <a:srgbClr val="FFFFFF">
                    <a:lumMod val="65000"/>
                  </a:srgbClr>
                </a:solidFill>
                <a:latin typeface="Corbel"/>
              </a:rPr>
              <a:pPr/>
              <a:t>September 30, 2012</a:t>
            </a:fld>
            <a:endParaRPr lang="en-US">
              <a:solidFill>
                <a:srgbClr val="FFFFFF">
                  <a:lumMod val="65000"/>
                </a:srgbClr>
              </a:solidFill>
              <a:latin typeface="Corbel"/>
            </a:endParaRPr>
          </a:p>
        </p:txBody>
      </p:sp>
      <p:sp>
        <p:nvSpPr>
          <p:cNvPr id="6" name="Footer Placeholder 5"/>
          <p:cNvSpPr>
            <a:spLocks noGrp="1"/>
          </p:cNvSpPr>
          <p:nvPr>
            <p:ph type="ftr" sz="quarter" idx="11"/>
          </p:nvPr>
        </p:nvSpPr>
        <p:spPr/>
        <p:txBody>
          <a:bodyPr/>
          <a:lstStyle/>
          <a:p>
            <a:endParaRPr lang="en-US">
              <a:solidFill>
                <a:srgbClr val="FFFFFF">
                  <a:lumMod val="65000"/>
                </a:srgbClr>
              </a:solidFill>
              <a:latin typeface="Corbe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FFFFFF">
                    <a:lumMod val="65000"/>
                  </a:srgbClr>
                </a:solidFill>
                <a:latin typeface="Corbel"/>
              </a:rPr>
              <a:pPr/>
              <a:t>‹#›</a:t>
            </a:fld>
            <a:endParaRPr lang="en-US">
              <a:solidFill>
                <a:srgbClr val="FFFFFF">
                  <a:lumMod val="65000"/>
                </a:srgbClr>
              </a:solidFill>
              <a:latin typeface="Corbel"/>
            </a:endParaRPr>
          </a:p>
        </p:txBody>
      </p:sp>
    </p:spTree>
    <p:extLst>
      <p:ext uri="{BB962C8B-B14F-4D97-AF65-F5344CB8AC3E}">
        <p14:creationId xmlns:p14="http://schemas.microsoft.com/office/powerpoint/2010/main" val="3401436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A5CDA29-3CBE-48EA-92AE-A996835462BA}" type="datetime4">
              <a:rPr lang="en-US" smtClean="0">
                <a:solidFill>
                  <a:srgbClr val="FFFFFF">
                    <a:lumMod val="65000"/>
                  </a:srgbClr>
                </a:solidFill>
                <a:latin typeface="Corbel"/>
              </a:rPr>
              <a:pPr/>
              <a:t>September 30, 2012</a:t>
            </a:fld>
            <a:endParaRPr lang="en-US">
              <a:solidFill>
                <a:srgbClr val="FFFFFF">
                  <a:lumMod val="65000"/>
                </a:srgbClr>
              </a:solidFill>
              <a:latin typeface="Corbel"/>
            </a:endParaRPr>
          </a:p>
        </p:txBody>
      </p:sp>
      <p:sp>
        <p:nvSpPr>
          <p:cNvPr id="8" name="Footer Placeholder 7"/>
          <p:cNvSpPr>
            <a:spLocks noGrp="1"/>
          </p:cNvSpPr>
          <p:nvPr>
            <p:ph type="ftr" sz="quarter" idx="11"/>
          </p:nvPr>
        </p:nvSpPr>
        <p:spPr/>
        <p:txBody>
          <a:bodyPr/>
          <a:lstStyle/>
          <a:p>
            <a:endParaRPr lang="en-US">
              <a:solidFill>
                <a:srgbClr val="FFFFFF">
                  <a:lumMod val="65000"/>
                </a:srgbClr>
              </a:solidFill>
              <a:latin typeface="Corbel"/>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FFFFFF">
                    <a:lumMod val="65000"/>
                  </a:srgbClr>
                </a:solidFill>
                <a:latin typeface="Corbel"/>
              </a:rPr>
              <a:pPr/>
              <a:t>‹#›</a:t>
            </a:fld>
            <a:endParaRPr lang="en-US">
              <a:solidFill>
                <a:srgbClr val="FFFFFF">
                  <a:lumMod val="65000"/>
                </a:srgbClr>
              </a:solidFill>
              <a:latin typeface="Corbel"/>
            </a:endParaRPr>
          </a:p>
        </p:txBody>
      </p:sp>
    </p:spTree>
    <p:extLst>
      <p:ext uri="{BB962C8B-B14F-4D97-AF65-F5344CB8AC3E}">
        <p14:creationId xmlns:p14="http://schemas.microsoft.com/office/powerpoint/2010/main" val="400575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29EC054-3869-4501-B163-1BBFDE8DCE04}" type="datetime4">
              <a:rPr lang="en-US" smtClean="0">
                <a:solidFill>
                  <a:srgbClr val="FFFFFF">
                    <a:lumMod val="65000"/>
                  </a:srgbClr>
                </a:solidFill>
                <a:latin typeface="Corbel"/>
              </a:rPr>
              <a:pPr/>
              <a:t>September 30, 2012</a:t>
            </a:fld>
            <a:endParaRPr lang="en-US">
              <a:solidFill>
                <a:srgbClr val="FFFFFF">
                  <a:lumMod val="65000"/>
                </a:srgbClr>
              </a:solidFill>
              <a:latin typeface="Corbel"/>
            </a:endParaRPr>
          </a:p>
        </p:txBody>
      </p:sp>
      <p:sp>
        <p:nvSpPr>
          <p:cNvPr id="4" name="Footer Placeholder 3"/>
          <p:cNvSpPr>
            <a:spLocks noGrp="1"/>
          </p:cNvSpPr>
          <p:nvPr>
            <p:ph type="ftr" sz="quarter" idx="11"/>
          </p:nvPr>
        </p:nvSpPr>
        <p:spPr/>
        <p:txBody>
          <a:bodyPr/>
          <a:lstStyle/>
          <a:p>
            <a:endParaRPr lang="en-US">
              <a:solidFill>
                <a:srgbClr val="FFFFFF">
                  <a:lumMod val="65000"/>
                </a:srgbClr>
              </a:solidFill>
              <a:latin typeface="Corbe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FFFFFF">
                    <a:lumMod val="65000"/>
                  </a:srgbClr>
                </a:solidFill>
                <a:latin typeface="Corbel"/>
              </a:rPr>
              <a:pPr/>
              <a:t>‹#›</a:t>
            </a:fld>
            <a:endParaRPr lang="en-US">
              <a:solidFill>
                <a:srgbClr val="FFFFFF">
                  <a:lumMod val="65000"/>
                </a:srgbClr>
              </a:solidFill>
              <a:latin typeface="Corbel"/>
            </a:endParaRPr>
          </a:p>
        </p:txBody>
      </p:sp>
    </p:spTree>
    <p:extLst>
      <p:ext uri="{BB962C8B-B14F-4D97-AF65-F5344CB8AC3E}">
        <p14:creationId xmlns:p14="http://schemas.microsoft.com/office/powerpoint/2010/main" val="117735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33F43-3E86-47E4-BFBB-2476D384E1C6}" type="datetime4">
              <a:rPr lang="en-US" smtClean="0"/>
              <a:pPr/>
              <a:t>September 30,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3931037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2" name="Date Placeholder 1"/>
          <p:cNvSpPr>
            <a:spLocks noGrp="1"/>
          </p:cNvSpPr>
          <p:nvPr>
            <p:ph type="dt" sz="half" idx="10"/>
          </p:nvPr>
        </p:nvSpPr>
        <p:spPr/>
        <p:txBody>
          <a:bodyPr/>
          <a:lstStyle/>
          <a:p>
            <a:fld id="{0A63D831-56C1-49CF-8EF7-8B9A98402BCD}" type="datetime4">
              <a:rPr lang="en-US" smtClean="0">
                <a:solidFill>
                  <a:srgbClr val="FFFFFF">
                    <a:lumMod val="65000"/>
                  </a:srgbClr>
                </a:solidFill>
                <a:latin typeface="Corbel"/>
              </a:rPr>
              <a:pPr/>
              <a:t>September 30, 2012</a:t>
            </a:fld>
            <a:endParaRPr lang="en-US">
              <a:solidFill>
                <a:srgbClr val="FFFFFF">
                  <a:lumMod val="65000"/>
                </a:srgbClr>
              </a:solidFill>
              <a:latin typeface="Corbel"/>
            </a:endParaRPr>
          </a:p>
        </p:txBody>
      </p:sp>
      <p:sp>
        <p:nvSpPr>
          <p:cNvPr id="3" name="Footer Placeholder 2"/>
          <p:cNvSpPr>
            <a:spLocks noGrp="1"/>
          </p:cNvSpPr>
          <p:nvPr>
            <p:ph type="ftr" sz="quarter" idx="11"/>
          </p:nvPr>
        </p:nvSpPr>
        <p:spPr/>
        <p:txBody>
          <a:bodyPr/>
          <a:lstStyle/>
          <a:p>
            <a:endParaRPr lang="en-US">
              <a:solidFill>
                <a:srgbClr val="FFFFFF">
                  <a:lumMod val="65000"/>
                </a:srgbClr>
              </a:solidFill>
              <a:latin typeface="Corbe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FFFFFF">
                    <a:lumMod val="65000"/>
                  </a:srgbClr>
                </a:solidFill>
                <a:latin typeface="Corbel"/>
              </a:rPr>
              <a:pPr/>
              <a:t>‹#›</a:t>
            </a:fld>
            <a:endParaRPr lang="en-US">
              <a:solidFill>
                <a:srgbClr val="FFFFFF">
                  <a:lumMod val="65000"/>
                </a:srgbClr>
              </a:solidFill>
              <a:latin typeface="Corbel"/>
            </a:endParaRPr>
          </a:p>
        </p:txBody>
      </p:sp>
    </p:spTree>
    <p:extLst>
      <p:ext uri="{BB962C8B-B14F-4D97-AF65-F5344CB8AC3E}">
        <p14:creationId xmlns:p14="http://schemas.microsoft.com/office/powerpoint/2010/main" val="216535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6EAD5615-7F4F-4584-84D5-CC95918C321F}" type="datetime4">
              <a:rPr lang="en-US" smtClean="0">
                <a:solidFill>
                  <a:srgbClr val="FFFFFF">
                    <a:lumMod val="65000"/>
                  </a:srgbClr>
                </a:solidFill>
                <a:latin typeface="Corbel"/>
              </a:rPr>
              <a:pPr/>
              <a:t>September 30, 2012</a:t>
            </a:fld>
            <a:endParaRPr lang="en-US">
              <a:solidFill>
                <a:srgbClr val="FFFFFF">
                  <a:lumMod val="65000"/>
                </a:srgbClr>
              </a:solidFill>
              <a:latin typeface="Corbel"/>
            </a:endParaRPr>
          </a:p>
        </p:txBody>
      </p:sp>
      <p:sp>
        <p:nvSpPr>
          <p:cNvPr id="6" name="Footer Placeholder 5"/>
          <p:cNvSpPr>
            <a:spLocks noGrp="1"/>
          </p:cNvSpPr>
          <p:nvPr>
            <p:ph type="ftr" sz="quarter" idx="11"/>
          </p:nvPr>
        </p:nvSpPr>
        <p:spPr>
          <a:xfrm>
            <a:off x="2057400" y="6297706"/>
            <a:ext cx="2339788" cy="365125"/>
          </a:xfrm>
        </p:spPr>
        <p:txBody>
          <a:bodyPr/>
          <a:lstStyle/>
          <a:p>
            <a:endParaRPr lang="en-US">
              <a:solidFill>
                <a:srgbClr val="FFFFFF">
                  <a:lumMod val="65000"/>
                </a:srgbClr>
              </a:solidFill>
              <a:latin typeface="Corbel"/>
            </a:endParaRPr>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F38DF745-7D3F-47F4-83A3-874385CFAA69}" type="slidenum">
              <a:rPr lang="en-US" smtClean="0">
                <a:solidFill>
                  <a:srgbClr val="FFFFFF">
                    <a:lumMod val="65000"/>
                  </a:srgbClr>
                </a:solidFill>
                <a:latin typeface="Corbel"/>
              </a:rPr>
              <a:pPr/>
              <a:t>‹#›</a:t>
            </a:fld>
            <a:endParaRPr lang="en-US">
              <a:solidFill>
                <a:srgbClr val="FFFFFF">
                  <a:lumMod val="65000"/>
                </a:srgbClr>
              </a:solidFill>
              <a:latin typeface="Corbel"/>
            </a:endParaRPr>
          </a:p>
        </p:txBody>
      </p:sp>
    </p:spTree>
    <p:extLst>
      <p:ext uri="{BB962C8B-B14F-4D97-AF65-F5344CB8AC3E}">
        <p14:creationId xmlns:p14="http://schemas.microsoft.com/office/powerpoint/2010/main" val="2372597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76EEA923-9BEE-48CE-9F28-5B525F399BAD}" type="datetime4">
              <a:rPr lang="en-US" smtClean="0">
                <a:solidFill>
                  <a:srgbClr val="FFFFFF">
                    <a:lumMod val="65000"/>
                  </a:srgbClr>
                </a:solidFill>
                <a:latin typeface="Corbel"/>
              </a:rPr>
              <a:pPr/>
              <a:t>September 30, 2012</a:t>
            </a:fld>
            <a:endParaRPr lang="en-US">
              <a:solidFill>
                <a:srgbClr val="FFFFFF">
                  <a:lumMod val="65000"/>
                </a:srgbClr>
              </a:solidFill>
              <a:latin typeface="Corbel"/>
            </a:endParaRPr>
          </a:p>
        </p:txBody>
      </p:sp>
      <p:sp>
        <p:nvSpPr>
          <p:cNvPr id="6" name="Footer Placeholder 5"/>
          <p:cNvSpPr>
            <a:spLocks noGrp="1"/>
          </p:cNvSpPr>
          <p:nvPr>
            <p:ph type="ftr" sz="quarter" idx="11"/>
          </p:nvPr>
        </p:nvSpPr>
        <p:spPr>
          <a:xfrm>
            <a:off x="2057400" y="6300216"/>
            <a:ext cx="2340864" cy="365125"/>
          </a:xfrm>
        </p:spPr>
        <p:txBody>
          <a:bodyPr/>
          <a:lstStyle/>
          <a:p>
            <a:endParaRPr lang="en-US">
              <a:solidFill>
                <a:srgbClr val="FFFFFF">
                  <a:lumMod val="65000"/>
                </a:srgbClr>
              </a:solidFill>
              <a:latin typeface="Corbel"/>
            </a:endParaRPr>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F38DF745-7D3F-47F4-83A3-874385CFAA69}" type="slidenum">
              <a:rPr lang="en-US" smtClean="0">
                <a:solidFill>
                  <a:srgbClr val="FFFFFF">
                    <a:lumMod val="65000"/>
                  </a:srgbClr>
                </a:solidFill>
                <a:latin typeface="Corbel"/>
              </a:rPr>
              <a:pPr/>
              <a:t>‹#›</a:t>
            </a:fld>
            <a:endParaRPr lang="en-US" dirty="0">
              <a:solidFill>
                <a:srgbClr val="FFFFFF">
                  <a:lumMod val="65000"/>
                </a:srgbClr>
              </a:solidFill>
              <a:latin typeface="Corbel"/>
            </a:endParaRPr>
          </a:p>
        </p:txBody>
      </p:sp>
    </p:spTree>
    <p:extLst>
      <p:ext uri="{BB962C8B-B14F-4D97-AF65-F5344CB8AC3E}">
        <p14:creationId xmlns:p14="http://schemas.microsoft.com/office/powerpoint/2010/main" val="1701590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17D0EFEE-2756-4A20-BF2A-63F0A94F99AC}" type="datetime4">
              <a:rPr lang="en-US" smtClean="0">
                <a:solidFill>
                  <a:srgbClr val="FFFFFF">
                    <a:lumMod val="65000"/>
                  </a:srgbClr>
                </a:solidFill>
                <a:latin typeface="Corbel"/>
              </a:rPr>
              <a:pPr/>
              <a:t>September 30, 2012</a:t>
            </a:fld>
            <a:endParaRPr lang="en-US" dirty="0">
              <a:solidFill>
                <a:srgbClr val="FFFFFF">
                  <a:lumMod val="65000"/>
                </a:srgbClr>
              </a:solidFill>
              <a:latin typeface="Corbel"/>
            </a:endParaRPr>
          </a:p>
        </p:txBody>
      </p:sp>
      <p:sp>
        <p:nvSpPr>
          <p:cNvPr id="4" name="Footer Placeholder 3"/>
          <p:cNvSpPr>
            <a:spLocks noGrp="1"/>
          </p:cNvSpPr>
          <p:nvPr>
            <p:ph type="ftr" sz="quarter" idx="11"/>
          </p:nvPr>
        </p:nvSpPr>
        <p:spPr/>
        <p:txBody>
          <a:bodyPr/>
          <a:lstStyle/>
          <a:p>
            <a:endParaRPr lang="en-US" dirty="0">
              <a:solidFill>
                <a:srgbClr val="FFFFFF">
                  <a:lumMod val="65000"/>
                </a:srgbClr>
              </a:solidFill>
              <a:latin typeface="Corbe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FFFFFF">
                    <a:lumMod val="65000"/>
                  </a:srgbClr>
                </a:solidFill>
                <a:latin typeface="Corbel"/>
              </a:rPr>
              <a:pPr/>
              <a:t>‹#›</a:t>
            </a:fld>
            <a:endParaRPr lang="en-US" dirty="0">
              <a:solidFill>
                <a:srgbClr val="FFFFFF">
                  <a:lumMod val="65000"/>
                </a:srgbClr>
              </a:solidFill>
              <a:latin typeface="Corbel"/>
            </a:endParaRPr>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138819593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D0EFEE-2756-4A20-BF2A-63F0A94F99AC}" type="datetime4">
              <a:rPr lang="en-US" smtClean="0">
                <a:solidFill>
                  <a:srgbClr val="FFFFFF">
                    <a:lumMod val="65000"/>
                  </a:srgbClr>
                </a:solidFill>
                <a:latin typeface="Corbel"/>
              </a:rPr>
              <a:pPr/>
              <a:t>September 30, 2012</a:t>
            </a:fld>
            <a:endParaRPr lang="en-US" dirty="0">
              <a:solidFill>
                <a:srgbClr val="FFFFFF">
                  <a:lumMod val="65000"/>
                </a:srgbClr>
              </a:solidFill>
              <a:latin typeface="Corbel"/>
            </a:endParaRPr>
          </a:p>
        </p:txBody>
      </p:sp>
      <p:sp>
        <p:nvSpPr>
          <p:cNvPr id="4" name="Footer Placeholder 3"/>
          <p:cNvSpPr>
            <a:spLocks noGrp="1"/>
          </p:cNvSpPr>
          <p:nvPr>
            <p:ph type="ftr" sz="quarter" idx="11"/>
          </p:nvPr>
        </p:nvSpPr>
        <p:spPr/>
        <p:txBody>
          <a:bodyPr/>
          <a:lstStyle/>
          <a:p>
            <a:endParaRPr lang="en-US" dirty="0">
              <a:solidFill>
                <a:srgbClr val="FFFFFF">
                  <a:lumMod val="65000"/>
                </a:srgbClr>
              </a:solidFill>
              <a:latin typeface="Corbe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FFFFFF">
                    <a:lumMod val="65000"/>
                  </a:srgbClr>
                </a:solidFill>
                <a:latin typeface="Corbel"/>
              </a:rPr>
              <a:pPr/>
              <a:t>‹#›</a:t>
            </a:fld>
            <a:endParaRPr lang="en-US" dirty="0">
              <a:solidFill>
                <a:srgbClr val="FFFFFF">
                  <a:lumMod val="65000"/>
                </a:srgbClr>
              </a:solidFill>
              <a:latin typeface="Corbel"/>
            </a:endParaRPr>
          </a:p>
        </p:txBody>
      </p:sp>
    </p:spTree>
    <p:extLst>
      <p:ext uri="{BB962C8B-B14F-4D97-AF65-F5344CB8AC3E}">
        <p14:creationId xmlns:p14="http://schemas.microsoft.com/office/powerpoint/2010/main" val="73567758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3131F9E-604E-4343-9F29-EF72E8231CAD}" type="datetime4">
              <a:rPr lang="en-US" smtClean="0">
                <a:solidFill>
                  <a:srgbClr val="FFFFFF">
                    <a:lumMod val="65000"/>
                  </a:srgbClr>
                </a:solidFill>
                <a:latin typeface="Corbel"/>
              </a:rPr>
              <a:pPr/>
              <a:t>September 30, 2012</a:t>
            </a:fld>
            <a:endParaRPr lang="en-US">
              <a:solidFill>
                <a:srgbClr val="FFFFFF">
                  <a:lumMod val="65000"/>
                </a:srgbClr>
              </a:solidFill>
              <a:latin typeface="Corbel"/>
            </a:endParaRPr>
          </a:p>
        </p:txBody>
      </p:sp>
      <p:sp>
        <p:nvSpPr>
          <p:cNvPr id="5" name="Footer Placeholder 4"/>
          <p:cNvSpPr>
            <a:spLocks noGrp="1"/>
          </p:cNvSpPr>
          <p:nvPr>
            <p:ph type="ftr" sz="quarter" idx="11"/>
          </p:nvPr>
        </p:nvSpPr>
        <p:spPr/>
        <p:txBody>
          <a:bodyPr/>
          <a:lstStyle/>
          <a:p>
            <a:endParaRPr lang="en-US">
              <a:solidFill>
                <a:srgbClr val="FFFFFF">
                  <a:lumMod val="65000"/>
                </a:srgbClr>
              </a:solidFill>
              <a:latin typeface="Corbe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FFFFFF">
                    <a:lumMod val="65000"/>
                  </a:srgbClr>
                </a:solidFill>
                <a:latin typeface="Corbel"/>
              </a:rPr>
              <a:pPr/>
              <a:t>‹#›</a:t>
            </a:fld>
            <a:endParaRPr lang="en-US">
              <a:solidFill>
                <a:srgbClr val="FFFFFF">
                  <a:lumMod val="65000"/>
                </a:srgbClr>
              </a:solidFill>
              <a:latin typeface="Corbel"/>
            </a:endParaRPr>
          </a:p>
        </p:txBody>
      </p:sp>
    </p:spTree>
    <p:extLst>
      <p:ext uri="{BB962C8B-B14F-4D97-AF65-F5344CB8AC3E}">
        <p14:creationId xmlns:p14="http://schemas.microsoft.com/office/powerpoint/2010/main" val="903547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orbel"/>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4A8E1CE-37F8-4102-8DF9-852A0A51F293}" type="datetime4">
              <a:rPr lang="en-US" smtClean="0">
                <a:solidFill>
                  <a:srgbClr val="FFFFFF">
                    <a:lumMod val="65000"/>
                  </a:srgbClr>
                </a:solidFill>
                <a:latin typeface="Corbel"/>
              </a:rPr>
              <a:pPr/>
              <a:t>September 30, 2012</a:t>
            </a:fld>
            <a:endParaRPr lang="en-US">
              <a:solidFill>
                <a:srgbClr val="FFFFFF">
                  <a:lumMod val="65000"/>
                </a:srgbClr>
              </a:solidFill>
              <a:latin typeface="Corbel"/>
            </a:endParaRPr>
          </a:p>
        </p:txBody>
      </p:sp>
      <p:sp>
        <p:nvSpPr>
          <p:cNvPr id="5" name="Footer Placeholder 4"/>
          <p:cNvSpPr>
            <a:spLocks noGrp="1"/>
          </p:cNvSpPr>
          <p:nvPr>
            <p:ph type="ftr" sz="quarter" idx="11"/>
          </p:nvPr>
        </p:nvSpPr>
        <p:spPr/>
        <p:txBody>
          <a:bodyPr/>
          <a:lstStyle/>
          <a:p>
            <a:endParaRPr lang="en-US">
              <a:solidFill>
                <a:srgbClr val="FFFFFF">
                  <a:lumMod val="65000"/>
                </a:srgbClr>
              </a:solidFill>
              <a:latin typeface="Corbe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FFFFFF">
                    <a:lumMod val="65000"/>
                  </a:srgbClr>
                </a:solidFill>
                <a:latin typeface="Corbel"/>
              </a:rPr>
              <a:pPr/>
              <a:t>‹#›</a:t>
            </a:fld>
            <a:endParaRPr lang="en-US">
              <a:solidFill>
                <a:srgbClr val="FFFFFF">
                  <a:lumMod val="65000"/>
                </a:srgbClr>
              </a:solidFill>
              <a:latin typeface="Corbel"/>
            </a:endParaRPr>
          </a:p>
        </p:txBody>
      </p:sp>
    </p:spTree>
    <p:extLst>
      <p:ext uri="{BB962C8B-B14F-4D97-AF65-F5344CB8AC3E}">
        <p14:creationId xmlns:p14="http://schemas.microsoft.com/office/powerpoint/2010/main" val="2746501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September 30, 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861694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19C71-EC74-44AF-B27E-FC7DC3C3A61D}" type="datetime4">
              <a:rPr lang="en-US" smtClean="0"/>
              <a:pPr/>
              <a:t>September 30,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46681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CDA29-3CBE-48EA-92AE-A996835462BA}" type="datetime4">
              <a:rPr lang="en-US" smtClean="0"/>
              <a:pPr/>
              <a:t>September 30, 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72934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September 30, 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47810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September 30, 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8109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30,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36984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September 30,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3755378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0EFEE-2756-4A20-BF2A-63F0A94F99AC}" type="datetime4">
              <a:rPr lang="en-US" smtClean="0"/>
              <a:pPr/>
              <a:t>September 30, 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45017017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17D0EFEE-2756-4A20-BF2A-63F0A94F99AC}" type="datetime4">
              <a:rPr lang="en-US" smtClean="0">
                <a:solidFill>
                  <a:srgbClr val="FFFFFF">
                    <a:lumMod val="65000"/>
                  </a:srgbClr>
                </a:solidFill>
                <a:latin typeface="Corbel"/>
              </a:rPr>
              <a:pPr/>
              <a:t>September 30, 2012</a:t>
            </a:fld>
            <a:endParaRPr lang="en-US" dirty="0">
              <a:solidFill>
                <a:srgbClr val="FFFFFF">
                  <a:lumMod val="65000"/>
                </a:srgbClr>
              </a:solidFill>
              <a:latin typeface="Corbel"/>
            </a:endParaRPr>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dirty="0">
              <a:solidFill>
                <a:srgbClr val="FFFFFF">
                  <a:lumMod val="65000"/>
                </a:srgbClr>
              </a:solidFill>
              <a:latin typeface="Corbel"/>
            </a:endParaRPr>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F38DF745-7D3F-47F4-83A3-874385CFAA69}" type="slidenum">
              <a:rPr lang="en-US" smtClean="0">
                <a:solidFill>
                  <a:srgbClr val="FFFFFF">
                    <a:lumMod val="65000"/>
                  </a:srgbClr>
                </a:solidFill>
                <a:latin typeface="Corbel"/>
              </a:rPr>
              <a:pPr/>
              <a:t>‹#›</a:t>
            </a:fld>
            <a:endParaRPr lang="en-US" dirty="0">
              <a:solidFill>
                <a:srgbClr val="FFFFFF">
                  <a:lumMod val="65000"/>
                </a:srgbClr>
              </a:solidFill>
              <a:latin typeface="Corbel"/>
            </a:endParaRPr>
          </a:p>
        </p:txBody>
      </p:sp>
    </p:spTree>
    <p:extLst>
      <p:ext uri="{BB962C8B-B14F-4D97-AF65-F5344CB8AC3E}">
        <p14:creationId xmlns:p14="http://schemas.microsoft.com/office/powerpoint/2010/main" val="1087220137"/>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Lst>
  <p:hf sldNum="0" hdr="0" ftr="0" dt="0"/>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caaids.org/NHAStoolkit"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913281"/>
            <a:ext cx="5867400" cy="1725519"/>
          </a:xfrm>
        </p:spPr>
        <p:txBody>
          <a:bodyPr>
            <a:normAutofit/>
          </a:bodyPr>
          <a:lstStyle/>
          <a:p>
            <a:r>
              <a:rPr lang="en-US" b="1" dirty="0"/>
              <a:t>Private HIV/AIDS Funding in 2011</a:t>
            </a:r>
            <a:endParaRPr lang="en-US" dirty="0"/>
          </a:p>
        </p:txBody>
      </p:sp>
      <p:pic>
        <p:nvPicPr>
          <p:cNvPr id="4" name="Picture 3" descr="FCAAlogo_25th_abb_FINSHOR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4724400"/>
            <a:ext cx="1097280" cy="1108710"/>
          </a:xfrm>
          <a:prstGeom prst="rect">
            <a:avLst/>
          </a:prstGeom>
        </p:spPr>
      </p:pic>
    </p:spTree>
    <p:extLst>
      <p:ext uri="{BB962C8B-B14F-4D97-AF65-F5344CB8AC3E}">
        <p14:creationId xmlns:p14="http://schemas.microsoft.com/office/powerpoint/2010/main" val="26342220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28" y="274638"/>
            <a:ext cx="8229600" cy="1143000"/>
          </a:xfrm>
        </p:spPr>
        <p:txBody>
          <a:bodyPr>
            <a:normAutofit/>
          </a:bodyPr>
          <a:lstStyle/>
          <a:p>
            <a:r>
              <a:rPr lang="en-US" b="1" dirty="0" smtClean="0">
                <a:solidFill>
                  <a:schemeClr val="accent1">
                    <a:lumMod val="75000"/>
                  </a:schemeClr>
                </a:solidFill>
              </a:rPr>
              <a:t>Examples: Link Funding</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fontScale="70000" lnSpcReduction="20000"/>
          </a:bodyPr>
          <a:lstStyle/>
          <a:p>
            <a:r>
              <a:rPr lang="en-US" dirty="0" smtClean="0"/>
              <a:t>In July 2012 </a:t>
            </a:r>
            <a:r>
              <a:rPr lang="en-US" b="1" dirty="0" smtClean="0"/>
              <a:t>Merck Company Foundation </a:t>
            </a:r>
            <a:r>
              <a:rPr lang="en-US" dirty="0" smtClean="0"/>
              <a:t>announced its new $3 mil HIV Care Collaborative to connect PLWHA to care, using innovative model programs in Atlanta, Houston and Philadelphia.</a:t>
            </a:r>
            <a:br>
              <a:rPr lang="en-US" dirty="0" smtClean="0"/>
            </a:br>
            <a:endParaRPr lang="en-US" dirty="0" smtClean="0"/>
          </a:p>
          <a:p>
            <a:r>
              <a:rPr lang="en-US" dirty="0" smtClean="0"/>
              <a:t>In May 2012 </a:t>
            </a:r>
            <a:r>
              <a:rPr lang="en-US" b="1" dirty="0" smtClean="0"/>
              <a:t>Kaiser Permanente </a:t>
            </a:r>
            <a:r>
              <a:rPr lang="en-US" dirty="0" smtClean="0"/>
              <a:t>launched a new grant strategy and RFP focused on supporting nonprofit organizations to prevent new HIV infections, identify HIV+ patients sooner, and link and retain them in care. </a:t>
            </a:r>
            <a:br>
              <a:rPr lang="en-US" dirty="0" smtClean="0"/>
            </a:br>
            <a:endParaRPr lang="en-US" dirty="0" smtClean="0"/>
          </a:p>
          <a:p>
            <a:r>
              <a:rPr lang="en-US" dirty="0" smtClean="0"/>
              <a:t>In 2011 </a:t>
            </a:r>
            <a:r>
              <a:rPr lang="en-US" b="1" dirty="0" smtClean="0"/>
              <a:t>Elton John AIDS Foundation </a:t>
            </a:r>
            <a:r>
              <a:rPr lang="en-US" dirty="0" smtClean="0"/>
              <a:t>began tracking their applicants’ relationship to the NHAS by asking if their programs aim to reach the same goals of the strategy (lower infection rates, increasing proportion of newly diagnosed to care, etc.).</a:t>
            </a:r>
            <a:br>
              <a:rPr lang="en-US" dirty="0" smtClean="0"/>
            </a:br>
            <a:endParaRPr lang="en-US" dirty="0" smtClean="0"/>
          </a:p>
          <a:p>
            <a:endParaRPr lang="en-US" dirty="0"/>
          </a:p>
        </p:txBody>
      </p:sp>
      <p:pic>
        <p:nvPicPr>
          <p:cNvPr id="5" name="Picture 4" descr="FCAAlogo_25th_abb_FINSH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9520" y="5571808"/>
            <a:ext cx="1097280" cy="1108710"/>
          </a:xfrm>
          <a:prstGeom prst="rect">
            <a:avLst/>
          </a:prstGeom>
        </p:spPr>
      </p:pic>
    </p:spTree>
    <p:extLst>
      <p:ext uri="{BB962C8B-B14F-4D97-AF65-F5344CB8AC3E}">
        <p14:creationId xmlns:p14="http://schemas.microsoft.com/office/powerpoint/2010/main" val="467422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28" y="274638"/>
            <a:ext cx="8229600" cy="1143000"/>
          </a:xfrm>
        </p:spPr>
        <p:txBody>
          <a:bodyPr>
            <a:normAutofit fontScale="90000"/>
          </a:bodyPr>
          <a:lstStyle/>
          <a:p>
            <a:r>
              <a:rPr lang="en-US" b="1" dirty="0" smtClean="0">
                <a:solidFill>
                  <a:schemeClr val="accent1">
                    <a:lumMod val="75000"/>
                  </a:schemeClr>
                </a:solidFill>
              </a:rPr>
              <a:t>Examples: Fund Advocacy/Research</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fontScale="85000" lnSpcReduction="10000"/>
          </a:bodyPr>
          <a:lstStyle/>
          <a:p>
            <a:r>
              <a:rPr lang="en-US" dirty="0" smtClean="0"/>
              <a:t>In </a:t>
            </a:r>
            <a:r>
              <a:rPr lang="en-US" dirty="0"/>
              <a:t>2011, </a:t>
            </a:r>
            <a:r>
              <a:rPr lang="en-US" b="1" dirty="0"/>
              <a:t>AIDS United </a:t>
            </a:r>
            <a:r>
              <a:rPr lang="en-US" dirty="0"/>
              <a:t>funded </a:t>
            </a:r>
            <a:r>
              <a:rPr lang="en-US" i="1" dirty="0"/>
              <a:t>Strengthening Advocacy Capacity in the State of </a:t>
            </a:r>
            <a:r>
              <a:rPr lang="en-US" i="1" dirty="0" smtClean="0"/>
              <a:t>Alabama </a:t>
            </a:r>
            <a:r>
              <a:rPr lang="en-US" dirty="0" smtClean="0"/>
              <a:t>in order to build advocacy bench strength in an under-resourced area.</a:t>
            </a:r>
            <a:br>
              <a:rPr lang="en-US" dirty="0" smtClean="0"/>
            </a:br>
            <a:endParaRPr lang="en-US" dirty="0" smtClean="0"/>
          </a:p>
          <a:p>
            <a:r>
              <a:rPr lang="en-US" dirty="0"/>
              <a:t>In 2010 as part of its special initiative focused on young MSM of color, </a:t>
            </a:r>
            <a:r>
              <a:rPr lang="en-US" b="1" dirty="0"/>
              <a:t>M.A.C AIDS Fund </a:t>
            </a:r>
            <a:r>
              <a:rPr lang="en-US" dirty="0"/>
              <a:t>awarded a grant to Emory University to support an adaptation of a couples HIV counseling and testing (CVCT) for male couples, developed in response to the rising rates of HIV infection among MSM in the U.S.</a:t>
            </a:r>
          </a:p>
          <a:p>
            <a:endParaRPr lang="en-US" dirty="0"/>
          </a:p>
          <a:p>
            <a:endParaRPr lang="en-US" dirty="0"/>
          </a:p>
        </p:txBody>
      </p:sp>
      <p:pic>
        <p:nvPicPr>
          <p:cNvPr id="5" name="Picture 4" descr="FCAAlogo_25th_abb_FINSH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9520" y="5571808"/>
            <a:ext cx="1097280" cy="1108710"/>
          </a:xfrm>
          <a:prstGeom prst="rect">
            <a:avLst/>
          </a:prstGeom>
        </p:spPr>
      </p:pic>
    </p:spTree>
    <p:extLst>
      <p:ext uri="{BB962C8B-B14F-4D97-AF65-F5344CB8AC3E}">
        <p14:creationId xmlns:p14="http://schemas.microsoft.com/office/powerpoint/2010/main" val="4672923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28" y="274638"/>
            <a:ext cx="8229600" cy="1143000"/>
          </a:xfrm>
        </p:spPr>
        <p:txBody>
          <a:bodyPr>
            <a:normAutofit/>
          </a:bodyPr>
          <a:lstStyle/>
          <a:p>
            <a:r>
              <a:rPr lang="en-US" b="1" dirty="0" smtClean="0">
                <a:solidFill>
                  <a:schemeClr val="accent1">
                    <a:lumMod val="75000"/>
                  </a:schemeClr>
                </a:solidFill>
              </a:rPr>
              <a:t>NHAS-related trends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t>We see funders:</a:t>
            </a:r>
          </a:p>
          <a:p>
            <a:pPr lvl="1"/>
            <a:r>
              <a:rPr lang="en-US" dirty="0"/>
              <a:t>Implementing new guidelines to track or prioritize grantee relationships to the NHAS</a:t>
            </a:r>
          </a:p>
          <a:p>
            <a:pPr lvl="1"/>
            <a:r>
              <a:rPr lang="en-US" dirty="0"/>
              <a:t>Prioritizing programs that focus on routine HIV testing and early treatment initiation</a:t>
            </a:r>
          </a:p>
          <a:p>
            <a:pPr lvl="1"/>
            <a:r>
              <a:rPr lang="en-US" dirty="0"/>
              <a:t>Supporting health reform advocacy (</a:t>
            </a:r>
            <a:r>
              <a:rPr lang="en-US" dirty="0" err="1"/>
              <a:t>nat’l</a:t>
            </a:r>
            <a:r>
              <a:rPr lang="en-US" dirty="0"/>
              <a:t> and state/regional levels)</a:t>
            </a:r>
          </a:p>
          <a:p>
            <a:pPr lvl="1"/>
            <a:r>
              <a:rPr lang="en-US" dirty="0"/>
              <a:t>Looking for innovative access to care initiatives, particularly those that feature cross-issue/sector collaborations (broader health, housing, mental health, LGBTQ services, </a:t>
            </a:r>
            <a:r>
              <a:rPr lang="en-US" dirty="0" err="1"/>
              <a:t>etc</a:t>
            </a:r>
            <a:r>
              <a:rPr lang="en-US" dirty="0"/>
              <a:t>). </a:t>
            </a:r>
          </a:p>
          <a:p>
            <a:endParaRPr lang="en-US" dirty="0"/>
          </a:p>
        </p:txBody>
      </p:sp>
      <p:pic>
        <p:nvPicPr>
          <p:cNvPr id="5" name="Picture 4" descr="FCAAlogo_25th_abb_FINSH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2788" y="5571808"/>
            <a:ext cx="1097280" cy="1108710"/>
          </a:xfrm>
          <a:prstGeom prst="rect">
            <a:avLst/>
          </a:prstGeom>
        </p:spPr>
      </p:pic>
    </p:spTree>
    <p:extLst>
      <p:ext uri="{BB962C8B-B14F-4D97-AF65-F5344CB8AC3E}">
        <p14:creationId xmlns:p14="http://schemas.microsoft.com/office/powerpoint/2010/main" val="34786168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415805556"/>
              </p:ext>
            </p:extLst>
          </p:nvPr>
        </p:nvGraphicFramePr>
        <p:xfrm>
          <a:off x="190500" y="393700"/>
          <a:ext cx="8801100" cy="6197600"/>
        </p:xfrm>
        <a:graphic>
          <a:graphicData uri="http://schemas.openxmlformats.org/presentationml/2006/ole">
            <mc:AlternateContent xmlns:mc="http://schemas.openxmlformats.org/markup-compatibility/2006">
              <mc:Choice xmlns:v="urn:schemas-microsoft-com:vml" Requires="v">
                <p:oleObj spid="_x0000_s1043" name="Document" r:id="rId4" imgW="6425963" imgH="5498898" progId="Word.Document.12">
                  <p:embed/>
                </p:oleObj>
              </mc:Choice>
              <mc:Fallback>
                <p:oleObj name="Document" r:id="rId4" imgW="6425963" imgH="5498898" progId="Word.Document.12">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393700"/>
                        <a:ext cx="8801100" cy="619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630428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Private HIV/AIDS Funding in </a:t>
            </a:r>
            <a:r>
              <a:rPr lang="en-US" b="1" dirty="0" smtClean="0">
                <a:solidFill>
                  <a:srgbClr val="1F497D"/>
                </a:solidFill>
              </a:rPr>
              <a:t>2011</a:t>
            </a:r>
            <a:endParaRPr lang="en-US" b="1" dirty="0">
              <a:solidFill>
                <a:srgbClr val="1F497D"/>
              </a:solidFill>
            </a:endParaRPr>
          </a:p>
        </p:txBody>
      </p:sp>
      <p:sp>
        <p:nvSpPr>
          <p:cNvPr id="3" name="Content Placeholder 2"/>
          <p:cNvSpPr>
            <a:spLocks noGrp="1"/>
          </p:cNvSpPr>
          <p:nvPr>
            <p:ph idx="1"/>
          </p:nvPr>
        </p:nvSpPr>
        <p:spPr>
          <a:xfrm>
            <a:off x="457200" y="1600200"/>
            <a:ext cx="8229600" cy="4711700"/>
          </a:xfrm>
        </p:spPr>
        <p:txBody>
          <a:bodyPr>
            <a:normAutofit fontScale="62500" lnSpcReduction="20000"/>
          </a:bodyPr>
          <a:lstStyle/>
          <a:p>
            <a:r>
              <a:rPr lang="en-US" b="1" dirty="0" smtClean="0"/>
              <a:t>$491 million disbursed to HIV/AIDS</a:t>
            </a:r>
          </a:p>
          <a:p>
            <a:pPr lvl="1"/>
            <a:r>
              <a:rPr lang="en-US" dirty="0" smtClean="0"/>
              <a:t>By 274 U.S.-based funding organizations</a:t>
            </a:r>
          </a:p>
          <a:p>
            <a:pPr lvl="1"/>
            <a:r>
              <a:rPr lang="en-US" dirty="0" smtClean="0"/>
              <a:t>For 5,561 AIDS-related grants</a:t>
            </a:r>
          </a:p>
          <a:p>
            <a:pPr lvl="1"/>
            <a:endParaRPr lang="en-US" dirty="0"/>
          </a:p>
          <a:p>
            <a:r>
              <a:rPr lang="en-US" b="1" dirty="0" smtClean="0"/>
              <a:t>Concentrated at the top</a:t>
            </a:r>
            <a:endParaRPr lang="en-US" b="1" dirty="0"/>
          </a:p>
          <a:p>
            <a:pPr lvl="1"/>
            <a:r>
              <a:rPr lang="en-US" dirty="0" smtClean="0"/>
              <a:t>3% increase from 2010-2011 largely driven by 3 top 10 funders: Gates, M.A.C AIDS Fund, and </a:t>
            </a:r>
            <a:r>
              <a:rPr lang="en-US" dirty="0" err="1" smtClean="0"/>
              <a:t>ViiV</a:t>
            </a:r>
            <a:r>
              <a:rPr lang="en-US" dirty="0" smtClean="0"/>
              <a:t> Healthcare </a:t>
            </a:r>
            <a:endParaRPr lang="en-US" dirty="0"/>
          </a:p>
          <a:p>
            <a:pPr lvl="1"/>
            <a:r>
              <a:rPr lang="en-US" dirty="0"/>
              <a:t>T</a:t>
            </a:r>
            <a:r>
              <a:rPr lang="en-US" dirty="0" smtClean="0"/>
              <a:t>he top 10 accounted for 80% of total disbursements (Gates alone = 49%)</a:t>
            </a:r>
          </a:p>
          <a:p>
            <a:pPr lvl="1"/>
            <a:endParaRPr lang="en-US" dirty="0"/>
          </a:p>
          <a:p>
            <a:r>
              <a:rPr lang="en-US" b="1" dirty="0" smtClean="0"/>
              <a:t>Global Dominance</a:t>
            </a:r>
          </a:p>
          <a:p>
            <a:pPr lvl="1"/>
            <a:r>
              <a:rPr lang="en-US" dirty="0" smtClean="0"/>
              <a:t>80% of funding directed to epidemic outside of the U.S.</a:t>
            </a:r>
            <a:br>
              <a:rPr lang="en-US" dirty="0" smtClean="0"/>
            </a:br>
            <a:endParaRPr lang="en-US" dirty="0"/>
          </a:p>
          <a:p>
            <a:r>
              <a:rPr lang="en-US" b="1" dirty="0" smtClean="0"/>
              <a:t>2012 forecasted to remain roughly the same</a:t>
            </a:r>
            <a:endParaRPr lang="en-US" b="1" dirty="0"/>
          </a:p>
          <a:p>
            <a:pPr lvl="1"/>
            <a:r>
              <a:rPr lang="en-US" dirty="0" smtClean="0"/>
              <a:t>According to 45% of top funders, including Gates and 4 other top 10 funders</a:t>
            </a:r>
            <a:endParaRPr lang="en-US" dirty="0"/>
          </a:p>
          <a:p>
            <a:pPr marL="457200" lvl="1" indent="0">
              <a:buNone/>
            </a:pPr>
            <a:endParaRPr lang="en-US" dirty="0"/>
          </a:p>
          <a:p>
            <a:pPr lvl="1"/>
            <a:endParaRPr lang="en-US" dirty="0" smtClean="0"/>
          </a:p>
        </p:txBody>
      </p:sp>
      <p:sp>
        <p:nvSpPr>
          <p:cNvPr id="5" name="TextBox 24"/>
          <p:cNvSpPr txBox="1">
            <a:spLocks noChangeArrowheads="1"/>
          </p:cNvSpPr>
          <p:nvPr/>
        </p:nvSpPr>
        <p:spPr bwMode="auto">
          <a:xfrm>
            <a:off x="457200" y="5862935"/>
            <a:ext cx="655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3366FF"/>
                </a:solidFill>
              </a:rPr>
              <a:t>Source: FCAA. </a:t>
            </a:r>
            <a:r>
              <a:rPr lang="en-US" sz="1200" i="1" dirty="0">
                <a:solidFill>
                  <a:srgbClr val="3366FF"/>
                </a:solidFill>
              </a:rPr>
              <a:t>U.S. </a:t>
            </a:r>
            <a:r>
              <a:rPr lang="en-US" sz="1200" i="1" dirty="0" smtClean="0">
                <a:solidFill>
                  <a:srgbClr val="3366FF"/>
                </a:solidFill>
              </a:rPr>
              <a:t>and European Philanthropic </a:t>
            </a:r>
            <a:r>
              <a:rPr lang="en-US" sz="1200" i="1" dirty="0">
                <a:solidFill>
                  <a:srgbClr val="3366FF"/>
                </a:solidFill>
              </a:rPr>
              <a:t>Support to Address HIV/AIDS in </a:t>
            </a:r>
            <a:r>
              <a:rPr lang="en-US" sz="1200" i="1" dirty="0" smtClean="0">
                <a:solidFill>
                  <a:srgbClr val="3366FF"/>
                </a:solidFill>
              </a:rPr>
              <a:t>2011. To be published Nov</a:t>
            </a:r>
            <a:r>
              <a:rPr lang="en-US" sz="1200" i="1" dirty="0">
                <a:solidFill>
                  <a:srgbClr val="3366FF"/>
                </a:solidFill>
              </a:rPr>
              <a:t>. </a:t>
            </a:r>
            <a:r>
              <a:rPr lang="en-US" sz="1200" i="1" dirty="0" smtClean="0">
                <a:solidFill>
                  <a:srgbClr val="3366FF"/>
                </a:solidFill>
              </a:rPr>
              <a:t>2012</a:t>
            </a:r>
            <a:endParaRPr lang="en-US" sz="1200" i="1" dirty="0">
              <a:solidFill>
                <a:srgbClr val="3366FF"/>
              </a:solidFill>
            </a:endParaRPr>
          </a:p>
        </p:txBody>
      </p:sp>
      <p:pic>
        <p:nvPicPr>
          <p:cNvPr id="7" name="Picture 6" descr="FCAAlogo_25th_abb_FINSH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9520" y="5643245"/>
            <a:ext cx="1097280" cy="1108710"/>
          </a:xfrm>
          <a:prstGeom prst="rect">
            <a:avLst/>
          </a:prstGeom>
        </p:spPr>
      </p:pic>
    </p:spTree>
    <p:extLst>
      <p:ext uri="{BB962C8B-B14F-4D97-AF65-F5344CB8AC3E}">
        <p14:creationId xmlns:p14="http://schemas.microsoft.com/office/powerpoint/2010/main" val="2623349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F497D"/>
                </a:solidFill>
              </a:rPr>
              <a:t>Domestic Trends</a:t>
            </a:r>
            <a:endParaRPr lang="en-US" b="1" dirty="0">
              <a:solidFill>
                <a:srgbClr val="1F497D"/>
              </a:solidFill>
            </a:endParaRPr>
          </a:p>
        </p:txBody>
      </p:sp>
      <p:sp>
        <p:nvSpPr>
          <p:cNvPr id="3" name="Content Placeholder 2"/>
          <p:cNvSpPr>
            <a:spLocks noGrp="1"/>
          </p:cNvSpPr>
          <p:nvPr>
            <p:ph idx="1"/>
          </p:nvPr>
        </p:nvSpPr>
        <p:spPr>
          <a:xfrm>
            <a:off x="457200" y="1485900"/>
            <a:ext cx="8229600" cy="4711700"/>
          </a:xfrm>
        </p:spPr>
        <p:txBody>
          <a:bodyPr>
            <a:normAutofit fontScale="62500" lnSpcReduction="20000"/>
          </a:bodyPr>
          <a:lstStyle/>
          <a:p>
            <a:r>
              <a:rPr lang="en-US" b="1" dirty="0" smtClean="0"/>
              <a:t>Largest number of funders, but lowest $$</a:t>
            </a:r>
          </a:p>
          <a:p>
            <a:pPr lvl="1"/>
            <a:r>
              <a:rPr lang="en-US" dirty="0" smtClean="0"/>
              <a:t>While 72% of funders include a domestic focus, domestic disbursements represent only 20% of total giving (3% decrease from 2010)</a:t>
            </a:r>
          </a:p>
          <a:p>
            <a:pPr lvl="1"/>
            <a:r>
              <a:rPr lang="en-US" dirty="0" smtClean="0"/>
              <a:t>Top 10 U.S. Domestic funders represented 67% of domestic funding </a:t>
            </a:r>
          </a:p>
          <a:p>
            <a:pPr lvl="1"/>
            <a:endParaRPr lang="en-US" dirty="0"/>
          </a:p>
          <a:p>
            <a:r>
              <a:rPr lang="en-US" b="1" dirty="0" smtClean="0"/>
              <a:t>Prevention up</a:t>
            </a:r>
          </a:p>
          <a:p>
            <a:pPr lvl="1"/>
            <a:r>
              <a:rPr lang="en-US" dirty="0" smtClean="0"/>
              <a:t>Top intended use of domestic dollars went to (in rank order): Prevention (15% increase over 2010), Treatment, and Social Services</a:t>
            </a:r>
          </a:p>
          <a:p>
            <a:pPr marL="457200" lvl="1" indent="0">
              <a:buNone/>
            </a:pPr>
            <a:endParaRPr lang="en-US" dirty="0"/>
          </a:p>
          <a:p>
            <a:r>
              <a:rPr lang="en-US" b="1" dirty="0" smtClean="0"/>
              <a:t>The U.S. South</a:t>
            </a:r>
          </a:p>
          <a:p>
            <a:pPr lvl="1"/>
            <a:r>
              <a:rPr lang="en-US" dirty="0" smtClean="0"/>
              <a:t>Funding on the rise from $23 million in 2009 to $28 million in 2011. </a:t>
            </a:r>
          </a:p>
          <a:p>
            <a:pPr marL="457200" lvl="1" indent="0">
              <a:buNone/>
            </a:pPr>
            <a:endParaRPr lang="en-US" dirty="0"/>
          </a:p>
          <a:p>
            <a:r>
              <a:rPr lang="en-US" b="1" dirty="0" smtClean="0"/>
              <a:t>Top 5 target populations </a:t>
            </a:r>
            <a:endParaRPr lang="en-US" b="1" dirty="0"/>
          </a:p>
          <a:p>
            <a:pPr lvl="1"/>
            <a:r>
              <a:rPr lang="en-US" dirty="0" smtClean="0"/>
              <a:t>African Americans, MSM, Women, Homeless/Impoverished and PLWHA (general)</a:t>
            </a:r>
            <a:endParaRPr lang="en-US" dirty="0"/>
          </a:p>
          <a:p>
            <a:pPr marL="457200" lvl="1" indent="0">
              <a:buNone/>
            </a:pPr>
            <a:endParaRPr lang="en-US" dirty="0"/>
          </a:p>
          <a:p>
            <a:pPr lvl="1"/>
            <a:endParaRPr lang="en-US" dirty="0" smtClean="0"/>
          </a:p>
        </p:txBody>
      </p:sp>
      <p:pic>
        <p:nvPicPr>
          <p:cNvPr id="6" name="Picture 5" descr="FCAAlogo_25th_abb_FINSH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6720" y="5643245"/>
            <a:ext cx="1097280" cy="1108710"/>
          </a:xfrm>
          <a:prstGeom prst="rect">
            <a:avLst/>
          </a:prstGeom>
        </p:spPr>
      </p:pic>
    </p:spTree>
    <p:extLst>
      <p:ext uri="{BB962C8B-B14F-4D97-AF65-F5344CB8AC3E}">
        <p14:creationId xmlns:p14="http://schemas.microsoft.com/office/powerpoint/2010/main" val="27844461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b="1" dirty="0"/>
              <a:t>Regional Distribution of Domestic U.S. Philanthropic HIV/AIDS Funding in 2011</a:t>
            </a:r>
            <a:r>
              <a:rPr lang="en-US" sz="2400" dirty="0"/>
              <a:t> </a:t>
            </a:r>
            <a:r>
              <a:rPr lang="en-US" sz="2400" dirty="0" smtClean="0"/>
              <a:t>(</a:t>
            </a:r>
            <a:r>
              <a:rPr lang="en-US" sz="2400" dirty="0"/>
              <a:t>by </a:t>
            </a:r>
            <a:r>
              <a:rPr lang="en-US" sz="2400" dirty="0" smtClean="0"/>
              <a:t>% </a:t>
            </a:r>
            <a:r>
              <a:rPr lang="en-US" sz="2400" dirty="0"/>
              <a:t>of total domestic disbursements) </a:t>
            </a:r>
          </a:p>
        </p:txBody>
      </p:sp>
      <p:pic>
        <p:nvPicPr>
          <p:cNvPr id="4" name="Content Placeholder 3"/>
          <p:cNvPicPr>
            <a:picLocks noGrp="1" noChangeAspect="1"/>
          </p:cNvPicPr>
          <p:nvPr>
            <p:ph idx="1"/>
          </p:nvPr>
        </p:nvPicPr>
        <p:blipFill>
          <a:blip r:embed="rId2" cstate="print"/>
          <a:srcRect t="4043" b="4043"/>
          <a:stretch>
            <a:fillRect/>
          </a:stretch>
        </p:blipFill>
        <p:spPr>
          <a:xfrm>
            <a:off x="457200" y="1739900"/>
            <a:ext cx="8229600" cy="4525963"/>
          </a:xfrm>
        </p:spPr>
      </p:pic>
    </p:spTree>
    <p:extLst>
      <p:ext uri="{BB962C8B-B14F-4D97-AF65-F5344CB8AC3E}">
        <p14:creationId xmlns:p14="http://schemas.microsoft.com/office/powerpoint/2010/main" val="18102271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a:t>Target Populations of U.S. Philanthropic HIV/AIDS Funding for the Domestic U.S. Epidemic in 2011 </a:t>
            </a:r>
            <a:r>
              <a:rPr lang="en-US" sz="2000" b="1" dirty="0"/>
              <a:t>(</a:t>
            </a:r>
            <a:r>
              <a:rPr lang="en-US" sz="2000" b="1" u="sng" dirty="0"/>
              <a:t>All Top Funders</a:t>
            </a:r>
            <a:r>
              <a:rPr lang="en-US" sz="2000" b="1" dirty="0"/>
              <a:t>)</a:t>
            </a:r>
            <a:r>
              <a:rPr lang="en-US" sz="2000" dirty="0"/>
              <a:t> </a:t>
            </a:r>
          </a:p>
        </p:txBody>
      </p:sp>
      <p:pic>
        <p:nvPicPr>
          <p:cNvPr id="4" name="Content Placeholder 3"/>
          <p:cNvPicPr>
            <a:picLocks noGrp="1" noChangeAspect="1"/>
          </p:cNvPicPr>
          <p:nvPr>
            <p:ph idx="1"/>
          </p:nvPr>
        </p:nvPicPr>
        <p:blipFill>
          <a:blip r:embed="rId3" cstate="print"/>
          <a:srcRect l="-23907" r="-23907"/>
          <a:stretch>
            <a:fillRect/>
          </a:stretch>
        </p:blipFill>
        <p:spPr>
          <a:xfrm>
            <a:off x="-241300" y="1417638"/>
            <a:ext cx="9804400" cy="5151120"/>
          </a:xfrm>
        </p:spPr>
      </p:pic>
      <p:sp>
        <p:nvSpPr>
          <p:cNvPr id="5" name="TextBox 4"/>
          <p:cNvSpPr txBox="1"/>
          <p:nvPr/>
        </p:nvSpPr>
        <p:spPr>
          <a:xfrm>
            <a:off x="503144" y="6107093"/>
            <a:ext cx="8183656" cy="615553"/>
          </a:xfrm>
          <a:prstGeom prst="rect">
            <a:avLst/>
          </a:prstGeom>
          <a:solidFill>
            <a:schemeClr val="tx2">
              <a:lumMod val="60000"/>
              <a:lumOff val="40000"/>
            </a:schemeClr>
          </a:solidFill>
        </p:spPr>
        <p:txBody>
          <a:bodyPr wrap="square" rtlCol="0">
            <a:spAutoFit/>
          </a:bodyPr>
          <a:lstStyle/>
          <a:p>
            <a:r>
              <a:rPr lang="en-US" sz="1600" dirty="0"/>
              <a:t>(by percentage of 47 top domestic funders from which target populations data were obtained)</a:t>
            </a:r>
          </a:p>
          <a:p>
            <a:endParaRPr lang="en-US" dirty="0"/>
          </a:p>
        </p:txBody>
      </p:sp>
    </p:spTree>
    <p:extLst>
      <p:ext uri="{BB962C8B-B14F-4D97-AF65-F5344CB8AC3E}">
        <p14:creationId xmlns:p14="http://schemas.microsoft.com/office/powerpoint/2010/main" val="3201092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smtClean="0"/>
              <a:t>Intended Use of U.S. Philanthropic HIV/AIDS Funding for the Domestic U.S. in 2011</a:t>
            </a:r>
            <a:endParaRPr lang="en-US" sz="2000" dirty="0"/>
          </a:p>
        </p:txBody>
      </p:sp>
      <p:pic>
        <p:nvPicPr>
          <p:cNvPr id="6" name="Content Placeholder 5"/>
          <p:cNvPicPr>
            <a:picLocks noGrp="1" noChangeAspect="1"/>
          </p:cNvPicPr>
          <p:nvPr>
            <p:ph idx="1"/>
          </p:nvPr>
        </p:nvPicPr>
        <p:blipFill>
          <a:blip r:embed="rId3" cstate="print"/>
          <a:srcRect t="181" b="181"/>
          <a:stretch>
            <a:fillRect/>
          </a:stretch>
        </p:blipFill>
        <p:spPr/>
      </p:pic>
    </p:spTree>
    <p:extLst>
      <p:ext uri="{BB962C8B-B14F-4D97-AF65-F5344CB8AC3E}">
        <p14:creationId xmlns:p14="http://schemas.microsoft.com/office/powerpoint/2010/main" val="1989065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use the “other” category to identify </a:t>
            </a:r>
            <a:r>
              <a:rPr lang="en-US" smtClean="0"/>
              <a:t>emerging trends</a:t>
            </a:r>
            <a:br>
              <a:rPr lang="en-US" smtClean="0"/>
            </a:br>
            <a:endParaRPr lang="en-US" dirty="0" smtClean="0"/>
          </a:p>
          <a:p>
            <a:r>
              <a:rPr lang="en-US" dirty="0" smtClean="0"/>
              <a:t>In 2011 $11.5 mil supported such domestic efforts as:</a:t>
            </a:r>
          </a:p>
          <a:p>
            <a:pPr lvl="1"/>
            <a:r>
              <a:rPr lang="en-US" dirty="0" smtClean="0"/>
              <a:t>Stigma</a:t>
            </a:r>
          </a:p>
          <a:p>
            <a:pPr lvl="1"/>
            <a:r>
              <a:rPr lang="en-US" dirty="0" smtClean="0"/>
              <a:t>Management &amp; leadership development</a:t>
            </a:r>
          </a:p>
          <a:p>
            <a:pPr lvl="1"/>
            <a:r>
              <a:rPr lang="en-US" dirty="0" smtClean="0"/>
              <a:t>Streamlining business functions</a:t>
            </a:r>
          </a:p>
          <a:p>
            <a:pPr lvl="1"/>
            <a:r>
              <a:rPr lang="en-US" dirty="0" smtClean="0"/>
              <a:t>Strengthening organizational capacity</a:t>
            </a:r>
          </a:p>
          <a:p>
            <a:pPr lvl="1"/>
            <a:r>
              <a:rPr lang="en-US" dirty="0" smtClean="0"/>
              <a:t>Technical assistance</a:t>
            </a:r>
          </a:p>
          <a:p>
            <a:pPr lvl="1"/>
            <a:r>
              <a:rPr lang="en-US" dirty="0" smtClean="0"/>
              <a:t>Hospice care</a:t>
            </a:r>
          </a:p>
          <a:p>
            <a:pPr lvl="1"/>
            <a:endParaRPr lang="en-US" dirty="0"/>
          </a:p>
        </p:txBody>
      </p:sp>
    </p:spTree>
    <p:extLst>
      <p:ext uri="{BB962C8B-B14F-4D97-AF65-F5344CB8AC3E}">
        <p14:creationId xmlns:p14="http://schemas.microsoft.com/office/powerpoint/2010/main" val="39243499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28" y="274638"/>
            <a:ext cx="8229600" cy="1143000"/>
          </a:xfrm>
        </p:spPr>
        <p:txBody>
          <a:bodyPr>
            <a:normAutofit/>
          </a:bodyPr>
          <a:lstStyle/>
          <a:p>
            <a:r>
              <a:rPr lang="en-US" b="1" dirty="0" smtClean="0">
                <a:solidFill>
                  <a:schemeClr val="accent1">
                    <a:lumMod val="75000"/>
                  </a:schemeClr>
                </a:solidFill>
              </a:rPr>
              <a:t>The FCAA Toolkit</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fontScale="55000" lnSpcReduction="20000"/>
          </a:bodyPr>
          <a:lstStyle/>
          <a:p>
            <a:pPr marL="0" indent="0">
              <a:buNone/>
            </a:pPr>
            <a:endParaRPr lang="en-US" dirty="0" smtClean="0"/>
          </a:p>
          <a:p>
            <a:r>
              <a:rPr lang="en-US" dirty="0"/>
              <a:t>In 2011 FCAA developed an online toolkit in to guide funders to coordinate with the NHAS most effectively</a:t>
            </a:r>
            <a:br>
              <a:rPr lang="en-US" dirty="0"/>
            </a:br>
            <a:endParaRPr lang="en-US" dirty="0" smtClean="0"/>
          </a:p>
          <a:p>
            <a:r>
              <a:rPr lang="en-US" dirty="0" smtClean="0"/>
              <a:t>Developed through consultation and interviews with 25 leaders in the fields of AIDS philanthropy, AIDS policy, AIDS advocacy and services</a:t>
            </a:r>
            <a:br>
              <a:rPr lang="en-US" dirty="0" smtClean="0"/>
            </a:br>
            <a:endParaRPr lang="en-US" dirty="0" smtClean="0"/>
          </a:p>
          <a:p>
            <a:r>
              <a:rPr lang="en-US" dirty="0" smtClean="0"/>
              <a:t>The toolkit includes 3 components:</a:t>
            </a:r>
          </a:p>
          <a:p>
            <a:pPr lvl="1"/>
            <a:r>
              <a:rPr lang="en-US" dirty="0" smtClean="0"/>
              <a:t>A “101” document offering a primer on the NHAS and related public sector strategies;</a:t>
            </a:r>
          </a:p>
          <a:p>
            <a:pPr lvl="1"/>
            <a:r>
              <a:rPr lang="en-US" dirty="0" smtClean="0"/>
              <a:t>Eight recommended actions for funders to help advance the goals of the NHAS; and, </a:t>
            </a:r>
          </a:p>
          <a:p>
            <a:pPr lvl="1"/>
            <a:r>
              <a:rPr lang="en-US" dirty="0" smtClean="0"/>
              <a:t>Correlating examples and best practices of current funder action</a:t>
            </a:r>
            <a:br>
              <a:rPr lang="en-US" dirty="0" smtClean="0"/>
            </a:br>
            <a:endParaRPr lang="en-US" dirty="0" smtClean="0"/>
          </a:p>
          <a:p>
            <a:r>
              <a:rPr lang="en-US" dirty="0" smtClean="0"/>
              <a:t>The toolkit highlights videos, publications and other resources on the strategy</a:t>
            </a:r>
            <a:r>
              <a:rPr lang="en-US" dirty="0"/>
              <a:t/>
            </a:r>
            <a:br>
              <a:rPr lang="en-US" dirty="0"/>
            </a:br>
            <a:endParaRPr lang="en-US" dirty="0" smtClean="0"/>
          </a:p>
          <a:p>
            <a:r>
              <a:rPr lang="en-US" dirty="0" smtClean="0"/>
              <a:t>Online at: </a:t>
            </a:r>
            <a:r>
              <a:rPr lang="en-US" dirty="0" smtClean="0">
                <a:hlinkClick r:id="rId3"/>
              </a:rPr>
              <a:t>www.fcaaids.org/NHAStoolkit</a:t>
            </a:r>
            <a:r>
              <a:rPr lang="en-US" dirty="0" smtClean="0"/>
              <a:t> </a:t>
            </a:r>
          </a:p>
        </p:txBody>
      </p:sp>
      <p:pic>
        <p:nvPicPr>
          <p:cNvPr id="6" name="Content Placeholder 3"/>
          <p:cNvPicPr>
            <a:picLocks noChangeAspect="1"/>
          </p:cNvPicPr>
          <p:nvPr/>
        </p:nvPicPr>
        <p:blipFill>
          <a:blip r:embed="rId4" cstate="print"/>
          <a:srcRect t="-79708" b="-79708"/>
          <a:stretch>
            <a:fillRect/>
          </a:stretch>
        </p:blipFill>
        <p:spPr>
          <a:xfrm>
            <a:off x="6146800" y="5168997"/>
            <a:ext cx="2540000" cy="1396903"/>
          </a:xfrm>
          <a:prstGeom prst="rect">
            <a:avLst/>
          </a:prstGeom>
        </p:spPr>
      </p:pic>
    </p:spTree>
    <p:extLst>
      <p:ext uri="{BB962C8B-B14F-4D97-AF65-F5344CB8AC3E}">
        <p14:creationId xmlns:p14="http://schemas.microsoft.com/office/powerpoint/2010/main" val="30238365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28" y="274638"/>
            <a:ext cx="8229600" cy="1143000"/>
          </a:xfrm>
        </p:spPr>
        <p:txBody>
          <a:bodyPr>
            <a:normAutofit/>
          </a:bodyPr>
          <a:lstStyle/>
          <a:p>
            <a:r>
              <a:rPr lang="en-US" b="1" dirty="0" smtClean="0">
                <a:solidFill>
                  <a:schemeClr val="accent1">
                    <a:lumMod val="75000"/>
                  </a:schemeClr>
                </a:solidFill>
              </a:rPr>
              <a:t>Recommended Funder Actions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US" u="sng" dirty="0" smtClean="0"/>
              <a:t>Link funding </a:t>
            </a:r>
            <a:r>
              <a:rPr lang="en-US" dirty="0" smtClean="0"/>
              <a:t>to NHAS Goals</a:t>
            </a:r>
          </a:p>
          <a:p>
            <a:r>
              <a:rPr lang="en-US" dirty="0" smtClean="0"/>
              <a:t>Fund </a:t>
            </a:r>
            <a:r>
              <a:rPr lang="en-US" u="sng" dirty="0" smtClean="0"/>
              <a:t>advocacy</a:t>
            </a:r>
          </a:p>
          <a:p>
            <a:r>
              <a:rPr lang="en-US" dirty="0" smtClean="0"/>
              <a:t>Build </a:t>
            </a:r>
            <a:r>
              <a:rPr lang="en-US" u="sng" dirty="0" smtClean="0"/>
              <a:t>leadership &amp; capacity</a:t>
            </a:r>
          </a:p>
          <a:p>
            <a:r>
              <a:rPr lang="en-US" dirty="0" smtClean="0"/>
              <a:t>Fund </a:t>
            </a:r>
            <a:r>
              <a:rPr lang="en-US" u="sng" dirty="0" smtClean="0"/>
              <a:t>research</a:t>
            </a:r>
            <a:r>
              <a:rPr lang="en-US" dirty="0" smtClean="0"/>
              <a:t> that helps the NHAS</a:t>
            </a:r>
          </a:p>
          <a:p>
            <a:r>
              <a:rPr lang="en-US" dirty="0" smtClean="0"/>
              <a:t>Help </a:t>
            </a:r>
            <a:r>
              <a:rPr lang="en-US" u="sng" dirty="0" smtClean="0"/>
              <a:t>evaluate the impact </a:t>
            </a:r>
            <a:r>
              <a:rPr lang="en-US" dirty="0" smtClean="0"/>
              <a:t>of the NHAS</a:t>
            </a:r>
          </a:p>
          <a:p>
            <a:r>
              <a:rPr lang="en-US" u="sng" dirty="0" smtClean="0"/>
              <a:t>Convene &amp; engage </a:t>
            </a:r>
            <a:r>
              <a:rPr lang="en-US" dirty="0" smtClean="0"/>
              <a:t>other funders</a:t>
            </a:r>
          </a:p>
          <a:p>
            <a:r>
              <a:rPr lang="en-US" dirty="0" smtClean="0"/>
              <a:t>Help grantees </a:t>
            </a:r>
            <a:r>
              <a:rPr lang="en-US" u="sng" dirty="0" smtClean="0"/>
              <a:t>navigate sea changes </a:t>
            </a:r>
          </a:p>
          <a:p>
            <a:r>
              <a:rPr lang="en-US" dirty="0" smtClean="0"/>
              <a:t>Join </a:t>
            </a:r>
            <a:r>
              <a:rPr lang="en-US" u="sng" dirty="0" smtClean="0"/>
              <a:t>public-private partnerships</a:t>
            </a:r>
            <a:endParaRPr lang="en-US" u="sng" dirty="0"/>
          </a:p>
        </p:txBody>
      </p:sp>
      <p:pic>
        <p:nvPicPr>
          <p:cNvPr id="5" name="Picture 4" descr="FCAAlogo_25th_abb_FINSH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9520" y="5571808"/>
            <a:ext cx="1097280" cy="1108710"/>
          </a:xfrm>
          <a:prstGeom prst="rect">
            <a:avLst/>
          </a:prstGeom>
        </p:spPr>
      </p:pic>
    </p:spTree>
    <p:extLst>
      <p:ext uri="{BB962C8B-B14F-4D97-AF65-F5344CB8AC3E}">
        <p14:creationId xmlns:p14="http://schemas.microsoft.com/office/powerpoint/2010/main" val="3379688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886</TotalTime>
  <Words>979</Words>
  <Application>Microsoft Macintosh PowerPoint</Application>
  <PresentationFormat>On-screen Show (4:3)</PresentationFormat>
  <Paragraphs>117</Paragraphs>
  <Slides>13</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16" baseType="lpstr">
      <vt:lpstr>Office Theme</vt:lpstr>
      <vt:lpstr>Pixel</vt:lpstr>
      <vt:lpstr>Document</vt:lpstr>
      <vt:lpstr>Private HIV/AIDS Funding in 2011</vt:lpstr>
      <vt:lpstr>Private HIV/AIDS Funding in 2011</vt:lpstr>
      <vt:lpstr>Domestic Trends</vt:lpstr>
      <vt:lpstr>Regional Distribution of Domestic U.S. Philanthropic HIV/AIDS Funding in 2011 (by % of total domestic disbursements) </vt:lpstr>
      <vt:lpstr>Target Populations of U.S. Philanthropic HIV/AIDS Funding for the Domestic U.S. Epidemic in 2011 (All Top Funders) </vt:lpstr>
      <vt:lpstr>Intended Use of U.S. Philanthropic HIV/AIDS Funding for the Domestic U.S. in 2011</vt:lpstr>
      <vt:lpstr>The “Other”</vt:lpstr>
      <vt:lpstr>The FCAA Toolkit</vt:lpstr>
      <vt:lpstr>Recommended Funder Actions</vt:lpstr>
      <vt:lpstr>Examples: Link Funding</vt:lpstr>
      <vt:lpstr>Examples: Fund Advocacy/Research</vt:lpstr>
      <vt:lpstr>NHAS-related trends</vt:lpstr>
      <vt:lpstr>PowerPoint Presentation</vt:lpstr>
    </vt:vector>
  </TitlesOfParts>
  <Company>FCAA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Hamilton</dc:creator>
  <cp:lastModifiedBy>Frank Beadle</cp:lastModifiedBy>
  <cp:revision>100</cp:revision>
  <dcterms:created xsi:type="dcterms:W3CDTF">2012-08-06T20:16:59Z</dcterms:created>
  <dcterms:modified xsi:type="dcterms:W3CDTF">2012-09-30T18:19:03Z</dcterms:modified>
</cp:coreProperties>
</file>