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embeddings/oleObject1.bin" ContentType="application/vnd.openxmlformats-officedocument.oleObject"/>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1" r:id="rId2"/>
    <p:sldId id="279" r:id="rId3"/>
    <p:sldId id="281" r:id="rId4"/>
    <p:sldId id="290" r:id="rId5"/>
    <p:sldId id="268" r:id="rId6"/>
    <p:sldId id="269" r:id="rId7"/>
    <p:sldId id="284" r:id="rId8"/>
    <p:sldId id="282" r:id="rId9"/>
    <p:sldId id="283" r:id="rId10"/>
    <p:sldId id="271" r:id="rId11"/>
    <p:sldId id="272" r:id="rId12"/>
    <p:sldId id="273" r:id="rId13"/>
    <p:sldId id="289" r:id="rId14"/>
    <p:sldId id="285" r:id="rId15"/>
    <p:sldId id="28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lipa marques" initials="F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040" autoAdjust="0"/>
  </p:normalViewPr>
  <p:slideViewPr>
    <p:cSldViewPr showGuides="1">
      <p:cViewPr varScale="1">
        <p:scale>
          <a:sx n="82" d="100"/>
          <a:sy n="82" d="100"/>
        </p:scale>
        <p:origin x="-1664" y="-120"/>
      </p:cViewPr>
      <p:guideLst>
        <p:guide orient="horz" pos="768"/>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commentAuthors" Target="commentAuthor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9BC65E-4327-4DC2-BAB4-BE28217C69CA}" type="datetimeFigureOut">
              <a:rPr lang="en-US" smtClean="0"/>
              <a:pPr/>
              <a:t>9/30/12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9EB36C-CA6C-4D05-B102-5740056558D1}" type="slidenum">
              <a:rPr lang="en-US" smtClean="0"/>
              <a:pPr/>
              <a:t>‹#›</a:t>
            </a:fld>
            <a:endParaRPr lang="en-US"/>
          </a:p>
        </p:txBody>
      </p:sp>
    </p:spTree>
    <p:extLst>
      <p:ext uri="{BB962C8B-B14F-4D97-AF65-F5344CB8AC3E}">
        <p14:creationId xmlns:p14="http://schemas.microsoft.com/office/powerpoint/2010/main" val="3827300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Dignity – information about people is gathered from them directly, not just “about” them. They/we have a voice.</a:t>
            </a:r>
          </a:p>
          <a:p>
            <a:r>
              <a:rPr lang="en-US" dirty="0" smtClean="0"/>
              <a:t>Reliability – the</a:t>
            </a:r>
            <a:r>
              <a:rPr lang="en-US" baseline="0" dirty="0" smtClean="0"/>
              <a:t> idea that you are measuring what you intend to measure. Asking PLHIV about their concrete experiences with S&amp;D within a specific period of time (did X happen in the last year?) is more likely to provide a reliable response than asking a community member (do PLHIV experience X in this community)</a:t>
            </a:r>
          </a:p>
          <a:p>
            <a:r>
              <a:rPr lang="en-US" dirty="0" smtClean="0"/>
              <a:t>Salience</a:t>
            </a:r>
            <a:r>
              <a:rPr lang="en-US" baseline="0" dirty="0" smtClean="0"/>
              <a:t> and </a:t>
            </a:r>
            <a:r>
              <a:rPr lang="en-US" dirty="0" err="1" smtClean="0"/>
              <a:t>Replicability</a:t>
            </a:r>
            <a:r>
              <a:rPr lang="en-US" baseline="0" dirty="0" smtClean="0"/>
              <a:t> – solves the problem of general population questions working differently in high v low prevalence settings. Salient for PLHIV whether setting is high or low prevalence, therefore questions can be asked globally.</a:t>
            </a:r>
          </a:p>
          <a:p>
            <a:r>
              <a:rPr lang="en-US" baseline="0" dirty="0" smtClean="0"/>
              <a:t>Identification of emerging trends – researchers can’t guess ahead of time all of the ways that S&amp;D affect people in a particular area and S&amp;D may shift over time as responses to the epidemic shift. Asking those at the center of the experience allows the identification of issues that would otherwise be invisible. Highlight the open-ended questions at the end and the follow up case studies on this point.</a:t>
            </a:r>
          </a:p>
          <a:p>
            <a:r>
              <a:rPr lang="en-US" baseline="0" dirty="0" smtClean="0"/>
              <a:t>Empowerment – involving those targeted by S&amp;D in the response to the problem. Not asking PLHIV to sit back while others discuss and solve. </a:t>
            </a:r>
            <a:endParaRPr lang="en-GB" dirty="0"/>
          </a:p>
        </p:txBody>
      </p:sp>
      <p:sp>
        <p:nvSpPr>
          <p:cNvPr id="4" name="Slide Number Placeholder 3"/>
          <p:cNvSpPr>
            <a:spLocks noGrp="1"/>
          </p:cNvSpPr>
          <p:nvPr>
            <p:ph type="sldNum" sz="quarter" idx="10"/>
          </p:nvPr>
        </p:nvSpPr>
        <p:spPr/>
        <p:txBody>
          <a:bodyPr/>
          <a:lstStyle/>
          <a:p>
            <a:fld id="{989EB36C-CA6C-4D05-B102-5740056558D1}" type="slidenum">
              <a:rPr lang="en-US" smtClean="0"/>
              <a:pPr/>
              <a:t>2</a:t>
            </a:fld>
            <a:endParaRPr lang="en-US"/>
          </a:p>
        </p:txBody>
      </p:sp>
    </p:spTree>
    <p:extLst>
      <p:ext uri="{BB962C8B-B14F-4D97-AF65-F5344CB8AC3E}">
        <p14:creationId xmlns:p14="http://schemas.microsoft.com/office/powerpoint/2010/main" val="39492727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10"/>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1pPr>
            <a:lvl2pPr marL="742950" indent="-285750">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2pPr>
            <a:lvl3pPr marL="1143000" indent="-228600">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3pPr>
            <a:lvl4pPr marL="1600200" indent="-228600">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4pPr>
            <a:lvl5pPr marL="2057400" indent="-228600">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5pPr>
            <a:lvl6pPr marL="2514600" indent="-228600" eaLnBrk="0" fontAlgn="base" hangingPunct="0">
              <a:spcBef>
                <a:spcPct val="0"/>
              </a:spcBef>
              <a:spcAft>
                <a:spcPct val="0"/>
              </a:spcAft>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6pPr>
            <a:lvl7pPr marL="2971800" indent="-228600" eaLnBrk="0" fontAlgn="base" hangingPunct="0">
              <a:spcBef>
                <a:spcPct val="0"/>
              </a:spcBef>
              <a:spcAft>
                <a:spcPct val="0"/>
              </a:spcAft>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7pPr>
            <a:lvl8pPr marL="3429000" indent="-228600" eaLnBrk="0" fontAlgn="base" hangingPunct="0">
              <a:spcBef>
                <a:spcPct val="0"/>
              </a:spcBef>
              <a:spcAft>
                <a:spcPct val="0"/>
              </a:spcAft>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8pPr>
            <a:lvl9pPr marL="3886200" indent="-228600" eaLnBrk="0" fontAlgn="base" hangingPunct="0">
              <a:spcBef>
                <a:spcPct val="0"/>
              </a:spcBef>
              <a:spcAft>
                <a:spcPct val="0"/>
              </a:spcAft>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9pPr>
          </a:lstStyle>
          <a:p>
            <a:fld id="{5FEEC8C0-D2CA-4CD8-BEE2-0229E15CF538}" type="slidenum">
              <a:rPr lang="en-US" sz="1200" smtClean="0">
                <a:solidFill>
                  <a:srgbClr val="000000"/>
                </a:solidFill>
                <a:latin typeface="Times New Roman" pitchFamily="18" charset="0"/>
                <a:cs typeface="Lucida Sans Unicode" pitchFamily="34" charset="0"/>
              </a:rPr>
              <a:pPr/>
              <a:t>12</a:t>
            </a:fld>
            <a:endParaRPr lang="en-US" sz="1200" smtClean="0">
              <a:solidFill>
                <a:srgbClr val="000000"/>
              </a:solidFill>
              <a:latin typeface="Times New Roman" pitchFamily="18" charset="0"/>
              <a:cs typeface="Lucida Sans Unicode" pitchFamily="34" charset="0"/>
            </a:endParaRPr>
          </a:p>
        </p:txBody>
      </p:sp>
      <p:sp>
        <p:nvSpPr>
          <p:cNvPr id="41987" name="Text Box 1"/>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9pPr>
          </a:lstStyle>
          <a:p>
            <a:pPr algn="r"/>
            <a:fld id="{AE28A1F2-C77A-48F3-BB7C-18340EC5429B}" type="slidenum">
              <a:rPr lang="en-US" sz="1200">
                <a:solidFill>
                  <a:srgbClr val="000000"/>
                </a:solidFill>
              </a:rPr>
              <a:pPr algn="r"/>
              <a:t>12</a:t>
            </a:fld>
            <a:endParaRPr lang="en-US" sz="1200">
              <a:solidFill>
                <a:srgbClr val="000000"/>
              </a:solidFill>
            </a:endParaRPr>
          </a:p>
        </p:txBody>
      </p:sp>
      <p:sp>
        <p:nvSpPr>
          <p:cNvPr id="41988" name="Rectangle 2"/>
          <p:cNvSpPr>
            <a:spLocks noGrp="1" noRot="1" noChangeAspect="1" noChangeArrowheads="1" noTextEdit="1"/>
          </p:cNvSpPr>
          <p:nvPr>
            <p:ph type="sldImg"/>
          </p:nvPr>
        </p:nvSpPr>
        <p:spPr>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latin typeface="Times New Roman" pitchFamily="18" charset="0"/>
                <a:cs typeface="Lucida Sans Unicode" pitchFamily="34" charset="0"/>
              </a:rPr>
              <a:t>Can help to identify negative</a:t>
            </a:r>
            <a:r>
              <a:rPr lang="en-US" baseline="0" dirty="0" smtClean="0">
                <a:latin typeface="Times New Roman" pitchFamily="18" charset="0"/>
                <a:cs typeface="Lucida Sans Unicode" pitchFamily="34" charset="0"/>
              </a:rPr>
              <a:t> repercussions and unintended consequences, for example, in campaigns to increase HIV testing.</a:t>
            </a:r>
            <a:endParaRPr lang="en-US" dirty="0" smtClean="0">
              <a:latin typeface="Times New Roman" pitchFamily="18" charset="0"/>
              <a:cs typeface="Lucida Sans Unicode" pitchFamily="34" charset="0"/>
            </a:endParaRPr>
          </a:p>
        </p:txBody>
      </p:sp>
      <p:sp>
        <p:nvSpPr>
          <p:cNvPr id="41990" name="Text Box 4"/>
          <p:cNvSpPr txBox="1">
            <a:spLocks noChangeArrowheads="1"/>
          </p:cNvSpPr>
          <p:nvPr/>
        </p:nvSpPr>
        <p:spPr bwMode="auto">
          <a:xfrm>
            <a:off x="1127125" y="4300538"/>
            <a:ext cx="4581525" cy="472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42900">
              <a:tabLst>
                <a:tab pos="742950" algn="l"/>
                <a:tab pos="1190625" algn="l"/>
                <a:tab pos="1639888" algn="l"/>
                <a:tab pos="2089150" algn="l"/>
                <a:tab pos="2538413" algn="l"/>
                <a:tab pos="2987675" algn="l"/>
                <a:tab pos="3436938" algn="l"/>
                <a:tab pos="3886200" algn="l"/>
                <a:tab pos="4335463" algn="l"/>
                <a:tab pos="4784725" algn="l"/>
                <a:tab pos="5233988" algn="l"/>
                <a:tab pos="5683250" algn="l"/>
                <a:tab pos="6132513" algn="l"/>
                <a:tab pos="6581775" algn="l"/>
                <a:tab pos="7031038" algn="l"/>
                <a:tab pos="7480300" algn="l"/>
                <a:tab pos="7929563" algn="l"/>
                <a:tab pos="8378825" algn="l"/>
                <a:tab pos="8828088" algn="l"/>
                <a:tab pos="9277350" algn="l"/>
                <a:tab pos="9726613" algn="l"/>
              </a:tabLst>
              <a:defRPr sz="2400">
                <a:solidFill>
                  <a:schemeClr val="tx1"/>
                </a:solidFill>
                <a:latin typeface="Arial" pitchFamily="34" charset="0"/>
                <a:ea typeface="ＭＳ Ｐゴシック" pitchFamily="32" charset="0"/>
                <a:cs typeface="ＭＳ Ｐゴシック" pitchFamily="32" charset="0"/>
              </a:defRPr>
            </a:lvl1pPr>
            <a:lvl2pPr indent="-282575">
              <a:tabLst>
                <a:tab pos="742950" algn="l"/>
                <a:tab pos="1190625" algn="l"/>
                <a:tab pos="1639888" algn="l"/>
                <a:tab pos="2089150" algn="l"/>
                <a:tab pos="2538413" algn="l"/>
                <a:tab pos="2987675" algn="l"/>
                <a:tab pos="3436938" algn="l"/>
                <a:tab pos="3886200" algn="l"/>
                <a:tab pos="4335463" algn="l"/>
                <a:tab pos="4784725" algn="l"/>
                <a:tab pos="5233988" algn="l"/>
                <a:tab pos="5683250" algn="l"/>
                <a:tab pos="6132513" algn="l"/>
                <a:tab pos="6581775" algn="l"/>
                <a:tab pos="7031038" algn="l"/>
                <a:tab pos="7480300" algn="l"/>
                <a:tab pos="7929563" algn="l"/>
                <a:tab pos="8378825" algn="l"/>
                <a:tab pos="8828088" algn="l"/>
                <a:tab pos="9277350" algn="l"/>
                <a:tab pos="9726613" algn="l"/>
              </a:tabLst>
              <a:defRPr sz="2400">
                <a:solidFill>
                  <a:schemeClr val="tx1"/>
                </a:solidFill>
                <a:latin typeface="Arial" pitchFamily="34" charset="0"/>
                <a:ea typeface="ＭＳ Ｐゴシック" pitchFamily="32" charset="0"/>
                <a:cs typeface="ＭＳ Ｐゴシック" pitchFamily="32" charset="0"/>
              </a:defRPr>
            </a:lvl2pPr>
            <a:lvl3pPr marL="1143000" indent="-228600">
              <a:tabLst>
                <a:tab pos="742950" algn="l"/>
                <a:tab pos="1190625" algn="l"/>
                <a:tab pos="1639888" algn="l"/>
                <a:tab pos="2089150" algn="l"/>
                <a:tab pos="2538413" algn="l"/>
                <a:tab pos="2987675" algn="l"/>
                <a:tab pos="3436938" algn="l"/>
                <a:tab pos="3886200" algn="l"/>
                <a:tab pos="4335463" algn="l"/>
                <a:tab pos="4784725" algn="l"/>
                <a:tab pos="5233988" algn="l"/>
                <a:tab pos="5683250" algn="l"/>
                <a:tab pos="6132513" algn="l"/>
                <a:tab pos="6581775" algn="l"/>
                <a:tab pos="7031038" algn="l"/>
                <a:tab pos="7480300" algn="l"/>
                <a:tab pos="7929563" algn="l"/>
                <a:tab pos="8378825" algn="l"/>
                <a:tab pos="8828088" algn="l"/>
                <a:tab pos="9277350" algn="l"/>
                <a:tab pos="9726613" algn="l"/>
              </a:tabLst>
              <a:defRPr sz="2400">
                <a:solidFill>
                  <a:schemeClr val="tx1"/>
                </a:solidFill>
                <a:latin typeface="Arial" pitchFamily="34" charset="0"/>
                <a:ea typeface="ＭＳ Ｐゴシック" pitchFamily="32" charset="0"/>
                <a:cs typeface="ＭＳ Ｐゴシック" pitchFamily="32" charset="0"/>
              </a:defRPr>
            </a:lvl3pPr>
            <a:lvl4pPr marL="1600200" indent="-228600">
              <a:tabLst>
                <a:tab pos="742950" algn="l"/>
                <a:tab pos="1190625" algn="l"/>
                <a:tab pos="1639888" algn="l"/>
                <a:tab pos="2089150" algn="l"/>
                <a:tab pos="2538413" algn="l"/>
                <a:tab pos="2987675" algn="l"/>
                <a:tab pos="3436938" algn="l"/>
                <a:tab pos="3886200" algn="l"/>
                <a:tab pos="4335463" algn="l"/>
                <a:tab pos="4784725" algn="l"/>
                <a:tab pos="5233988" algn="l"/>
                <a:tab pos="5683250" algn="l"/>
                <a:tab pos="6132513" algn="l"/>
                <a:tab pos="6581775" algn="l"/>
                <a:tab pos="7031038" algn="l"/>
                <a:tab pos="7480300" algn="l"/>
                <a:tab pos="7929563" algn="l"/>
                <a:tab pos="8378825" algn="l"/>
                <a:tab pos="8828088" algn="l"/>
                <a:tab pos="9277350" algn="l"/>
                <a:tab pos="9726613" algn="l"/>
              </a:tabLst>
              <a:defRPr sz="2400">
                <a:solidFill>
                  <a:schemeClr val="tx1"/>
                </a:solidFill>
                <a:latin typeface="Arial" pitchFamily="34" charset="0"/>
                <a:ea typeface="ＭＳ Ｐゴシック" pitchFamily="32" charset="0"/>
                <a:cs typeface="ＭＳ Ｐゴシック" pitchFamily="32" charset="0"/>
              </a:defRPr>
            </a:lvl4pPr>
            <a:lvl5pPr marL="2057400" indent="-228600">
              <a:tabLst>
                <a:tab pos="742950" algn="l"/>
                <a:tab pos="1190625" algn="l"/>
                <a:tab pos="1639888" algn="l"/>
                <a:tab pos="2089150" algn="l"/>
                <a:tab pos="2538413" algn="l"/>
                <a:tab pos="2987675" algn="l"/>
                <a:tab pos="3436938" algn="l"/>
                <a:tab pos="3886200" algn="l"/>
                <a:tab pos="4335463" algn="l"/>
                <a:tab pos="4784725" algn="l"/>
                <a:tab pos="5233988" algn="l"/>
                <a:tab pos="5683250" algn="l"/>
                <a:tab pos="6132513" algn="l"/>
                <a:tab pos="6581775" algn="l"/>
                <a:tab pos="7031038" algn="l"/>
                <a:tab pos="7480300" algn="l"/>
                <a:tab pos="7929563" algn="l"/>
                <a:tab pos="8378825" algn="l"/>
                <a:tab pos="8828088" algn="l"/>
                <a:tab pos="9277350" algn="l"/>
                <a:tab pos="9726613" algn="l"/>
              </a:tabLst>
              <a:defRPr sz="2400">
                <a:solidFill>
                  <a:schemeClr val="tx1"/>
                </a:solidFill>
                <a:latin typeface="Arial" pitchFamily="34" charset="0"/>
                <a:ea typeface="ＭＳ Ｐゴシック" pitchFamily="32" charset="0"/>
                <a:cs typeface="ＭＳ Ｐゴシック" pitchFamily="32" charset="0"/>
              </a:defRPr>
            </a:lvl5pPr>
            <a:lvl6pPr marL="2514600" indent="-228600" eaLnBrk="0" fontAlgn="base" hangingPunct="0">
              <a:spcBef>
                <a:spcPct val="0"/>
              </a:spcBef>
              <a:spcAft>
                <a:spcPct val="0"/>
              </a:spcAft>
              <a:tabLst>
                <a:tab pos="742950" algn="l"/>
                <a:tab pos="1190625" algn="l"/>
                <a:tab pos="1639888" algn="l"/>
                <a:tab pos="2089150" algn="l"/>
                <a:tab pos="2538413" algn="l"/>
                <a:tab pos="2987675" algn="l"/>
                <a:tab pos="3436938" algn="l"/>
                <a:tab pos="3886200" algn="l"/>
                <a:tab pos="4335463" algn="l"/>
                <a:tab pos="4784725" algn="l"/>
                <a:tab pos="5233988" algn="l"/>
                <a:tab pos="5683250" algn="l"/>
                <a:tab pos="6132513" algn="l"/>
                <a:tab pos="6581775" algn="l"/>
                <a:tab pos="7031038" algn="l"/>
                <a:tab pos="7480300" algn="l"/>
                <a:tab pos="7929563" algn="l"/>
                <a:tab pos="8378825" algn="l"/>
                <a:tab pos="8828088" algn="l"/>
                <a:tab pos="9277350" algn="l"/>
                <a:tab pos="9726613" algn="l"/>
              </a:tabLst>
              <a:defRPr sz="2400">
                <a:solidFill>
                  <a:schemeClr val="tx1"/>
                </a:solidFill>
                <a:latin typeface="Arial" pitchFamily="34" charset="0"/>
                <a:ea typeface="ＭＳ Ｐゴシック" pitchFamily="32" charset="0"/>
                <a:cs typeface="ＭＳ Ｐゴシック" pitchFamily="32" charset="0"/>
              </a:defRPr>
            </a:lvl6pPr>
            <a:lvl7pPr marL="2971800" indent="-228600" eaLnBrk="0" fontAlgn="base" hangingPunct="0">
              <a:spcBef>
                <a:spcPct val="0"/>
              </a:spcBef>
              <a:spcAft>
                <a:spcPct val="0"/>
              </a:spcAft>
              <a:tabLst>
                <a:tab pos="742950" algn="l"/>
                <a:tab pos="1190625" algn="l"/>
                <a:tab pos="1639888" algn="l"/>
                <a:tab pos="2089150" algn="l"/>
                <a:tab pos="2538413" algn="l"/>
                <a:tab pos="2987675" algn="l"/>
                <a:tab pos="3436938" algn="l"/>
                <a:tab pos="3886200" algn="l"/>
                <a:tab pos="4335463" algn="l"/>
                <a:tab pos="4784725" algn="l"/>
                <a:tab pos="5233988" algn="l"/>
                <a:tab pos="5683250" algn="l"/>
                <a:tab pos="6132513" algn="l"/>
                <a:tab pos="6581775" algn="l"/>
                <a:tab pos="7031038" algn="l"/>
                <a:tab pos="7480300" algn="l"/>
                <a:tab pos="7929563" algn="l"/>
                <a:tab pos="8378825" algn="l"/>
                <a:tab pos="8828088" algn="l"/>
                <a:tab pos="9277350" algn="l"/>
                <a:tab pos="9726613" algn="l"/>
              </a:tabLst>
              <a:defRPr sz="2400">
                <a:solidFill>
                  <a:schemeClr val="tx1"/>
                </a:solidFill>
                <a:latin typeface="Arial" pitchFamily="34" charset="0"/>
                <a:ea typeface="ＭＳ Ｐゴシック" pitchFamily="32" charset="0"/>
                <a:cs typeface="ＭＳ Ｐゴシック" pitchFamily="32" charset="0"/>
              </a:defRPr>
            </a:lvl7pPr>
            <a:lvl8pPr marL="3429000" indent="-228600" eaLnBrk="0" fontAlgn="base" hangingPunct="0">
              <a:spcBef>
                <a:spcPct val="0"/>
              </a:spcBef>
              <a:spcAft>
                <a:spcPct val="0"/>
              </a:spcAft>
              <a:tabLst>
                <a:tab pos="742950" algn="l"/>
                <a:tab pos="1190625" algn="l"/>
                <a:tab pos="1639888" algn="l"/>
                <a:tab pos="2089150" algn="l"/>
                <a:tab pos="2538413" algn="l"/>
                <a:tab pos="2987675" algn="l"/>
                <a:tab pos="3436938" algn="l"/>
                <a:tab pos="3886200" algn="l"/>
                <a:tab pos="4335463" algn="l"/>
                <a:tab pos="4784725" algn="l"/>
                <a:tab pos="5233988" algn="l"/>
                <a:tab pos="5683250" algn="l"/>
                <a:tab pos="6132513" algn="l"/>
                <a:tab pos="6581775" algn="l"/>
                <a:tab pos="7031038" algn="l"/>
                <a:tab pos="7480300" algn="l"/>
                <a:tab pos="7929563" algn="l"/>
                <a:tab pos="8378825" algn="l"/>
                <a:tab pos="8828088" algn="l"/>
                <a:tab pos="9277350" algn="l"/>
                <a:tab pos="9726613" algn="l"/>
              </a:tabLst>
              <a:defRPr sz="2400">
                <a:solidFill>
                  <a:schemeClr val="tx1"/>
                </a:solidFill>
                <a:latin typeface="Arial" pitchFamily="34" charset="0"/>
                <a:ea typeface="ＭＳ Ｐゴシック" pitchFamily="32" charset="0"/>
                <a:cs typeface="ＭＳ Ｐゴシック" pitchFamily="32" charset="0"/>
              </a:defRPr>
            </a:lvl8pPr>
            <a:lvl9pPr marL="3886200" indent="-228600" eaLnBrk="0" fontAlgn="base" hangingPunct="0">
              <a:spcBef>
                <a:spcPct val="0"/>
              </a:spcBef>
              <a:spcAft>
                <a:spcPct val="0"/>
              </a:spcAft>
              <a:tabLst>
                <a:tab pos="742950" algn="l"/>
                <a:tab pos="1190625" algn="l"/>
                <a:tab pos="1639888" algn="l"/>
                <a:tab pos="2089150" algn="l"/>
                <a:tab pos="2538413" algn="l"/>
                <a:tab pos="2987675" algn="l"/>
                <a:tab pos="3436938" algn="l"/>
                <a:tab pos="3886200" algn="l"/>
                <a:tab pos="4335463" algn="l"/>
                <a:tab pos="4784725" algn="l"/>
                <a:tab pos="5233988" algn="l"/>
                <a:tab pos="5683250" algn="l"/>
                <a:tab pos="6132513" algn="l"/>
                <a:tab pos="6581775" algn="l"/>
                <a:tab pos="7031038" algn="l"/>
                <a:tab pos="7480300" algn="l"/>
                <a:tab pos="7929563" algn="l"/>
                <a:tab pos="8378825" algn="l"/>
                <a:tab pos="8828088" algn="l"/>
                <a:tab pos="9277350" algn="l"/>
                <a:tab pos="9726613" algn="l"/>
              </a:tabLst>
              <a:defRPr sz="2400">
                <a:solidFill>
                  <a:schemeClr val="tx1"/>
                </a:solidFill>
                <a:latin typeface="Arial" pitchFamily="34" charset="0"/>
                <a:ea typeface="ＭＳ Ｐゴシック" pitchFamily="32" charset="0"/>
                <a:cs typeface="ＭＳ Ｐゴシック" pitchFamily="32" charset="0"/>
              </a:defRPr>
            </a:lvl9pPr>
          </a:lstStyle>
          <a:p>
            <a:pPr lvl="1">
              <a:spcBef>
                <a:spcPts val="700"/>
              </a:spcBef>
            </a:pPr>
            <a:r>
              <a:rPr lang="en-US" sz="1200">
                <a:solidFill>
                  <a:srgbClr val="000000"/>
                </a:solidFill>
              </a:rPr>
              <a:t>Social practices and social / legal requirements impact individual testing patterns.</a:t>
            </a:r>
          </a:p>
          <a:p>
            <a:pPr lvl="1">
              <a:spcBef>
                <a:spcPts val="700"/>
              </a:spcBef>
            </a:pPr>
            <a:r>
              <a:rPr lang="en-US" sz="1200">
                <a:solidFill>
                  <a:srgbClr val="000000"/>
                </a:solidFill>
              </a:rPr>
              <a:t>High number testing only when showing up with symptoms indicates social practices that do not facilitate early testing among at risk populations (which may be almost everyone or may be specific communities).</a:t>
            </a:r>
          </a:p>
          <a:p>
            <a:pPr lvl="1">
              <a:spcBef>
                <a:spcPts val="700"/>
              </a:spcBef>
            </a:pPr>
            <a:r>
              <a:rPr lang="en-US" sz="1200">
                <a:solidFill>
                  <a:srgbClr val="000000"/>
                </a:solidFill>
              </a:rPr>
              <a:t>Role of social/legal requirements such as employment testing, pre or antenatal testing, and opt-out testing which can lead to testing without consent or knowledge</a:t>
            </a:r>
          </a:p>
          <a:p>
            <a:pPr lvl="1">
              <a:spcBef>
                <a:spcPts val="700"/>
              </a:spcBef>
            </a:pPr>
            <a:r>
              <a:rPr lang="en-US" sz="1200">
                <a:solidFill>
                  <a:srgbClr val="000000"/>
                </a:solidFill>
              </a:rPr>
              <a:t>Kenya – 23% referred du to suspected HIV related symptoms</a:t>
            </a:r>
          </a:p>
          <a:p>
            <a:pPr lvl="1">
              <a:spcBef>
                <a:spcPts val="700"/>
              </a:spcBef>
            </a:pPr>
            <a:r>
              <a:rPr lang="en-US" sz="1200">
                <a:solidFill>
                  <a:srgbClr val="000000"/>
                </a:solidFill>
              </a:rPr>
              <a:t>In addition, 27% in DR and 35% in China received no counseling, 16% in myanmar, 31% Philippines, 32% UK</a:t>
            </a:r>
          </a:p>
          <a:p>
            <a:pPr lvl="1">
              <a:spcBef>
                <a:spcPts val="700"/>
              </a:spcBef>
            </a:pPr>
            <a:r>
              <a:rPr lang="en-US" sz="1200">
                <a:solidFill>
                  <a:srgbClr val="000000"/>
                </a:solidFill>
              </a:rPr>
              <a:t>56% Philippines tested voluntarily</a:t>
            </a:r>
          </a:p>
          <a:p>
            <a:pPr lvl="1">
              <a:spcBef>
                <a:spcPts val="700"/>
              </a:spcBef>
            </a:pPr>
            <a:r>
              <a:rPr lang="en-US" sz="1200">
                <a:solidFill>
                  <a:srgbClr val="000000"/>
                </a:solidFill>
              </a:rPr>
              <a:t>30% tested without their knowledge</a:t>
            </a:r>
          </a:p>
          <a:p>
            <a:pPr lvl="1">
              <a:spcBef>
                <a:spcPts val="700"/>
              </a:spcBef>
            </a:pPr>
            <a:r>
              <a:rPr lang="en-US" sz="1200">
                <a:solidFill>
                  <a:srgbClr val="000000"/>
                </a:solidFill>
              </a:rPr>
              <a:t>77% in Paraguay tested voluntarily</a:t>
            </a:r>
          </a:p>
          <a:p>
            <a:pPr lvl="1">
              <a:spcBef>
                <a:spcPts val="700"/>
              </a:spcBef>
            </a:pPr>
            <a:r>
              <a:rPr lang="en-US" sz="1200">
                <a:solidFill>
                  <a:srgbClr val="000000"/>
                </a:solidFill>
              </a:rPr>
              <a:t>15% tested under some level of coercion</a:t>
            </a:r>
          </a:p>
          <a:p>
            <a:pPr lvl="1">
              <a:spcBef>
                <a:spcPts val="700"/>
              </a:spcBef>
            </a:pPr>
            <a:r>
              <a:rPr lang="en-US" sz="1200">
                <a:solidFill>
                  <a:srgbClr val="000000"/>
                </a:solidFill>
              </a:rPr>
              <a:t>9% tested w/o consent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Compelling information from Kenya, indicating that it might be useful to follow</a:t>
            </a:r>
            <a:r>
              <a:rPr lang="en-US" baseline="0" dirty="0" smtClean="0"/>
              <a:t> up with some case studies to better understand this relationship and see if it can support calls for increased peer and psycho-social support.</a:t>
            </a:r>
            <a:endParaRPr lang="en-GB" dirty="0"/>
          </a:p>
        </p:txBody>
      </p:sp>
      <p:sp>
        <p:nvSpPr>
          <p:cNvPr id="4" name="Slide Number Placeholder 3"/>
          <p:cNvSpPr>
            <a:spLocks noGrp="1"/>
          </p:cNvSpPr>
          <p:nvPr>
            <p:ph type="sldNum" sz="quarter" idx="10"/>
          </p:nvPr>
        </p:nvSpPr>
        <p:spPr/>
        <p:txBody>
          <a:bodyPr/>
          <a:lstStyle/>
          <a:p>
            <a:fld id="{989EB36C-CA6C-4D05-B102-5740056558D1}" type="slidenum">
              <a:rPr lang="en-US" smtClean="0"/>
              <a:pPr/>
              <a:t>13</a:t>
            </a:fld>
            <a:endParaRPr lang="en-US"/>
          </a:p>
        </p:txBody>
      </p:sp>
    </p:spTree>
    <p:extLst>
      <p:ext uri="{BB962C8B-B14F-4D97-AF65-F5344CB8AC3E}">
        <p14:creationId xmlns:p14="http://schemas.microsoft.com/office/powerpoint/2010/main" val="32438802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10"/>
          <p:cNvSpPr>
            <a:spLocks noGrp="1" noChangeArrowheads="1"/>
          </p:cNvSpPr>
          <p:nvPr>
            <p:ph type="sldNum" sz="quarter"/>
          </p:nvPr>
        </p:nvSpPr>
        <p:spPr>
          <a:noFill/>
        </p:spPr>
        <p:txBody>
          <a:bodyPr/>
          <a:lstStyle>
            <a:lvl1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1pPr>
            <a:lvl2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2pPr>
            <a:lvl3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3pPr>
            <a:lvl4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4pPr>
            <a:lvl5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9pPr>
          </a:lstStyle>
          <a:p>
            <a:fld id="{CAC9D2AE-EA27-416D-8CC9-F78CD236D7C5}" type="slidenum">
              <a:rPr lang="en-US" sz="1200" smtClean="0">
                <a:solidFill>
                  <a:srgbClr val="000000"/>
                </a:solidFill>
                <a:latin typeface="Times New Roman" pitchFamily="18" charset="0"/>
                <a:cs typeface="Lucida Sans Unicode" pitchFamily="34" charset="0"/>
              </a:rPr>
              <a:pPr/>
              <a:t>14</a:t>
            </a:fld>
            <a:endParaRPr lang="en-US" sz="1200" smtClean="0">
              <a:solidFill>
                <a:srgbClr val="000000"/>
              </a:solidFill>
              <a:latin typeface="Times New Roman" pitchFamily="18" charset="0"/>
              <a:cs typeface="Lucida Sans Unicode" pitchFamily="34" charset="0"/>
            </a:endParaRPr>
          </a:p>
        </p:txBody>
      </p:sp>
      <p:sp>
        <p:nvSpPr>
          <p:cNvPr id="58371" name="Text Box 1"/>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9pPr>
          </a:lstStyle>
          <a:p>
            <a:pPr algn="r">
              <a:buClrTx/>
              <a:buFontTx/>
              <a:buNone/>
            </a:pPr>
            <a:fld id="{F45D4C36-BEC4-4779-A8BB-32F57CBEB74D}" type="slidenum">
              <a:rPr lang="en-US" sz="1200">
                <a:solidFill>
                  <a:srgbClr val="000000"/>
                </a:solidFill>
              </a:rPr>
              <a:pPr algn="r">
                <a:buClrTx/>
                <a:buFontTx/>
                <a:buNone/>
              </a:pPr>
              <a:t>14</a:t>
            </a:fld>
            <a:endParaRPr lang="en-US" sz="1200">
              <a:solidFill>
                <a:srgbClr val="000000"/>
              </a:solidFill>
            </a:endParaRPr>
          </a:p>
        </p:txBody>
      </p:sp>
      <p:sp>
        <p:nvSpPr>
          <p:cNvPr id="58372" name="Rectangle 2"/>
          <p:cNvSpPr>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3" name="Rectangle 3"/>
          <p:cNvSpPr>
            <a:spLocks noGrp="1" noChangeArrowheads="1"/>
          </p:cNvSpPr>
          <p:nvPr>
            <p:ph type="body" idx="1"/>
          </p:nvPr>
        </p:nvSpPr>
        <p:spPr>
          <a:xfrm>
            <a:off x="914400" y="4343400"/>
            <a:ext cx="5029200" cy="41148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spcBef>
                <a:spcPts val="45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latin typeface="Times New Roman" pitchFamily="18" charset="0"/>
                <a:cs typeface="Lucida Sans Unicode" pitchFamily="34" charset="0"/>
              </a:rPr>
              <a:t>Information about how the legal system may</a:t>
            </a:r>
            <a:r>
              <a:rPr lang="en-US" baseline="0" dirty="0" smtClean="0">
                <a:latin typeface="Times New Roman" pitchFamily="18" charset="0"/>
                <a:cs typeface="Lucida Sans Unicode" pitchFamily="34" charset="0"/>
              </a:rPr>
              <a:t> need strengthening to make protective laws a reality for PLHIV</a:t>
            </a:r>
            <a:endParaRPr lang="en-US" dirty="0" smtClean="0">
              <a:latin typeface="Times New Roman" pitchFamily="18" charset="0"/>
              <a:cs typeface="Lucida Sans Unicode" pitchFamily="34" charset="0"/>
            </a:endParaRPr>
          </a:p>
        </p:txBody>
      </p:sp>
      <p:sp>
        <p:nvSpPr>
          <p:cNvPr id="58374" name="Text Box 4"/>
          <p:cNvSpPr txBox="1">
            <a:spLocks noChangeArrowheads="1"/>
          </p:cNvSpPr>
          <p:nvPr/>
        </p:nvSpPr>
        <p:spPr bwMode="auto">
          <a:xfrm>
            <a:off x="1790700" y="5276850"/>
            <a:ext cx="3255963" cy="946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9pPr>
          </a:lstStyle>
          <a:p>
            <a:pPr algn="ctr">
              <a:buClrTx/>
              <a:buFontTx/>
              <a:buNone/>
            </a:pPr>
            <a:r>
              <a:rPr lang="en-US" sz="1400">
                <a:solidFill>
                  <a:srgbClr val="000000"/>
                </a:solidFill>
                <a:latin typeface="Calibri Bold" charset="0"/>
              </a:rPr>
              <a:t>Example of structural level effects and how they link with individual/hehavioral and social level effects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8000" dirty="0" smtClean="0"/>
              <a:t>Recent advocacy work resulting from Stigma Index results. All of these projects were led</a:t>
            </a:r>
            <a:r>
              <a:rPr lang="en-GB" sz="8000" baseline="0" dirty="0" smtClean="0"/>
              <a:t> by the national network of PLHIV. Three examples:</a:t>
            </a:r>
            <a:endParaRPr lang="en-GB" sz="8000" dirty="0" smtClean="0"/>
          </a:p>
          <a:p>
            <a:r>
              <a:rPr lang="en-GB" sz="8000" dirty="0" smtClean="0"/>
              <a:t>Swaziland</a:t>
            </a:r>
          </a:p>
          <a:p>
            <a:pPr lvl="1"/>
            <a:r>
              <a:rPr lang="en-GB" sz="8000" dirty="0" smtClean="0"/>
              <a:t>development of a National Framework to Address Stigma and Discrimination in Swaziland (currently in its final stages)</a:t>
            </a:r>
          </a:p>
          <a:p>
            <a:pPr lvl="1"/>
            <a:r>
              <a:rPr lang="en-GB" sz="8000" dirty="0" smtClean="0"/>
              <a:t>the implementation of an 'expert client' program in health facilities and communities, arguing that PLHIV can provide quality counselling to other PLHIV to address issues of stigma and discrimination because they understand how their peers are experiencing being HIV-positive in Swaziland</a:t>
            </a:r>
          </a:p>
          <a:p>
            <a:pPr lvl="1"/>
            <a:r>
              <a:rPr lang="en-GB" sz="8000" dirty="0" smtClean="0"/>
              <a:t>an on-going human rights monitoring program in health facilities </a:t>
            </a:r>
          </a:p>
          <a:p>
            <a:endParaRPr lang="en-GB" sz="1200" dirty="0" smtClean="0"/>
          </a:p>
          <a:p>
            <a:r>
              <a:rPr lang="en-GB" sz="1200" dirty="0" smtClean="0"/>
              <a:t>When the Fiji Network for People Living with HIV and AIDS (FJN+) conducted the Index in 2010, a high percentage of respondents reported internal stigma, including guilt, blame and low self-esteem. Since 2010, FJN+ has successfully advocated to…</a:t>
            </a:r>
          </a:p>
          <a:p>
            <a:endParaRPr lang="en-GB" sz="1200" dirty="0" smtClean="0"/>
          </a:p>
          <a:p>
            <a:r>
              <a:rPr lang="en-GB" sz="1200" dirty="0" smtClean="0"/>
              <a:t>Estonia, results showed high levels</a:t>
            </a:r>
            <a:r>
              <a:rPr lang="en-GB" sz="1200" baseline="0" dirty="0" smtClean="0"/>
              <a:t> of </a:t>
            </a:r>
            <a:r>
              <a:rPr lang="en-GB" sz="1200" dirty="0" smtClean="0"/>
              <a:t>concern</a:t>
            </a:r>
            <a:r>
              <a:rPr lang="en-GB" sz="1200" baseline="0" dirty="0" smtClean="0"/>
              <a:t> </a:t>
            </a:r>
            <a:r>
              <a:rPr lang="en-GB" sz="1200" dirty="0" smtClean="0"/>
              <a:t>about discrimination in employment</a:t>
            </a:r>
            <a:r>
              <a:rPr lang="en-GB" sz="1200" baseline="0" dirty="0" smtClean="0"/>
              <a:t> and lack of confidentiality when accessing </a:t>
            </a:r>
            <a:r>
              <a:rPr lang="en-GB" sz="1200" baseline="0" smtClean="0"/>
              <a:t>HIV testing.</a:t>
            </a:r>
            <a:endParaRPr lang="en-GB" sz="1200" dirty="0" smtClean="0"/>
          </a:p>
          <a:p>
            <a:r>
              <a:rPr lang="en-GB" sz="1200" dirty="0" smtClean="0"/>
              <a:t>Scale up voluntary counselling and testing (VCT) programs that ensured confidentiality.</a:t>
            </a:r>
          </a:p>
          <a:p>
            <a:r>
              <a:rPr lang="en-GB" sz="1200" dirty="0" smtClean="0"/>
              <a:t>initiative against workplace discrimination, in which local and national corporations signed up to the International Labour Organization (ILO) Standard 200 for decent work conditions and also signed commitments to publicize that they welcomed HIV+ employees.</a:t>
            </a:r>
          </a:p>
        </p:txBody>
      </p:sp>
      <p:sp>
        <p:nvSpPr>
          <p:cNvPr id="4" name="Slide Number Placeholder 3"/>
          <p:cNvSpPr>
            <a:spLocks noGrp="1"/>
          </p:cNvSpPr>
          <p:nvPr>
            <p:ph type="sldNum" sz="quarter" idx="10"/>
          </p:nvPr>
        </p:nvSpPr>
        <p:spPr/>
        <p:txBody>
          <a:bodyPr/>
          <a:lstStyle/>
          <a:p>
            <a:fld id="{989EB36C-CA6C-4D05-B102-5740056558D1}" type="slidenum">
              <a:rPr lang="en-US" smtClean="0"/>
              <a:pPr/>
              <a:t>15</a:t>
            </a:fld>
            <a:endParaRPr lang="en-US"/>
          </a:p>
        </p:txBody>
      </p:sp>
    </p:spTree>
    <p:extLst>
      <p:ext uri="{BB962C8B-B14F-4D97-AF65-F5344CB8AC3E}">
        <p14:creationId xmlns:p14="http://schemas.microsoft.com/office/powerpoint/2010/main" val="2204325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10"/>
          <p:cNvSpPr>
            <a:spLocks noGrp="1" noChangeArrowheads="1"/>
          </p:cNvSpPr>
          <p:nvPr>
            <p:ph type="sldNum" sz="quarter"/>
          </p:nvPr>
        </p:nvSpPr>
        <p:spPr>
          <a:noFill/>
        </p:spPr>
        <p:txBody>
          <a:bodyPr/>
          <a:lstStyle>
            <a:lvl1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1pPr>
            <a:lvl2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2pPr>
            <a:lvl3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3pPr>
            <a:lvl4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4pPr>
            <a:lvl5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9pPr>
          </a:lstStyle>
          <a:p>
            <a:fld id="{4A688EA1-3E0F-4A29-B6D8-2C377D294CA4}" type="slidenum">
              <a:rPr lang="en-US" sz="1200" smtClean="0">
                <a:solidFill>
                  <a:srgbClr val="000000"/>
                </a:solidFill>
                <a:latin typeface="Times New Roman" pitchFamily="18" charset="0"/>
                <a:cs typeface="Lucida Sans Unicode" pitchFamily="34" charset="0"/>
              </a:rPr>
              <a:pPr/>
              <a:t>3</a:t>
            </a:fld>
            <a:endParaRPr lang="en-US" sz="1200" smtClean="0">
              <a:solidFill>
                <a:srgbClr val="000000"/>
              </a:solidFill>
              <a:latin typeface="Times New Roman" pitchFamily="18" charset="0"/>
              <a:cs typeface="Lucida Sans Unicode" pitchFamily="34" charset="0"/>
            </a:endParaRPr>
          </a:p>
        </p:txBody>
      </p:sp>
      <p:sp>
        <p:nvSpPr>
          <p:cNvPr id="40963" name="Text Box 1"/>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9pPr>
          </a:lstStyle>
          <a:p>
            <a:pPr algn="r">
              <a:buClrTx/>
              <a:buFontTx/>
              <a:buNone/>
            </a:pPr>
            <a:fld id="{C7232C91-6B34-43CD-BCE6-F5C4D452BFB2}" type="slidenum">
              <a:rPr lang="en-US" sz="1200">
                <a:solidFill>
                  <a:srgbClr val="000000"/>
                </a:solidFill>
              </a:rPr>
              <a:pPr algn="r">
                <a:buClrTx/>
                <a:buFontTx/>
                <a:buNone/>
              </a:pPr>
              <a:t>3</a:t>
            </a:fld>
            <a:endParaRPr lang="en-US" sz="1200">
              <a:solidFill>
                <a:srgbClr val="000000"/>
              </a:solidFill>
            </a:endParaRPr>
          </a:p>
        </p:txBody>
      </p:sp>
      <p:sp>
        <p:nvSpPr>
          <p:cNvPr id="40964" name="Rectangle 2"/>
          <p:cNvSpPr>
            <a:spLocks noGrp="1" noRot="1" noChangeAspect="1" noChangeArrowheads="1" noTextEdit="1"/>
          </p:cNvSpPr>
          <p:nvPr>
            <p:ph type="sldImg"/>
          </p:nvPr>
        </p:nvSpPr>
        <p:spPr>
          <a:xfrm>
            <a:off x="1143000" y="685800"/>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65" name="Rectangle 3"/>
          <p:cNvSpPr>
            <a:spLocks noGrp="1" noChangeArrowheads="1"/>
          </p:cNvSpPr>
          <p:nvPr>
            <p:ph type="body" idx="1"/>
          </p:nvPr>
        </p:nvSpPr>
        <p:spPr>
          <a:xfrm>
            <a:off x="914400" y="4343400"/>
            <a:ext cx="5029200" cy="411480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spcBef>
                <a:spcPts val="45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latin typeface="Times New Roman" pitchFamily="18" charset="0"/>
                <a:cs typeface="Lucida Sans Unicode" pitchFamily="34" charset="0"/>
              </a:rPr>
              <a:t>The founding partners were all four of the organisations. The current international partnership is the three organisations whose logos you see</a:t>
            </a:r>
            <a:endParaRPr lang="en-US" dirty="0" smtClean="0">
              <a:latin typeface="Times New Roman" pitchFamily="18" charset="0"/>
              <a:cs typeface="Lucida Sans Unicode"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itchFamily="34" charset="0"/>
              <a:ea typeface="ＭＳ Ｐゴシック" pitchFamily="32" charset="0"/>
            </a:endParaRPr>
          </a:p>
          <a:p>
            <a:r>
              <a:rPr lang="en-US" dirty="0" smtClean="0">
                <a:latin typeface="Arial" pitchFamily="34" charset="0"/>
                <a:ea typeface="ＭＳ Ｐゴシック" pitchFamily="32" charset="0"/>
              </a:rPr>
              <a:t>Collecting random samples of PLHIV is not possible, therefore the PLHIV stigma index uses purposive sampling. That is, each country team decides where to focus their recruitment of participants in order to gain a sample that is broadly inclusive of the key affected populations in their country. This process can include recruitment from a mix of urban and rural locations, support groups, clinics, and other networks of key population groups. </a:t>
            </a:r>
          </a:p>
          <a:p>
            <a:endParaRPr lang="en-US" dirty="0" smtClean="0">
              <a:latin typeface="Arial" pitchFamily="34" charset="0"/>
              <a:ea typeface="ＭＳ Ｐゴシック" pitchFamily="32" charset="0"/>
            </a:endParaRPr>
          </a:p>
          <a:p>
            <a:r>
              <a:rPr lang="en-US" dirty="0" smtClean="0">
                <a:latin typeface="Arial" pitchFamily="34" charset="0"/>
                <a:ea typeface="ＭＳ Ｐゴシック" pitchFamily="32" charset="0"/>
              </a:rPr>
              <a:t>The research teams attempt to include approximately 3% of the number of people known to be living with HIV in a country or sub-national region, such as a province or state. Within this sample, efforts are made to recruit members of key populations. </a:t>
            </a:r>
            <a:endParaRPr lang="en-GB" dirty="0" smtClean="0">
              <a:latin typeface="Arial" pitchFamily="34" charset="0"/>
              <a:ea typeface="ＭＳ Ｐゴシック" pitchFamily="32" charset="0"/>
            </a:endParaRP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2" charset="0"/>
                <a:cs typeface="ＭＳ Ｐゴシック" pitchFamily="32" charset="0"/>
              </a:defRPr>
            </a:lvl1pPr>
            <a:lvl2pPr marL="742950" indent="-285750">
              <a:defRPr sz="2400">
                <a:solidFill>
                  <a:schemeClr val="tx1"/>
                </a:solidFill>
                <a:latin typeface="Arial" pitchFamily="34" charset="0"/>
                <a:ea typeface="ＭＳ Ｐゴシック" pitchFamily="32" charset="0"/>
                <a:cs typeface="ＭＳ Ｐゴシック" pitchFamily="32" charset="0"/>
              </a:defRPr>
            </a:lvl2pPr>
            <a:lvl3pPr marL="1143000" indent="-228600">
              <a:defRPr sz="2400">
                <a:solidFill>
                  <a:schemeClr val="tx1"/>
                </a:solidFill>
                <a:latin typeface="Arial" pitchFamily="34" charset="0"/>
                <a:ea typeface="ＭＳ Ｐゴシック" pitchFamily="32" charset="0"/>
                <a:cs typeface="ＭＳ Ｐゴシック" pitchFamily="32" charset="0"/>
              </a:defRPr>
            </a:lvl3pPr>
            <a:lvl4pPr marL="1600200" indent="-228600">
              <a:defRPr sz="2400">
                <a:solidFill>
                  <a:schemeClr val="tx1"/>
                </a:solidFill>
                <a:latin typeface="Arial" pitchFamily="34" charset="0"/>
                <a:ea typeface="ＭＳ Ｐゴシック" pitchFamily="32" charset="0"/>
                <a:cs typeface="ＭＳ Ｐゴシック" pitchFamily="32" charset="0"/>
              </a:defRPr>
            </a:lvl4pPr>
            <a:lvl5pPr marL="2057400" indent="-228600">
              <a:defRPr sz="2400">
                <a:solidFill>
                  <a:schemeClr val="tx1"/>
                </a:solidFill>
                <a:latin typeface="Arial" pitchFamily="34" charset="0"/>
                <a:ea typeface="ＭＳ Ｐゴシック" pitchFamily="32" charset="0"/>
                <a:cs typeface="ＭＳ Ｐゴシック" pitchFamily="32" charset="0"/>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2" charset="0"/>
                <a:cs typeface="ＭＳ Ｐゴシック" pitchFamily="32" charset="0"/>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2" charset="0"/>
                <a:cs typeface="ＭＳ Ｐゴシック" pitchFamily="32" charset="0"/>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2" charset="0"/>
                <a:cs typeface="ＭＳ Ｐゴシック" pitchFamily="32" charset="0"/>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2" charset="0"/>
                <a:cs typeface="ＭＳ Ｐゴシック" pitchFamily="32" charset="0"/>
              </a:defRPr>
            </a:lvl9pPr>
          </a:lstStyle>
          <a:p>
            <a:fld id="{F04FECA3-1791-48A9-9C23-421C44BB9841}" type="slidenum">
              <a:rPr lang="en-US" sz="1200" smtClean="0"/>
              <a:pPr/>
              <a:t>5</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some countries there have been an additional</a:t>
            </a:r>
            <a:r>
              <a:rPr lang="en-US" baseline="0" dirty="0" smtClean="0"/>
              <a:t> modules that asks specifically about barriers to uptake of testing and treatment, other such modules or additional questions that are country or PLHIV populations specific can be appended with the agreement of the international partnership</a:t>
            </a:r>
            <a:endParaRPr lang="en-GB" dirty="0"/>
          </a:p>
        </p:txBody>
      </p:sp>
      <p:sp>
        <p:nvSpPr>
          <p:cNvPr id="4" name="Slide Number Placeholder 3"/>
          <p:cNvSpPr>
            <a:spLocks noGrp="1"/>
          </p:cNvSpPr>
          <p:nvPr>
            <p:ph type="sldNum" sz="quarter" idx="10"/>
          </p:nvPr>
        </p:nvSpPr>
        <p:spPr/>
        <p:txBody>
          <a:bodyPr/>
          <a:lstStyle/>
          <a:p>
            <a:fld id="{989EB36C-CA6C-4D05-B102-5740056558D1}" type="slidenum">
              <a:rPr lang="en-US" smtClean="0"/>
              <a:pPr/>
              <a:t>6</a:t>
            </a:fld>
            <a:endParaRPr lang="en-US"/>
          </a:p>
        </p:txBody>
      </p:sp>
    </p:spTree>
    <p:extLst>
      <p:ext uri="{BB962C8B-B14F-4D97-AF65-F5344CB8AC3E}">
        <p14:creationId xmlns:p14="http://schemas.microsoft.com/office/powerpoint/2010/main" val="2474827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0"/>
          <p:cNvSpPr>
            <a:spLocks noGrp="1" noChangeArrowheads="1"/>
          </p:cNvSpPr>
          <p:nvPr>
            <p:ph type="sldNum" sz="quarter"/>
          </p:nvPr>
        </p:nvSpPr>
        <p:spPr>
          <a:noFill/>
        </p:spPr>
        <p:txBody>
          <a:bodyPr/>
          <a:lstStyle>
            <a:lvl1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1pPr>
            <a:lvl2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2pPr>
            <a:lvl3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3pPr>
            <a:lvl4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4pPr>
            <a:lvl5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9pPr>
          </a:lstStyle>
          <a:p>
            <a:fld id="{290ACF46-7E2E-40E4-BB22-E91CEB149967}" type="slidenum">
              <a:rPr lang="en-US" sz="1200" smtClean="0">
                <a:solidFill>
                  <a:srgbClr val="000000"/>
                </a:solidFill>
                <a:latin typeface="Times New Roman" pitchFamily="18" charset="0"/>
                <a:cs typeface="Lucida Sans Unicode" pitchFamily="34" charset="0"/>
              </a:rPr>
              <a:pPr/>
              <a:t>7</a:t>
            </a:fld>
            <a:endParaRPr lang="en-US" sz="1200" smtClean="0">
              <a:solidFill>
                <a:srgbClr val="000000"/>
              </a:solidFill>
              <a:latin typeface="Times New Roman" pitchFamily="18" charset="0"/>
              <a:cs typeface="Lucida Sans Unicode" pitchFamily="34" charset="0"/>
            </a:endParaRPr>
          </a:p>
        </p:txBody>
      </p:sp>
      <p:sp>
        <p:nvSpPr>
          <p:cNvPr id="55299" name="Rectangle 1"/>
          <p:cNvSpPr>
            <a:spLocks noGrp="1" noRot="1" noChangeAspect="1" noChangeArrowheads="1" noTextEdit="1"/>
          </p:cNvSpPr>
          <p:nvPr>
            <p:ph type="sldImg"/>
          </p:nvPr>
        </p:nvSpPr>
        <p:spPr>
          <a:xfrm>
            <a:off x="1143000" y="685800"/>
            <a:ext cx="4568825" cy="34258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5300" name="Rectangle 2"/>
          <p:cNvSpPr>
            <a:spLocks noGrp="1" noChangeArrowheads="1"/>
          </p:cNvSpPr>
          <p:nvPr>
            <p:ph type="body" idx="1"/>
          </p:nvPr>
        </p:nvSpPr>
        <p:spPr>
          <a:xfrm>
            <a:off x="914400" y="4343400"/>
            <a:ext cx="5024438" cy="41116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dirty="0" smtClean="0">
                <a:latin typeface="Times New Roman" pitchFamily="18" charset="0"/>
              </a:rPr>
              <a:t>The following slides provide some examples of what the PLHIV Stigma</a:t>
            </a:r>
            <a:r>
              <a:rPr lang="en-US" baseline="0" dirty="0" smtClean="0">
                <a:latin typeface="Times New Roman" pitchFamily="18" charset="0"/>
              </a:rPr>
              <a:t> Index measures.</a:t>
            </a:r>
          </a:p>
          <a:p>
            <a:r>
              <a:rPr lang="en-US" baseline="0" dirty="0" smtClean="0">
                <a:latin typeface="Times New Roman" pitchFamily="18" charset="0"/>
              </a:rPr>
              <a:t>Demographics and key populations: </a:t>
            </a:r>
            <a:r>
              <a:rPr lang="en-US" dirty="0" smtClean="0">
                <a:latin typeface="Times New Roman" pitchFamily="18" charset="0"/>
              </a:rPr>
              <a:t>“Hard to reach” populations CAN</a:t>
            </a:r>
            <a:r>
              <a:rPr lang="en-US" baseline="0" dirty="0" smtClean="0">
                <a:latin typeface="Times New Roman" pitchFamily="18" charset="0"/>
              </a:rPr>
              <a:t> be reached, even in what seems to be the most difficult environments</a:t>
            </a:r>
            <a:endParaRPr lang="en-US"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0"/>
          <p:cNvSpPr>
            <a:spLocks noGrp="1" noChangeArrowheads="1"/>
          </p:cNvSpPr>
          <p:nvPr>
            <p:ph type="sldNum" sz="quarter"/>
          </p:nvPr>
        </p:nvSpPr>
        <p:spPr/>
        <p:txBody>
          <a:bodyPr/>
          <a:lstStyle/>
          <a:p>
            <a:pPr>
              <a:defRPr/>
            </a:pPr>
            <a:fld id="{2928888A-1346-4038-8850-F3ADDF284E38}" type="slidenum">
              <a:rPr lang="en-US" smtClean="0"/>
              <a:pPr>
                <a:defRPr/>
              </a:pPr>
              <a:t>8</a:t>
            </a:fld>
            <a:endParaRPr lang="en-US" smtClean="0"/>
          </a:p>
        </p:txBody>
      </p:sp>
      <p:sp>
        <p:nvSpPr>
          <p:cNvPr id="51203" name="Rectangle 1"/>
          <p:cNvSpPr txBox="1">
            <a:spLocks noGrp="1" noRot="1" noChangeAspect="1" noChangeArrowheads="1" noTextEdit="1"/>
          </p:cNvSpPr>
          <p:nvPr>
            <p:ph type="sldImg"/>
          </p:nvPr>
        </p:nvSpPr>
        <p:spPr>
          <a:xfrm>
            <a:off x="1143000" y="685800"/>
            <a:ext cx="4568825" cy="34258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1204" name="Text Box 2"/>
          <p:cNvSpPr txBox="1">
            <a:spLocks noGrp="1" noChangeArrowheads="1"/>
          </p:cNvSpPr>
          <p:nvPr>
            <p:ph type="body" idx="1"/>
          </p:nvPr>
        </p:nvSpPr>
        <p:spPr>
          <a:xfrm>
            <a:off x="914400" y="4343400"/>
            <a:ext cx="5026025" cy="4021138"/>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defRPr>
            </a:lvl9pPr>
          </a:lstStyle>
          <a:p>
            <a:pPr>
              <a:spcBef>
                <a:spcPts val="450"/>
              </a:spcBef>
              <a:buClrTx/>
              <a:buFontTx/>
              <a:buNone/>
            </a:pPr>
            <a:r>
              <a:rPr lang="en-US" dirty="0" smtClean="0">
                <a:cs typeface="Lucida Sans Unicode" pitchFamily="34" charset="0"/>
              </a:rPr>
              <a:t>Some examples of what we can learn from the PLHIV Stigma Index</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10"/>
          <p:cNvSpPr>
            <a:spLocks noGrp="1" noChangeArrowheads="1"/>
          </p:cNvSpPr>
          <p:nvPr>
            <p:ph type="sldNum" sz="quarter"/>
          </p:nvPr>
        </p:nvSpPr>
        <p:spPr>
          <a:noFill/>
        </p:spPr>
        <p:txBody>
          <a:bodyPr/>
          <a:lstStyle>
            <a:lvl1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1pPr>
            <a:lvl2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2pPr>
            <a:lvl3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3pPr>
            <a:lvl4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4pPr>
            <a:lvl5pPr>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sz="2400">
                <a:solidFill>
                  <a:schemeClr val="bg1"/>
                </a:solidFill>
                <a:latin typeface="Arial" charset="0"/>
                <a:ea typeface="ＭＳ Ｐゴシック" pitchFamily="32" charset="0"/>
                <a:cs typeface="ＭＳ Ｐゴシック" pitchFamily="32" charset="0"/>
              </a:defRPr>
            </a:lvl9pPr>
          </a:lstStyle>
          <a:p>
            <a:fld id="{788CDF02-3C39-4DE1-A556-6604E9ACDECD}" type="slidenum">
              <a:rPr lang="en-US" sz="1200" smtClean="0">
                <a:solidFill>
                  <a:srgbClr val="000000"/>
                </a:solidFill>
                <a:latin typeface="Times New Roman" pitchFamily="18" charset="0"/>
                <a:cs typeface="Lucida Sans Unicode" pitchFamily="34" charset="0"/>
              </a:rPr>
              <a:pPr/>
              <a:t>9</a:t>
            </a:fld>
            <a:endParaRPr lang="en-US" sz="1200" smtClean="0">
              <a:solidFill>
                <a:srgbClr val="000000"/>
              </a:solidFill>
              <a:latin typeface="Times New Roman" pitchFamily="18" charset="0"/>
              <a:cs typeface="Lucida Sans Unicode" pitchFamily="34" charset="0"/>
            </a:endParaRPr>
          </a:p>
        </p:txBody>
      </p:sp>
      <p:sp>
        <p:nvSpPr>
          <p:cNvPr id="52227" name="Rectangle 1"/>
          <p:cNvSpPr>
            <a:spLocks noGrp="1" noRot="1" noChangeAspect="1" noChangeArrowheads="1" noTextEdit="1"/>
          </p:cNvSpPr>
          <p:nvPr>
            <p:ph type="sldImg"/>
          </p:nvPr>
        </p:nvSpPr>
        <p:spPr>
          <a:xfrm>
            <a:off x="1143000" y="685800"/>
            <a:ext cx="4568825" cy="34258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8" name="Text Box 2"/>
          <p:cNvSpPr>
            <a:spLocks noGrp="1" noChangeArrowheads="1"/>
          </p:cNvSpPr>
          <p:nvPr>
            <p:ph type="body" idx="1"/>
          </p:nvPr>
        </p:nvSpPr>
        <p:spPr>
          <a:xfrm>
            <a:off x="914400" y="4343400"/>
            <a:ext cx="5026025" cy="4021138"/>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spcBef>
                <a:spcPts val="45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dirty="0" smtClean="0">
              <a:latin typeface="Times New Roman" pitchFamily="18" charset="0"/>
              <a:cs typeface="Lucida Sans Unicode"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10"/>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1pPr>
            <a:lvl2pPr marL="742950" indent="-285750">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2pPr>
            <a:lvl3pPr marL="1143000" indent="-228600">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3pPr>
            <a:lvl4pPr marL="1600200" indent="-228600">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4pPr>
            <a:lvl5pPr marL="2057400" indent="-228600">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5pPr>
            <a:lvl6pPr marL="2514600" indent="-228600" eaLnBrk="0" fontAlgn="base" hangingPunct="0">
              <a:spcBef>
                <a:spcPct val="0"/>
              </a:spcBef>
              <a:spcAft>
                <a:spcPct val="0"/>
              </a:spcAft>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6pPr>
            <a:lvl7pPr marL="2971800" indent="-228600" eaLnBrk="0" fontAlgn="base" hangingPunct="0">
              <a:spcBef>
                <a:spcPct val="0"/>
              </a:spcBef>
              <a:spcAft>
                <a:spcPct val="0"/>
              </a:spcAft>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7pPr>
            <a:lvl8pPr marL="3429000" indent="-228600" eaLnBrk="0" fontAlgn="base" hangingPunct="0">
              <a:spcBef>
                <a:spcPct val="0"/>
              </a:spcBef>
              <a:spcAft>
                <a:spcPct val="0"/>
              </a:spcAft>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8pPr>
            <a:lvl9pPr marL="3886200" indent="-228600" eaLnBrk="0" fontAlgn="base" hangingPunct="0">
              <a:spcBef>
                <a:spcPct val="0"/>
              </a:spcBef>
              <a:spcAft>
                <a:spcPct val="0"/>
              </a:spcAft>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9pPr>
          </a:lstStyle>
          <a:p>
            <a:fld id="{8D9C1901-6E7F-4B86-92D6-2942B00636E0}" type="slidenum">
              <a:rPr lang="en-US" sz="1200" smtClean="0">
                <a:solidFill>
                  <a:srgbClr val="000000"/>
                </a:solidFill>
                <a:latin typeface="Times New Roman" pitchFamily="18" charset="0"/>
                <a:cs typeface="Lucida Sans Unicode" pitchFamily="34" charset="0"/>
              </a:rPr>
              <a:pPr/>
              <a:t>10</a:t>
            </a:fld>
            <a:endParaRPr lang="en-US" sz="1200" smtClean="0">
              <a:solidFill>
                <a:srgbClr val="000000"/>
              </a:solidFill>
              <a:latin typeface="Times New Roman" pitchFamily="18" charset="0"/>
              <a:cs typeface="Lucida Sans Unicode" pitchFamily="34" charset="0"/>
            </a:endParaRPr>
          </a:p>
        </p:txBody>
      </p:sp>
      <p:sp>
        <p:nvSpPr>
          <p:cNvPr id="38915" name="Text Box 1"/>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9pPr>
          </a:lstStyle>
          <a:p>
            <a:pPr algn="r"/>
            <a:fld id="{06D602B8-C123-427E-AA1F-2D83CB8F6077}" type="slidenum">
              <a:rPr lang="en-US" sz="1200">
                <a:solidFill>
                  <a:srgbClr val="000000"/>
                </a:solidFill>
              </a:rPr>
              <a:pPr algn="r"/>
              <a:t>10</a:t>
            </a:fld>
            <a:endParaRPr lang="en-US" sz="1200">
              <a:solidFill>
                <a:srgbClr val="000000"/>
              </a:solidFill>
            </a:endParaRPr>
          </a:p>
        </p:txBody>
      </p:sp>
      <p:sp>
        <p:nvSpPr>
          <p:cNvPr id="38916" name="Rectangle 2"/>
          <p:cNvSpPr>
            <a:spLocks noGrp="1" noRot="1" noChangeAspect="1" noChangeArrowheads="1" noTextEdit="1"/>
          </p:cNvSpPr>
          <p:nvPr>
            <p:ph type="sldImg"/>
          </p:nvPr>
        </p:nvSpPr>
        <p:spPr>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9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mtClean="0">
              <a:solidFill>
                <a:srgbClr val="000000"/>
              </a:solidFill>
              <a:latin typeface="Times New Roman" pitchFamily="18" charset="0"/>
              <a:cs typeface="Lucida Sans Unicode" pitchFamily="34" charset="0"/>
            </a:endParaRPr>
          </a:p>
        </p:txBody>
      </p:sp>
      <p:sp>
        <p:nvSpPr>
          <p:cNvPr id="38918" name="Text Box 4"/>
          <p:cNvSpPr txBox="1">
            <a:spLocks noChangeArrowheads="1"/>
          </p:cNvSpPr>
          <p:nvPr/>
        </p:nvSpPr>
        <p:spPr bwMode="auto">
          <a:xfrm>
            <a:off x="411163" y="5170488"/>
            <a:ext cx="6105525" cy="2044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39725">
              <a:tabLst>
                <a:tab pos="1084263" algn="l"/>
                <a:tab pos="1531938" algn="l"/>
                <a:tab pos="1981200" algn="l"/>
                <a:tab pos="2430463" algn="l"/>
                <a:tab pos="2879725" algn="l"/>
                <a:tab pos="3328988" algn="l"/>
                <a:tab pos="3778250" algn="l"/>
                <a:tab pos="4227513" algn="l"/>
                <a:tab pos="4676775" algn="l"/>
                <a:tab pos="5126038" algn="l"/>
                <a:tab pos="5575300" algn="l"/>
                <a:tab pos="6024563" algn="l"/>
                <a:tab pos="6473825" algn="l"/>
                <a:tab pos="6923088" algn="l"/>
                <a:tab pos="7372350" algn="l"/>
                <a:tab pos="7821613" algn="l"/>
                <a:tab pos="8270875" algn="l"/>
                <a:tab pos="8720138" algn="l"/>
                <a:tab pos="9169400" algn="l"/>
                <a:tab pos="9618663" algn="l"/>
                <a:tab pos="10067925" algn="l"/>
              </a:tabLst>
              <a:defRPr sz="2400">
                <a:solidFill>
                  <a:schemeClr val="tx1"/>
                </a:solidFill>
                <a:latin typeface="Arial" pitchFamily="34" charset="0"/>
                <a:ea typeface="ＭＳ Ｐゴシック" pitchFamily="32" charset="0"/>
                <a:cs typeface="ＭＳ Ｐゴシック" pitchFamily="32" charset="0"/>
              </a:defRPr>
            </a:lvl1pPr>
            <a:lvl2pPr marL="1084263" indent="-623888">
              <a:tabLst>
                <a:tab pos="1084263" algn="l"/>
                <a:tab pos="1531938" algn="l"/>
                <a:tab pos="1981200" algn="l"/>
                <a:tab pos="2430463" algn="l"/>
                <a:tab pos="2879725" algn="l"/>
                <a:tab pos="3328988" algn="l"/>
                <a:tab pos="3778250" algn="l"/>
                <a:tab pos="4227513" algn="l"/>
                <a:tab pos="4676775" algn="l"/>
                <a:tab pos="5126038" algn="l"/>
                <a:tab pos="5575300" algn="l"/>
                <a:tab pos="6024563" algn="l"/>
                <a:tab pos="6473825" algn="l"/>
                <a:tab pos="6923088" algn="l"/>
                <a:tab pos="7372350" algn="l"/>
                <a:tab pos="7821613" algn="l"/>
                <a:tab pos="8270875" algn="l"/>
                <a:tab pos="8720138" algn="l"/>
                <a:tab pos="9169400" algn="l"/>
                <a:tab pos="9618663" algn="l"/>
                <a:tab pos="10067925" algn="l"/>
              </a:tabLst>
              <a:defRPr sz="2400">
                <a:solidFill>
                  <a:schemeClr val="tx1"/>
                </a:solidFill>
                <a:latin typeface="Arial" pitchFamily="34" charset="0"/>
                <a:ea typeface="ＭＳ Ｐゴシック" pitchFamily="32" charset="0"/>
                <a:cs typeface="ＭＳ Ｐゴシック" pitchFamily="32" charset="0"/>
              </a:defRPr>
            </a:lvl2pPr>
            <a:lvl3pPr marL="1143000" indent="-228600">
              <a:tabLst>
                <a:tab pos="1084263" algn="l"/>
                <a:tab pos="1531938" algn="l"/>
                <a:tab pos="1981200" algn="l"/>
                <a:tab pos="2430463" algn="l"/>
                <a:tab pos="2879725" algn="l"/>
                <a:tab pos="3328988" algn="l"/>
                <a:tab pos="3778250" algn="l"/>
                <a:tab pos="4227513" algn="l"/>
                <a:tab pos="4676775" algn="l"/>
                <a:tab pos="5126038" algn="l"/>
                <a:tab pos="5575300" algn="l"/>
                <a:tab pos="6024563" algn="l"/>
                <a:tab pos="6473825" algn="l"/>
                <a:tab pos="6923088" algn="l"/>
                <a:tab pos="7372350" algn="l"/>
                <a:tab pos="7821613" algn="l"/>
                <a:tab pos="8270875" algn="l"/>
                <a:tab pos="8720138" algn="l"/>
                <a:tab pos="9169400" algn="l"/>
                <a:tab pos="9618663" algn="l"/>
                <a:tab pos="10067925" algn="l"/>
              </a:tabLst>
              <a:defRPr sz="2400">
                <a:solidFill>
                  <a:schemeClr val="tx1"/>
                </a:solidFill>
                <a:latin typeface="Arial" pitchFamily="34" charset="0"/>
                <a:ea typeface="ＭＳ Ｐゴシック" pitchFamily="32" charset="0"/>
                <a:cs typeface="ＭＳ Ｐゴシック" pitchFamily="32" charset="0"/>
              </a:defRPr>
            </a:lvl3pPr>
            <a:lvl4pPr marL="1600200" indent="-228600">
              <a:tabLst>
                <a:tab pos="1084263" algn="l"/>
                <a:tab pos="1531938" algn="l"/>
                <a:tab pos="1981200" algn="l"/>
                <a:tab pos="2430463" algn="l"/>
                <a:tab pos="2879725" algn="l"/>
                <a:tab pos="3328988" algn="l"/>
                <a:tab pos="3778250" algn="l"/>
                <a:tab pos="4227513" algn="l"/>
                <a:tab pos="4676775" algn="l"/>
                <a:tab pos="5126038" algn="l"/>
                <a:tab pos="5575300" algn="l"/>
                <a:tab pos="6024563" algn="l"/>
                <a:tab pos="6473825" algn="l"/>
                <a:tab pos="6923088" algn="l"/>
                <a:tab pos="7372350" algn="l"/>
                <a:tab pos="7821613" algn="l"/>
                <a:tab pos="8270875" algn="l"/>
                <a:tab pos="8720138" algn="l"/>
                <a:tab pos="9169400" algn="l"/>
                <a:tab pos="9618663" algn="l"/>
                <a:tab pos="10067925" algn="l"/>
              </a:tabLst>
              <a:defRPr sz="2400">
                <a:solidFill>
                  <a:schemeClr val="tx1"/>
                </a:solidFill>
                <a:latin typeface="Arial" pitchFamily="34" charset="0"/>
                <a:ea typeface="ＭＳ Ｐゴシック" pitchFamily="32" charset="0"/>
                <a:cs typeface="ＭＳ Ｐゴシック" pitchFamily="32" charset="0"/>
              </a:defRPr>
            </a:lvl4pPr>
            <a:lvl5pPr marL="2057400" indent="-228600">
              <a:tabLst>
                <a:tab pos="1084263" algn="l"/>
                <a:tab pos="1531938" algn="l"/>
                <a:tab pos="1981200" algn="l"/>
                <a:tab pos="2430463" algn="l"/>
                <a:tab pos="2879725" algn="l"/>
                <a:tab pos="3328988" algn="l"/>
                <a:tab pos="3778250" algn="l"/>
                <a:tab pos="4227513" algn="l"/>
                <a:tab pos="4676775" algn="l"/>
                <a:tab pos="5126038" algn="l"/>
                <a:tab pos="5575300" algn="l"/>
                <a:tab pos="6024563" algn="l"/>
                <a:tab pos="6473825" algn="l"/>
                <a:tab pos="6923088" algn="l"/>
                <a:tab pos="7372350" algn="l"/>
                <a:tab pos="7821613" algn="l"/>
                <a:tab pos="8270875" algn="l"/>
                <a:tab pos="8720138" algn="l"/>
                <a:tab pos="9169400" algn="l"/>
                <a:tab pos="9618663" algn="l"/>
                <a:tab pos="10067925" algn="l"/>
              </a:tabLst>
              <a:defRPr sz="2400">
                <a:solidFill>
                  <a:schemeClr val="tx1"/>
                </a:solidFill>
                <a:latin typeface="Arial" pitchFamily="34" charset="0"/>
                <a:ea typeface="ＭＳ Ｐゴシック" pitchFamily="32" charset="0"/>
                <a:cs typeface="ＭＳ Ｐゴシック" pitchFamily="32" charset="0"/>
              </a:defRPr>
            </a:lvl5pPr>
            <a:lvl6pPr marL="2514600" indent="-228600" eaLnBrk="0" fontAlgn="base" hangingPunct="0">
              <a:spcBef>
                <a:spcPct val="0"/>
              </a:spcBef>
              <a:spcAft>
                <a:spcPct val="0"/>
              </a:spcAft>
              <a:tabLst>
                <a:tab pos="1084263" algn="l"/>
                <a:tab pos="1531938" algn="l"/>
                <a:tab pos="1981200" algn="l"/>
                <a:tab pos="2430463" algn="l"/>
                <a:tab pos="2879725" algn="l"/>
                <a:tab pos="3328988" algn="l"/>
                <a:tab pos="3778250" algn="l"/>
                <a:tab pos="4227513" algn="l"/>
                <a:tab pos="4676775" algn="l"/>
                <a:tab pos="5126038" algn="l"/>
                <a:tab pos="5575300" algn="l"/>
                <a:tab pos="6024563" algn="l"/>
                <a:tab pos="6473825" algn="l"/>
                <a:tab pos="6923088" algn="l"/>
                <a:tab pos="7372350" algn="l"/>
                <a:tab pos="7821613" algn="l"/>
                <a:tab pos="8270875" algn="l"/>
                <a:tab pos="8720138" algn="l"/>
                <a:tab pos="9169400" algn="l"/>
                <a:tab pos="9618663" algn="l"/>
                <a:tab pos="10067925" algn="l"/>
              </a:tabLst>
              <a:defRPr sz="2400">
                <a:solidFill>
                  <a:schemeClr val="tx1"/>
                </a:solidFill>
                <a:latin typeface="Arial" pitchFamily="34" charset="0"/>
                <a:ea typeface="ＭＳ Ｐゴシック" pitchFamily="32" charset="0"/>
                <a:cs typeface="ＭＳ Ｐゴシック" pitchFamily="32" charset="0"/>
              </a:defRPr>
            </a:lvl6pPr>
            <a:lvl7pPr marL="2971800" indent="-228600" eaLnBrk="0" fontAlgn="base" hangingPunct="0">
              <a:spcBef>
                <a:spcPct val="0"/>
              </a:spcBef>
              <a:spcAft>
                <a:spcPct val="0"/>
              </a:spcAft>
              <a:tabLst>
                <a:tab pos="1084263" algn="l"/>
                <a:tab pos="1531938" algn="l"/>
                <a:tab pos="1981200" algn="l"/>
                <a:tab pos="2430463" algn="l"/>
                <a:tab pos="2879725" algn="l"/>
                <a:tab pos="3328988" algn="l"/>
                <a:tab pos="3778250" algn="l"/>
                <a:tab pos="4227513" algn="l"/>
                <a:tab pos="4676775" algn="l"/>
                <a:tab pos="5126038" algn="l"/>
                <a:tab pos="5575300" algn="l"/>
                <a:tab pos="6024563" algn="l"/>
                <a:tab pos="6473825" algn="l"/>
                <a:tab pos="6923088" algn="l"/>
                <a:tab pos="7372350" algn="l"/>
                <a:tab pos="7821613" algn="l"/>
                <a:tab pos="8270875" algn="l"/>
                <a:tab pos="8720138" algn="l"/>
                <a:tab pos="9169400" algn="l"/>
                <a:tab pos="9618663" algn="l"/>
                <a:tab pos="10067925" algn="l"/>
              </a:tabLst>
              <a:defRPr sz="2400">
                <a:solidFill>
                  <a:schemeClr val="tx1"/>
                </a:solidFill>
                <a:latin typeface="Arial" pitchFamily="34" charset="0"/>
                <a:ea typeface="ＭＳ Ｐゴシック" pitchFamily="32" charset="0"/>
                <a:cs typeface="ＭＳ Ｐゴシック" pitchFamily="32" charset="0"/>
              </a:defRPr>
            </a:lvl7pPr>
            <a:lvl8pPr marL="3429000" indent="-228600" eaLnBrk="0" fontAlgn="base" hangingPunct="0">
              <a:spcBef>
                <a:spcPct val="0"/>
              </a:spcBef>
              <a:spcAft>
                <a:spcPct val="0"/>
              </a:spcAft>
              <a:tabLst>
                <a:tab pos="1084263" algn="l"/>
                <a:tab pos="1531938" algn="l"/>
                <a:tab pos="1981200" algn="l"/>
                <a:tab pos="2430463" algn="l"/>
                <a:tab pos="2879725" algn="l"/>
                <a:tab pos="3328988" algn="l"/>
                <a:tab pos="3778250" algn="l"/>
                <a:tab pos="4227513" algn="l"/>
                <a:tab pos="4676775" algn="l"/>
                <a:tab pos="5126038" algn="l"/>
                <a:tab pos="5575300" algn="l"/>
                <a:tab pos="6024563" algn="l"/>
                <a:tab pos="6473825" algn="l"/>
                <a:tab pos="6923088" algn="l"/>
                <a:tab pos="7372350" algn="l"/>
                <a:tab pos="7821613" algn="l"/>
                <a:tab pos="8270875" algn="l"/>
                <a:tab pos="8720138" algn="l"/>
                <a:tab pos="9169400" algn="l"/>
                <a:tab pos="9618663" algn="l"/>
                <a:tab pos="10067925" algn="l"/>
              </a:tabLst>
              <a:defRPr sz="2400">
                <a:solidFill>
                  <a:schemeClr val="tx1"/>
                </a:solidFill>
                <a:latin typeface="Arial" pitchFamily="34" charset="0"/>
                <a:ea typeface="ＭＳ Ｐゴシック" pitchFamily="32" charset="0"/>
                <a:cs typeface="ＭＳ Ｐゴシック" pitchFamily="32" charset="0"/>
              </a:defRPr>
            </a:lvl8pPr>
            <a:lvl9pPr marL="3886200" indent="-228600" eaLnBrk="0" fontAlgn="base" hangingPunct="0">
              <a:spcBef>
                <a:spcPct val="0"/>
              </a:spcBef>
              <a:spcAft>
                <a:spcPct val="0"/>
              </a:spcAft>
              <a:tabLst>
                <a:tab pos="1084263" algn="l"/>
                <a:tab pos="1531938" algn="l"/>
                <a:tab pos="1981200" algn="l"/>
                <a:tab pos="2430463" algn="l"/>
                <a:tab pos="2879725" algn="l"/>
                <a:tab pos="3328988" algn="l"/>
                <a:tab pos="3778250" algn="l"/>
                <a:tab pos="4227513" algn="l"/>
                <a:tab pos="4676775" algn="l"/>
                <a:tab pos="5126038" algn="l"/>
                <a:tab pos="5575300" algn="l"/>
                <a:tab pos="6024563" algn="l"/>
                <a:tab pos="6473825" algn="l"/>
                <a:tab pos="6923088" algn="l"/>
                <a:tab pos="7372350" algn="l"/>
                <a:tab pos="7821613" algn="l"/>
                <a:tab pos="8270875" algn="l"/>
                <a:tab pos="8720138" algn="l"/>
                <a:tab pos="9169400" algn="l"/>
                <a:tab pos="9618663" algn="l"/>
                <a:tab pos="10067925" algn="l"/>
              </a:tabLst>
              <a:defRPr sz="2400">
                <a:solidFill>
                  <a:schemeClr val="tx1"/>
                </a:solidFill>
                <a:latin typeface="Arial" pitchFamily="34" charset="0"/>
                <a:ea typeface="ＭＳ Ｐゴシック" pitchFamily="32" charset="0"/>
                <a:cs typeface="ＭＳ Ｐゴシック" pitchFamily="32" charset="0"/>
              </a:defRPr>
            </a:lvl9pPr>
          </a:lstStyle>
          <a:p>
            <a:pPr lvl="1">
              <a:spcBef>
                <a:spcPts val="800"/>
              </a:spcBef>
            </a:pPr>
            <a:r>
              <a:rPr lang="en-US" sz="1400">
                <a:solidFill>
                  <a:srgbClr val="000000"/>
                </a:solidFill>
                <a:latin typeface="Calibri Bold" charset="0"/>
              </a:rPr>
              <a:t>Social Desirability bias in health care worker survyes</a:t>
            </a:r>
          </a:p>
          <a:p>
            <a:pPr lvl="1">
              <a:spcBef>
                <a:spcPts val="800"/>
              </a:spcBef>
            </a:pPr>
            <a:endParaRPr lang="en-US" sz="1400">
              <a:solidFill>
                <a:srgbClr val="000000"/>
              </a:solidFill>
              <a:latin typeface="Calibri Bold" charset="0"/>
            </a:endParaRPr>
          </a:p>
          <a:p>
            <a:pPr>
              <a:spcBef>
                <a:spcPts val="800"/>
              </a:spcBef>
            </a:pPr>
            <a:r>
              <a:rPr lang="en-US" sz="1400">
                <a:solidFill>
                  <a:srgbClr val="000000"/>
                </a:solidFill>
                <a:latin typeface="Calibri Bold" charset="0"/>
              </a:rPr>
              <a:t>Bangladesh – 6% said behavior of health professionals is the main barrier to testing</a:t>
            </a:r>
          </a:p>
          <a:p>
            <a:pPr>
              <a:spcBef>
                <a:spcPts val="800"/>
              </a:spcBef>
            </a:pPr>
            <a:r>
              <a:rPr lang="en-US" sz="1400">
                <a:solidFill>
                  <a:srgbClr val="000000"/>
                </a:solidFill>
                <a:latin typeface="Calibri Bold" charset="0"/>
              </a:rPr>
              <a:t>China – 26% said health care workers responded in disc or very discrim ways upon disclosure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10"/>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1pPr>
            <a:lvl2pPr marL="742950" indent="-285750">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2pPr>
            <a:lvl3pPr marL="1143000" indent="-228600">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3pPr>
            <a:lvl4pPr marL="1600200" indent="-228600">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4pPr>
            <a:lvl5pPr marL="2057400" indent="-228600">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5pPr>
            <a:lvl6pPr marL="2514600" indent="-228600" eaLnBrk="0" fontAlgn="base" hangingPunct="0">
              <a:spcBef>
                <a:spcPct val="0"/>
              </a:spcBef>
              <a:spcAft>
                <a:spcPct val="0"/>
              </a:spcAft>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6pPr>
            <a:lvl7pPr marL="2971800" indent="-228600" eaLnBrk="0" fontAlgn="base" hangingPunct="0">
              <a:spcBef>
                <a:spcPct val="0"/>
              </a:spcBef>
              <a:spcAft>
                <a:spcPct val="0"/>
              </a:spcAft>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7pPr>
            <a:lvl8pPr marL="3429000" indent="-228600" eaLnBrk="0" fontAlgn="base" hangingPunct="0">
              <a:spcBef>
                <a:spcPct val="0"/>
              </a:spcBef>
              <a:spcAft>
                <a:spcPct val="0"/>
              </a:spcAft>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8pPr>
            <a:lvl9pPr marL="3886200" indent="-228600" eaLnBrk="0" fontAlgn="base" hangingPunct="0">
              <a:spcBef>
                <a:spcPct val="0"/>
              </a:spcBef>
              <a:spcAft>
                <a:spcPct val="0"/>
              </a:spcAft>
              <a:tabLst>
                <a:tab pos="723900" algn="l"/>
                <a:tab pos="1447800" algn="l"/>
                <a:tab pos="2171700" algn="l"/>
                <a:tab pos="2895600" algn="l"/>
              </a:tabLst>
              <a:defRPr sz="2400">
                <a:solidFill>
                  <a:schemeClr val="tx1"/>
                </a:solidFill>
                <a:latin typeface="Arial" pitchFamily="34" charset="0"/>
                <a:ea typeface="ＭＳ Ｐゴシック" pitchFamily="32" charset="0"/>
                <a:cs typeface="ＭＳ Ｐゴシック" pitchFamily="32" charset="0"/>
              </a:defRPr>
            </a:lvl9pPr>
          </a:lstStyle>
          <a:p>
            <a:fld id="{2F819B95-0695-476E-8D9F-21289B7ABBC0}" type="slidenum">
              <a:rPr lang="en-US" sz="1200" smtClean="0">
                <a:solidFill>
                  <a:srgbClr val="000000"/>
                </a:solidFill>
                <a:latin typeface="Times New Roman" pitchFamily="18" charset="0"/>
                <a:cs typeface="Lucida Sans Unicode" pitchFamily="34" charset="0"/>
              </a:rPr>
              <a:pPr/>
              <a:t>11</a:t>
            </a:fld>
            <a:endParaRPr lang="en-US" sz="1200" smtClean="0">
              <a:solidFill>
                <a:srgbClr val="000000"/>
              </a:solidFill>
              <a:latin typeface="Times New Roman" pitchFamily="18" charset="0"/>
              <a:cs typeface="Lucida Sans Unicode" pitchFamily="34" charset="0"/>
            </a:endParaRPr>
          </a:p>
        </p:txBody>
      </p:sp>
      <p:sp>
        <p:nvSpPr>
          <p:cNvPr id="39939" name="Rectangle 1"/>
          <p:cNvSpPr>
            <a:spLocks noGrp="1" noRot="1" noChangeAspect="1" noChangeArrowheads="1" noTextEdit="1"/>
          </p:cNvSpPr>
          <p:nvPr>
            <p:ph type="sldImg"/>
          </p:nvPr>
        </p:nvSpPr>
        <p:spPr>
          <a:xfrm>
            <a:off x="1143000" y="685800"/>
            <a:ext cx="4568825" cy="342582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40" name="Text Box 2"/>
          <p:cNvSpPr>
            <a:spLocks noGrp="1" noChangeArrowheads="1"/>
          </p:cNvSpPr>
          <p:nvPr>
            <p:ph type="body" idx="1"/>
          </p:nvPr>
        </p:nvSpPr>
        <p:spPr>
          <a:xfrm>
            <a:off x="914400" y="4343400"/>
            <a:ext cx="5026025" cy="40211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solidFill>
                  <a:srgbClr val="000000"/>
                </a:solidFill>
                <a:latin typeface="Times New Roman" pitchFamily="18" charset="0"/>
                <a:cs typeface="Lucida Sans Unicode" pitchFamily="34" charset="0"/>
              </a:rPr>
              <a:t>Paraguay - (various personal statements indicated that this was because they didn't want to disclose their HIV status)</a:t>
            </a:r>
          </a:p>
          <a:p>
            <a:pPr>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dirty="0" smtClean="0">
              <a:solidFill>
                <a:srgbClr val="000000"/>
              </a:solidFill>
              <a:latin typeface="Times New Roman" pitchFamily="18" charset="0"/>
              <a:cs typeface="Lucida Sans Unicode"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Arial" pitchFamily="34" charset="0"/>
                <a:cs typeface="Arial"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410518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276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80488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600">
                <a:latin typeface="Arial Black"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atin typeface="Arial" pitchFamily="34" charset="0"/>
                <a:cs typeface="Arial" pitchFamily="34" charset="0"/>
              </a:defRPr>
            </a:lvl1pPr>
            <a:lvl2pPr>
              <a:defRPr sz="2800">
                <a:latin typeface="Arial" pitchFamily="34" charset="0"/>
                <a:cs typeface="Arial" pitchFamily="34" charset="0"/>
              </a:defRPr>
            </a:lvl2pPr>
            <a:lvl3pPr>
              <a:defRPr sz="2800">
                <a:latin typeface="Arial" pitchFamily="34" charset="0"/>
                <a:cs typeface="Arial" pitchFamily="34" charset="0"/>
              </a:defRPr>
            </a:lvl3pPr>
            <a:lvl4pPr>
              <a:defRPr sz="2800">
                <a:latin typeface="Arial" pitchFamily="34" charset="0"/>
                <a:cs typeface="Arial" pitchFamily="34" charset="0"/>
              </a:defRPr>
            </a:lvl4pPr>
            <a:lvl5pPr>
              <a:defRPr sz="28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0471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normAutofit/>
          </a:bodyPr>
          <a:lstStyle>
            <a:lvl1pPr algn="l">
              <a:defRPr sz="3200" b="1" cap="all">
                <a:latin typeface="Arial" pitchFamily="34" charset="0"/>
                <a:cs typeface="Arial" pitchFamily="34" charset="0"/>
              </a:defRPr>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659163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0079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2063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63440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6208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75156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7369152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60000"/>
                <a:lumOff val="40000"/>
              </a:schemeClr>
            </a:gs>
            <a:gs pos="93000">
              <a:schemeClr val="accent1">
                <a:lumMod val="23000"/>
                <a:lumOff val="77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9" name="Picture 2" descr="G:\__Conferences\AIDS2012\Communications\AIDS 2012 Logo and Style Guide\AIDS 2012 Logos\Master Logo (USE THIS LOGO)\Theme (USE THIS LOGO)\Other versions\AIDS2012mastTheme-color-name.jpg"/>
          <p:cNvPicPr>
            <a:picLocks noChangeAspect="1" noChangeArrowheads="1"/>
          </p:cNvPicPr>
          <p:nvPr userDrawn="1"/>
        </p:nvPicPr>
        <p:blipFill rotWithShape="1">
          <a:blip r:embed="rId13" cstate="print">
            <a:clrChange>
              <a:clrFrom>
                <a:srgbClr val="FFFFFE"/>
              </a:clrFrom>
              <a:clrTo>
                <a:srgbClr val="FFFFFE">
                  <a:alpha val="0"/>
                </a:srgbClr>
              </a:clrTo>
            </a:clrChange>
            <a:extLst>
              <a:ext uri="{28A0092B-C50C-407E-A947-70E740481C1C}">
                <a14:useLocalDpi xmlns:a14="http://schemas.microsoft.com/office/drawing/2010/main" val="0"/>
              </a:ext>
            </a:extLst>
          </a:blip>
          <a:srcRect l="10225" t="11184" r="7208" b="9079"/>
          <a:stretch/>
        </p:blipFill>
        <p:spPr bwMode="auto">
          <a:xfrm>
            <a:off x="76200" y="5943600"/>
            <a:ext cx="1140843" cy="9144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userDrawn="1"/>
        </p:nvSpPr>
        <p:spPr>
          <a:xfrm>
            <a:off x="7239000" y="6611112"/>
            <a:ext cx="1851789" cy="200055"/>
          </a:xfrm>
          <a:prstGeom prst="rect">
            <a:avLst/>
          </a:prstGeom>
          <a:noFill/>
        </p:spPr>
        <p:txBody>
          <a:bodyPr wrap="none" rtlCol="0">
            <a:spAutoFit/>
          </a:bodyPr>
          <a:lstStyle/>
          <a:p>
            <a:r>
              <a:rPr lang="fr-CH" sz="700" b="1" dirty="0" smtClean="0">
                <a:solidFill>
                  <a:srgbClr val="FF0000"/>
                </a:solidFill>
                <a:latin typeface="Arial" pitchFamily="34" charset="0"/>
                <a:cs typeface="Arial" pitchFamily="34" charset="0"/>
              </a:rPr>
              <a:t>Washington D.C., USA, 22-27 July 2012</a:t>
            </a:r>
            <a:endParaRPr lang="en-US" sz="700" b="1" dirty="0">
              <a:solidFill>
                <a:srgbClr val="FF0000"/>
              </a:solidFill>
              <a:latin typeface="Arial" pitchFamily="34" charset="0"/>
              <a:cs typeface="Arial" pitchFamily="34" charset="0"/>
            </a:endParaRPr>
          </a:p>
        </p:txBody>
      </p:sp>
      <p:sp>
        <p:nvSpPr>
          <p:cNvPr id="11" name="TextBox 10"/>
          <p:cNvSpPr txBox="1"/>
          <p:nvPr userDrawn="1"/>
        </p:nvSpPr>
        <p:spPr>
          <a:xfrm>
            <a:off x="4077554" y="6611112"/>
            <a:ext cx="970137" cy="200055"/>
          </a:xfrm>
          <a:prstGeom prst="rect">
            <a:avLst/>
          </a:prstGeom>
          <a:noFill/>
        </p:spPr>
        <p:txBody>
          <a:bodyPr wrap="none" rtlCol="0">
            <a:spAutoFit/>
          </a:bodyPr>
          <a:lstStyle/>
          <a:p>
            <a:pPr algn="ctr"/>
            <a:r>
              <a:rPr lang="fr-CH" sz="700" b="1" dirty="0" smtClean="0">
                <a:solidFill>
                  <a:srgbClr val="FF0000"/>
                </a:solidFill>
                <a:latin typeface="Arial" pitchFamily="34" charset="0"/>
                <a:cs typeface="Arial" pitchFamily="34" charset="0"/>
              </a:rPr>
              <a:t>www.aids2012.org</a:t>
            </a:r>
            <a:endParaRPr lang="en-US" sz="7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550293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600" kern="1200">
          <a:solidFill>
            <a:schemeClr val="tx1"/>
          </a:solidFill>
          <a:latin typeface="Arial Black"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6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2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4" Type="http://schemas.openxmlformats.org/officeDocument/2006/relationships/oleObject" Target="../embeddings/oleObject1.bin"/><Relationship Id="rId5" Type="http://schemas.openxmlformats.org/officeDocument/2006/relationships/image" Target="../media/image6.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438400"/>
            <a:ext cx="8382000" cy="1470025"/>
          </a:xfrm>
        </p:spPr>
        <p:txBody>
          <a:bodyPr>
            <a:normAutofit fontScale="90000"/>
          </a:bodyPr>
          <a:lstStyle/>
          <a:p>
            <a:r>
              <a:rPr lang="en-US" dirty="0" smtClean="0"/>
              <a:t>Hearing from People Living with HIV: </a:t>
            </a:r>
            <a:br>
              <a:rPr lang="en-US" dirty="0" smtClean="0"/>
            </a:br>
            <a:r>
              <a:rPr lang="en-US" dirty="0" smtClean="0"/>
              <a:t>Global </a:t>
            </a:r>
            <a:r>
              <a:rPr lang="en-US" dirty="0"/>
              <a:t>lessons from the PLHIV Stigma </a:t>
            </a:r>
            <a:r>
              <a:rPr lang="en-US" dirty="0" smtClean="0"/>
              <a:t>Index</a:t>
            </a:r>
            <a:endParaRPr lang="en-GB" dirty="0"/>
          </a:p>
        </p:txBody>
      </p:sp>
      <p:sp>
        <p:nvSpPr>
          <p:cNvPr id="3" name="Subtitle 2"/>
          <p:cNvSpPr>
            <a:spLocks noGrp="1"/>
          </p:cNvSpPr>
          <p:nvPr>
            <p:ph type="subTitle" idx="1"/>
          </p:nvPr>
        </p:nvSpPr>
        <p:spPr>
          <a:xfrm>
            <a:off x="1318252" y="4038600"/>
            <a:ext cx="6400800" cy="1752600"/>
          </a:xfrm>
        </p:spPr>
        <p:txBody>
          <a:bodyPr>
            <a:normAutofit fontScale="85000" lnSpcReduction="10000"/>
          </a:bodyPr>
          <a:lstStyle/>
          <a:p>
            <a:r>
              <a:rPr lang="en-US" dirty="0" smtClean="0"/>
              <a:t>Laurel Sprague</a:t>
            </a:r>
          </a:p>
          <a:p>
            <a:r>
              <a:rPr lang="en-US" dirty="0" smtClean="0"/>
              <a:t>The Global Network of People Living with HIV, North America (GNP+NA)</a:t>
            </a:r>
          </a:p>
          <a:p>
            <a:r>
              <a:rPr lang="en-US" dirty="0" smtClean="0"/>
              <a:t>Wayne State University, Detroit, MI, USA</a:t>
            </a:r>
            <a:endParaRPr lang="en-GB"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19400" y="375745"/>
            <a:ext cx="3398504"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8171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 Box 3"/>
          <p:cNvSpPr txBox="1">
            <a:spLocks noChangeArrowheads="1"/>
          </p:cNvSpPr>
          <p:nvPr/>
        </p:nvSpPr>
        <p:spPr bwMode="auto">
          <a:xfrm>
            <a:off x="7092950" y="6237288"/>
            <a:ext cx="287338" cy="360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9pPr>
          </a:lstStyle>
          <a:p>
            <a:pPr algn="r"/>
            <a:fld id="{C7DD596E-2FFF-48F2-83EC-42D6CFF49043}" type="slidenum">
              <a:rPr lang="en-US" sz="1400" b="1">
                <a:solidFill>
                  <a:srgbClr val="7F7F7F"/>
                </a:solidFill>
                <a:latin typeface="Calibri" pitchFamily="34" charset="0"/>
              </a:rPr>
              <a:pPr algn="r"/>
              <a:t>10</a:t>
            </a:fld>
            <a:endParaRPr lang="en-US" sz="1400" b="1">
              <a:solidFill>
                <a:srgbClr val="7F7F7F"/>
              </a:solidFill>
              <a:latin typeface="Calibri" pitchFamily="34" charset="0"/>
            </a:endParaRPr>
          </a:p>
        </p:txBody>
      </p:sp>
      <p:sp>
        <p:nvSpPr>
          <p:cNvPr id="20485" name="Rectangle 5"/>
          <p:cNvSpPr>
            <a:spLocks noGrp="1" noChangeArrowheads="1"/>
          </p:cNvSpPr>
          <p:nvPr>
            <p:ph type="title" idx="4294967295"/>
          </p:nvPr>
        </p:nvSpPr>
        <p:spPr>
          <a:xfrm>
            <a:off x="685800" y="404813"/>
            <a:ext cx="7769225" cy="814387"/>
          </a:xfrm>
        </p:spPr>
        <p:txBody>
          <a:bodyPr>
            <a:normAutofit fontScale="90000"/>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smtClean="0">
                <a:latin typeface="Arial" pitchFamily="34" charset="0"/>
                <a:cs typeface="Arial" pitchFamily="34" charset="0"/>
              </a:rPr>
              <a:t>Discrimination by Health Care Workers</a:t>
            </a:r>
          </a:p>
        </p:txBody>
      </p:sp>
      <p:graphicFrame>
        <p:nvGraphicFramePr>
          <p:cNvPr id="2" name="Group 7"/>
          <p:cNvGraphicFramePr>
            <a:graphicFrameLocks noGrp="1"/>
          </p:cNvGraphicFramePr>
          <p:nvPr>
            <p:extLst>
              <p:ext uri="{D42A27DB-BD31-4B8C-83A1-F6EECF244321}">
                <p14:modId xmlns:p14="http://schemas.microsoft.com/office/powerpoint/2010/main" val="272476756"/>
              </p:ext>
            </p:extLst>
          </p:nvPr>
        </p:nvGraphicFramePr>
        <p:xfrm>
          <a:off x="862806" y="2288961"/>
          <a:ext cx="7558087" cy="3992855"/>
        </p:xfrm>
        <a:graphic>
          <a:graphicData uri="http://schemas.openxmlformats.org/drawingml/2006/table">
            <a:tbl>
              <a:tblPr>
                <a:tableStyleId>{69C7853C-536D-4A76-A0AE-DD22124D55A5}</a:tableStyleId>
              </a:tblPr>
              <a:tblGrid>
                <a:gridCol w="3780202"/>
                <a:gridCol w="3777885"/>
              </a:tblGrid>
              <a:tr h="662940">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Estonia and Philippines</a:t>
                      </a:r>
                      <a:endParaRPr kumimoji="0" lang="en-US" sz="2000" b="0" i="0" u="none" strike="noStrike" cap="none" normalizeH="0" baseline="0" dirty="0" smtClean="0">
                        <a:ln>
                          <a:noFill/>
                        </a:ln>
                        <a:solidFill>
                          <a:srgbClr val="000000"/>
                        </a:solidFill>
                        <a:effectLst/>
                        <a:latin typeface="+mn-lt"/>
                        <a:cs typeface="Arial Unicode MS" charset="0"/>
                      </a:endParaRPr>
                    </a:p>
                  </a:txBody>
                  <a:tcPr marL="89994" marR="89994" marT="64433" marB="46795" horzOverflow="overflow"/>
                </a:tc>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8%</a:t>
                      </a:r>
                      <a:endParaRPr kumimoji="0" lang="en-US" sz="2000" b="0" i="0" u="none" strike="noStrike" cap="none" normalizeH="0" baseline="0" dirty="0" smtClean="0">
                        <a:ln>
                          <a:noFill/>
                        </a:ln>
                        <a:solidFill>
                          <a:srgbClr val="000000"/>
                        </a:solidFill>
                        <a:effectLst/>
                        <a:latin typeface="+mn-lt"/>
                        <a:cs typeface="Arial Unicode MS" charset="0"/>
                      </a:endParaRPr>
                    </a:p>
                  </a:txBody>
                  <a:tcPr marL="89994" marR="89994" marT="64433" marB="46795" horzOverflow="overflow"/>
                </a:tc>
              </a:tr>
              <a:tr h="662940">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China</a:t>
                      </a:r>
                      <a:endParaRPr kumimoji="0" lang="en-US" sz="2000" b="0" i="0" u="none" strike="noStrike" cap="none" normalizeH="0" baseline="0" dirty="0" smtClean="0">
                        <a:ln>
                          <a:noFill/>
                        </a:ln>
                        <a:solidFill>
                          <a:srgbClr val="000000"/>
                        </a:solidFill>
                        <a:effectLst/>
                        <a:latin typeface="+mn-lt"/>
                        <a:cs typeface="Arial Unicode MS" charset="0"/>
                      </a:endParaRPr>
                    </a:p>
                  </a:txBody>
                  <a:tcPr marL="89994" marR="89994" marT="64433" marB="46795" horzOverflow="overflow"/>
                </a:tc>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12%</a:t>
                      </a:r>
                      <a:endParaRPr kumimoji="0" lang="en-US" sz="2000" b="0" i="0" u="none" strike="noStrike" cap="none" normalizeH="0" baseline="0" dirty="0" smtClean="0">
                        <a:ln>
                          <a:noFill/>
                        </a:ln>
                        <a:solidFill>
                          <a:srgbClr val="000000"/>
                        </a:solidFill>
                        <a:effectLst/>
                        <a:latin typeface="+mn-lt"/>
                        <a:cs typeface="Arial Unicode MS" charset="0"/>
                      </a:endParaRPr>
                    </a:p>
                  </a:txBody>
                  <a:tcPr marL="89994" marR="89994" marT="64433" marB="46795" horzOverflow="overflow"/>
                </a:tc>
              </a:tr>
              <a:tr h="662940">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defRPr/>
                      </a:pPr>
                      <a:r>
                        <a:rPr kumimoji="0" lang="en-US" sz="2000" u="none" strike="noStrike" cap="none" normalizeH="0" baseline="0" dirty="0" smtClean="0">
                          <a:ln>
                            <a:noFill/>
                          </a:ln>
                          <a:effectLst/>
                        </a:rPr>
                        <a:t>Moldova</a:t>
                      </a:r>
                      <a:endParaRPr kumimoji="0" lang="en-US" sz="2000" b="0" i="0" u="none" strike="noStrike" cap="none" normalizeH="0" baseline="0" dirty="0" smtClean="0">
                        <a:ln>
                          <a:noFill/>
                        </a:ln>
                        <a:solidFill>
                          <a:srgbClr val="000000"/>
                        </a:solidFill>
                        <a:effectLst/>
                        <a:latin typeface="+mn-lt"/>
                        <a:cs typeface="Arial Unicode MS" charset="0"/>
                      </a:endParaRPr>
                    </a:p>
                  </a:txBody>
                  <a:tcPr marL="89994" marR="89994" marT="64433" marB="46795" horzOverflow="overflow"/>
                </a:tc>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b="0" i="0" u="none" strike="noStrike" cap="none" normalizeH="0" baseline="0" dirty="0" smtClean="0">
                          <a:ln>
                            <a:noFill/>
                          </a:ln>
                          <a:solidFill>
                            <a:srgbClr val="000000"/>
                          </a:solidFill>
                          <a:effectLst/>
                          <a:latin typeface="+mn-lt"/>
                          <a:cs typeface="Arial Unicode MS" charset="0"/>
                        </a:rPr>
                        <a:t>14%</a:t>
                      </a:r>
                    </a:p>
                  </a:txBody>
                  <a:tcPr marL="89994" marR="89994" marT="64433" marB="46795" horzOverflow="overflow"/>
                </a:tc>
              </a:tr>
              <a:tr h="662940">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defRPr/>
                      </a:pPr>
                      <a:r>
                        <a:rPr kumimoji="0" lang="en-US" sz="2000" b="0" i="0" u="none" strike="noStrike" cap="none" normalizeH="0" baseline="0" dirty="0" smtClean="0">
                          <a:ln>
                            <a:noFill/>
                          </a:ln>
                          <a:solidFill>
                            <a:srgbClr val="000000"/>
                          </a:solidFill>
                          <a:effectLst/>
                          <a:latin typeface="+mn-lt"/>
                          <a:cs typeface="Arial Unicode MS" charset="0"/>
                        </a:rPr>
                        <a:t>Zambia</a:t>
                      </a:r>
                    </a:p>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endParaRPr kumimoji="0" lang="en-US" sz="2000" b="0" i="0" u="none" strike="noStrike" cap="none" normalizeH="0" baseline="0" dirty="0" smtClean="0">
                        <a:ln>
                          <a:noFill/>
                        </a:ln>
                        <a:solidFill>
                          <a:srgbClr val="000000"/>
                        </a:solidFill>
                        <a:effectLst/>
                        <a:latin typeface="+mn-lt"/>
                        <a:cs typeface="Arial Unicode MS" charset="0"/>
                      </a:endParaRPr>
                    </a:p>
                  </a:txBody>
                  <a:tcPr marL="89994" marR="89994" marT="64433" marB="46795" horzOverflow="overflow"/>
                </a:tc>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15%</a:t>
                      </a:r>
                      <a:endParaRPr kumimoji="0" lang="en-US" sz="2000" b="0" i="0" u="none" strike="noStrike" cap="none" normalizeH="0" baseline="0" dirty="0" smtClean="0">
                        <a:ln>
                          <a:noFill/>
                        </a:ln>
                        <a:solidFill>
                          <a:srgbClr val="000000"/>
                        </a:solidFill>
                        <a:effectLst/>
                        <a:latin typeface="+mn-lt"/>
                        <a:cs typeface="Arial Unicode MS" charset="0"/>
                      </a:endParaRPr>
                    </a:p>
                  </a:txBody>
                  <a:tcPr marL="89994" marR="89994" marT="64433" marB="46795" horzOverflow="overflow"/>
                </a:tc>
              </a:tr>
              <a:tr h="662940">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Paraguay and UK</a:t>
                      </a:r>
                      <a:endParaRPr kumimoji="0" lang="en-US" sz="2000" b="0" i="0" u="none" strike="noStrike" cap="none" normalizeH="0" baseline="0" dirty="0" smtClean="0">
                        <a:ln>
                          <a:noFill/>
                        </a:ln>
                        <a:solidFill>
                          <a:srgbClr val="000000"/>
                        </a:solidFill>
                        <a:effectLst/>
                        <a:latin typeface="+mn-lt"/>
                        <a:cs typeface="Arial Unicode MS" charset="0"/>
                      </a:endParaRPr>
                    </a:p>
                  </a:txBody>
                  <a:tcPr marL="89994" marR="89994" marT="64433" marB="46795" horzOverflow="overflow"/>
                </a:tc>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17%</a:t>
                      </a:r>
                      <a:endParaRPr kumimoji="0" lang="en-US" sz="2000" b="0" i="0" u="none" strike="noStrike" cap="none" normalizeH="0" baseline="0" dirty="0" smtClean="0">
                        <a:ln>
                          <a:noFill/>
                        </a:ln>
                        <a:solidFill>
                          <a:srgbClr val="000000"/>
                        </a:solidFill>
                        <a:effectLst/>
                        <a:latin typeface="+mn-lt"/>
                        <a:cs typeface="Arial Unicode MS" charset="0"/>
                      </a:endParaRPr>
                    </a:p>
                  </a:txBody>
                  <a:tcPr marL="89994" marR="89994" marT="64433" marB="46795" horzOverflow="overflow"/>
                </a:tc>
              </a:tr>
              <a:tr h="662940">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Poland, Turkey, and Ukraine</a:t>
                      </a:r>
                      <a:endParaRPr kumimoji="0" lang="en-US" sz="2000" b="0" i="0" u="none" strike="noStrike" cap="none" normalizeH="0" baseline="0" dirty="0" smtClean="0">
                        <a:ln>
                          <a:noFill/>
                        </a:ln>
                        <a:solidFill>
                          <a:srgbClr val="000000"/>
                        </a:solidFill>
                        <a:effectLst/>
                        <a:latin typeface="+mn-lt"/>
                        <a:cs typeface="Arial Unicode MS" charset="0"/>
                      </a:endParaRPr>
                    </a:p>
                  </a:txBody>
                  <a:tcPr marL="89994" marR="89994" marT="64433" marB="46795" horzOverflow="overflow"/>
                </a:tc>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20%</a:t>
                      </a:r>
                      <a:endParaRPr kumimoji="0" lang="en-US" sz="2000" b="0" i="0" u="none" strike="noStrike" cap="none" normalizeH="0" baseline="0" dirty="0" smtClean="0">
                        <a:ln>
                          <a:noFill/>
                        </a:ln>
                        <a:solidFill>
                          <a:srgbClr val="000000"/>
                        </a:solidFill>
                        <a:effectLst/>
                        <a:latin typeface="+mn-lt"/>
                        <a:cs typeface="Arial Unicode MS" charset="0"/>
                      </a:endParaRPr>
                    </a:p>
                  </a:txBody>
                  <a:tcPr marL="89994" marR="89994" marT="64433" marB="46795" horzOverflow="overflow"/>
                </a:tc>
              </a:tr>
            </a:tbl>
          </a:graphicData>
        </a:graphic>
      </p:graphicFrame>
      <p:sp>
        <p:nvSpPr>
          <p:cNvPr id="3" name="TextBox 2"/>
          <p:cNvSpPr txBox="1"/>
          <p:nvPr/>
        </p:nvSpPr>
        <p:spPr>
          <a:xfrm>
            <a:off x="914400" y="1295400"/>
            <a:ext cx="7620000" cy="830997"/>
          </a:xfrm>
          <a:prstGeom prst="rect">
            <a:avLst/>
          </a:prstGeom>
          <a:noFill/>
        </p:spPr>
        <p:txBody>
          <a:bodyPr wrap="square" rtlCol="0">
            <a:spAutoFit/>
          </a:bodyPr>
          <a:lstStyle/>
          <a:p>
            <a:pPr>
              <a:defRPr/>
            </a:pPr>
            <a:r>
              <a:rPr lang="en-GB" sz="2400" dirty="0" smtClean="0">
                <a:latin typeface="Arial" pitchFamily="34" charset="0"/>
                <a:cs typeface="Arial" pitchFamily="34" charset="0"/>
              </a:rPr>
              <a:t>Denied health </a:t>
            </a:r>
            <a:r>
              <a:rPr lang="en-GB" sz="2400" dirty="0">
                <a:latin typeface="Arial" pitchFamily="34" charset="0"/>
                <a:cs typeface="Arial" pitchFamily="34" charset="0"/>
              </a:rPr>
              <a:t>services </a:t>
            </a:r>
            <a:r>
              <a:rPr lang="en-GB" sz="2400" dirty="0" smtClean="0">
                <a:latin typeface="Arial" pitchFamily="34" charset="0"/>
                <a:cs typeface="Arial" pitchFamily="34" charset="0"/>
              </a:rPr>
              <a:t>because </a:t>
            </a:r>
            <a:r>
              <a:rPr lang="en-GB" sz="2400" dirty="0">
                <a:latin typeface="Arial" pitchFamily="34" charset="0"/>
                <a:cs typeface="Arial" pitchFamily="34" charset="0"/>
              </a:rPr>
              <a:t>of HIV status in the last 12 </a:t>
            </a:r>
            <a:r>
              <a:rPr lang="en-GB" sz="2400" dirty="0" smtClean="0">
                <a:latin typeface="Arial" pitchFamily="34" charset="0"/>
                <a:cs typeface="Arial" pitchFamily="34" charset="0"/>
              </a:rPr>
              <a:t>months</a:t>
            </a:r>
            <a:endParaRPr lang="en-GB" sz="2400" dirty="0">
              <a:latin typeface="Arial" pitchFamily="34" charset="0"/>
              <a:cs typeface="Arial" pitchFamily="34" charset="0"/>
            </a:endParaRPr>
          </a:p>
        </p:txBody>
      </p:sp>
    </p:spTree>
    <p:extLst>
      <p:ext uri="{BB962C8B-B14F-4D97-AF65-F5344CB8AC3E}">
        <p14:creationId xmlns:p14="http://schemas.microsoft.com/office/powerpoint/2010/main" val="226407376"/>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684213" y="152400"/>
            <a:ext cx="7769225" cy="10668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latin typeface="Arial" pitchFamily="34" charset="0"/>
                <a:cs typeface="Arial" pitchFamily="34" charset="0"/>
              </a:rPr>
              <a:t>Anticipated Stigma</a:t>
            </a:r>
          </a:p>
        </p:txBody>
      </p:sp>
      <p:sp>
        <p:nvSpPr>
          <p:cNvPr id="21507" name="Rectangle 3"/>
          <p:cNvSpPr>
            <a:spLocks noGrp="1" noChangeArrowheads="1"/>
          </p:cNvSpPr>
          <p:nvPr>
            <p:ph type="body" idx="4294967295"/>
          </p:nvPr>
        </p:nvSpPr>
        <p:spPr>
          <a:xfrm>
            <a:off x="684213" y="1219200"/>
            <a:ext cx="7769225" cy="4795838"/>
          </a:xfrm>
        </p:spPr>
        <p:txBody>
          <a:bodyPr/>
          <a:lstStyle/>
          <a:p>
            <a:pPr marL="0" indent="0">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n-US" sz="2400" dirty="0" smtClean="0"/>
              <a:t>“I avoided going to a local clinic </a:t>
            </a:r>
            <a:r>
              <a:rPr lang="en-US" sz="2400" dirty="0"/>
              <a:t>/</a:t>
            </a:r>
            <a:r>
              <a:rPr lang="en-US" sz="2400" dirty="0" smtClean="0"/>
              <a:t> hospital when I needed to” (last 12 months)</a:t>
            </a:r>
            <a:endParaRPr lang="en-US" dirty="0" smtClean="0"/>
          </a:p>
          <a:p>
            <a:pPr marL="1482725" lvl="1" indent="-568325">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endParaRPr lang="en-US" dirty="0" smtClean="0"/>
          </a:p>
          <a:p>
            <a:pPr marL="1482725" lvl="1" indent="-568325">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endParaRPr lang="en-US" dirty="0" smtClean="0"/>
          </a:p>
          <a:p>
            <a:pPr marL="1482725" lvl="1" indent="-568325">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endParaRPr lang="en-US" dirty="0" smtClean="0"/>
          </a:p>
        </p:txBody>
      </p:sp>
      <p:graphicFrame>
        <p:nvGraphicFramePr>
          <p:cNvPr id="33796" name="Group 4"/>
          <p:cNvGraphicFramePr>
            <a:graphicFrameLocks noGrp="1"/>
          </p:cNvGraphicFramePr>
          <p:nvPr>
            <p:extLst>
              <p:ext uri="{D42A27DB-BD31-4B8C-83A1-F6EECF244321}">
                <p14:modId xmlns:p14="http://schemas.microsoft.com/office/powerpoint/2010/main" val="1611298791"/>
              </p:ext>
            </p:extLst>
          </p:nvPr>
        </p:nvGraphicFramePr>
        <p:xfrm>
          <a:off x="685800" y="2438400"/>
          <a:ext cx="7561262" cy="3714750"/>
        </p:xfrm>
        <a:graphic>
          <a:graphicData uri="http://schemas.openxmlformats.org/drawingml/2006/table">
            <a:tbl>
              <a:tblPr>
                <a:tableStyleId>{69C7853C-536D-4A76-A0AE-DD22124D55A5}</a:tableStyleId>
              </a:tblPr>
              <a:tblGrid>
                <a:gridCol w="3780631"/>
                <a:gridCol w="3780631"/>
              </a:tblGrid>
              <a:tr h="742950">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Rwanda and Turkey</a:t>
                      </a:r>
                      <a:endParaRPr kumimoji="0" lang="en-US" sz="2000" b="0" i="0" u="none" strike="noStrike" cap="none" normalizeH="0" baseline="0" dirty="0" smtClean="0">
                        <a:ln>
                          <a:noFill/>
                        </a:ln>
                        <a:solidFill>
                          <a:srgbClr val="000000"/>
                        </a:solidFill>
                        <a:effectLst/>
                        <a:latin typeface="+mn-lt"/>
                        <a:cs typeface="Arial Unicode MS" charset="0"/>
                      </a:endParaRPr>
                    </a:p>
                  </a:txBody>
                  <a:tcPr marL="90005" marR="90005" marT="62673" marB="46798" horzOverflow="overflow"/>
                </a:tc>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8-10%</a:t>
                      </a:r>
                      <a:endParaRPr kumimoji="0" lang="en-US" sz="2000" b="0" i="0" u="none" strike="noStrike" cap="none" normalizeH="0" baseline="0" dirty="0" smtClean="0">
                        <a:ln>
                          <a:noFill/>
                        </a:ln>
                        <a:solidFill>
                          <a:srgbClr val="000000"/>
                        </a:solidFill>
                        <a:effectLst/>
                        <a:latin typeface="+mn-lt"/>
                        <a:cs typeface="Arial Unicode MS" charset="0"/>
                      </a:endParaRPr>
                    </a:p>
                  </a:txBody>
                  <a:tcPr marL="90005" marR="90005" marT="62673" marB="46798" horzOverflow="overflow"/>
                </a:tc>
              </a:tr>
              <a:tr h="742950">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Estonia</a:t>
                      </a:r>
                      <a:endParaRPr kumimoji="0" lang="en-US" sz="2000" b="0" i="0" u="none" strike="noStrike" cap="none" normalizeH="0" baseline="0" dirty="0" smtClean="0">
                        <a:ln>
                          <a:noFill/>
                        </a:ln>
                        <a:solidFill>
                          <a:srgbClr val="000000"/>
                        </a:solidFill>
                        <a:effectLst/>
                        <a:latin typeface="+mn-lt"/>
                        <a:cs typeface="Arial Unicode MS" charset="0"/>
                      </a:endParaRPr>
                    </a:p>
                  </a:txBody>
                  <a:tcPr marL="90005" marR="90005" marT="62673" marB="46798" horzOverflow="overflow"/>
                </a:tc>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11-17%</a:t>
                      </a:r>
                      <a:endParaRPr kumimoji="0" lang="en-US" sz="2000" b="0" i="0" u="none" strike="noStrike" cap="none" normalizeH="0" baseline="0" dirty="0" smtClean="0">
                        <a:ln>
                          <a:noFill/>
                        </a:ln>
                        <a:solidFill>
                          <a:srgbClr val="000000"/>
                        </a:solidFill>
                        <a:effectLst/>
                        <a:latin typeface="+mn-lt"/>
                        <a:cs typeface="Arial Unicode MS" charset="0"/>
                      </a:endParaRPr>
                    </a:p>
                  </a:txBody>
                  <a:tcPr marL="90005" marR="90005" marT="62673" marB="46798" horzOverflow="overflow"/>
                </a:tc>
              </a:tr>
              <a:tr h="742950">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Bangladesh and Moldova</a:t>
                      </a:r>
                      <a:endParaRPr kumimoji="0" lang="en-US" sz="2000" b="0" i="0" u="none" strike="noStrike" cap="none" normalizeH="0" baseline="0" dirty="0" smtClean="0">
                        <a:ln>
                          <a:noFill/>
                        </a:ln>
                        <a:solidFill>
                          <a:srgbClr val="000000"/>
                        </a:solidFill>
                        <a:effectLst/>
                        <a:latin typeface="+mn-lt"/>
                        <a:cs typeface="Arial Unicode MS" charset="0"/>
                      </a:endParaRPr>
                    </a:p>
                  </a:txBody>
                  <a:tcPr marL="90005" marR="90005" marT="62673" marB="46798" horzOverflow="overflow"/>
                </a:tc>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17-21%</a:t>
                      </a:r>
                      <a:endParaRPr kumimoji="0" lang="en-US" sz="2000" b="0" i="0" u="none" strike="noStrike" cap="none" normalizeH="0" baseline="0" dirty="0" smtClean="0">
                        <a:ln>
                          <a:noFill/>
                        </a:ln>
                        <a:solidFill>
                          <a:srgbClr val="000000"/>
                        </a:solidFill>
                        <a:effectLst/>
                        <a:latin typeface="+mn-lt"/>
                        <a:cs typeface="Arial Unicode MS" charset="0"/>
                      </a:endParaRPr>
                    </a:p>
                  </a:txBody>
                  <a:tcPr marL="90005" marR="90005" marT="62673" marB="46798" horzOverflow="overflow"/>
                </a:tc>
              </a:tr>
              <a:tr h="742950">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Poland and Ukraine</a:t>
                      </a:r>
                      <a:endParaRPr kumimoji="0" lang="en-US" sz="2000" b="0" i="0" u="none" strike="noStrike" cap="none" normalizeH="0" baseline="0" dirty="0" smtClean="0">
                        <a:ln>
                          <a:noFill/>
                        </a:ln>
                        <a:solidFill>
                          <a:srgbClr val="000000"/>
                        </a:solidFill>
                        <a:effectLst/>
                        <a:latin typeface="+mn-lt"/>
                        <a:cs typeface="Arial Unicode MS" charset="0"/>
                      </a:endParaRPr>
                    </a:p>
                  </a:txBody>
                  <a:tcPr marL="90005" marR="90005" marT="62673" marB="46798" horzOverflow="overflow"/>
                </a:tc>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18-26%</a:t>
                      </a:r>
                      <a:endParaRPr kumimoji="0" lang="en-US" sz="2000" b="0" i="0" u="none" strike="noStrike" cap="none" normalizeH="0" baseline="0" dirty="0" smtClean="0">
                        <a:ln>
                          <a:noFill/>
                        </a:ln>
                        <a:solidFill>
                          <a:srgbClr val="000000"/>
                        </a:solidFill>
                        <a:effectLst/>
                        <a:latin typeface="+mn-lt"/>
                        <a:cs typeface="Arial Unicode MS" charset="0"/>
                      </a:endParaRPr>
                    </a:p>
                  </a:txBody>
                  <a:tcPr marL="90005" marR="90005" marT="62673" marB="46798" horzOverflow="overflow"/>
                </a:tc>
              </a:tr>
              <a:tr h="742950">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Paraguay</a:t>
                      </a:r>
                      <a:endParaRPr kumimoji="0" lang="en-US" sz="2000" b="0" i="0" u="none" strike="noStrike" cap="none" normalizeH="0" baseline="0" dirty="0" smtClean="0">
                        <a:ln>
                          <a:noFill/>
                        </a:ln>
                        <a:solidFill>
                          <a:srgbClr val="000000"/>
                        </a:solidFill>
                        <a:effectLst/>
                        <a:latin typeface="+mn-lt"/>
                        <a:cs typeface="Arial Unicode MS" charset="0"/>
                      </a:endParaRPr>
                    </a:p>
                  </a:txBody>
                  <a:tcPr marL="90005" marR="90005" marT="62673" marB="46798" horzOverflow="overflow"/>
                </a:tc>
                <a:tc>
                  <a:txBody>
                    <a:bodyPr/>
                    <a:lstStyle/>
                    <a:p>
                      <a:pPr marL="0" marR="0" lvl="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tab pos="723900" algn="l"/>
                          <a:tab pos="1447800" algn="l"/>
                          <a:tab pos="2171700" algn="l"/>
                          <a:tab pos="2895600" algn="l"/>
                          <a:tab pos="3619500" algn="l"/>
                          <a:tab pos="4343400" algn="l"/>
                          <a:tab pos="5067300" algn="l"/>
                        </a:tabLst>
                      </a:pPr>
                      <a:r>
                        <a:rPr kumimoji="0" lang="en-US" sz="2000" u="none" strike="noStrike" cap="none" normalizeH="0" baseline="0" dirty="0" smtClean="0">
                          <a:ln>
                            <a:noFill/>
                          </a:ln>
                          <a:effectLst/>
                        </a:rPr>
                        <a:t>38-40%</a:t>
                      </a:r>
                      <a:endParaRPr kumimoji="0" lang="en-US" sz="2000" b="0" i="0" u="none" strike="noStrike" cap="none" normalizeH="0" baseline="0" dirty="0" smtClean="0">
                        <a:ln>
                          <a:noFill/>
                        </a:ln>
                        <a:solidFill>
                          <a:srgbClr val="000000"/>
                        </a:solidFill>
                        <a:effectLst/>
                        <a:latin typeface="+mn-lt"/>
                        <a:cs typeface="Arial Unicode MS" charset="0"/>
                      </a:endParaRPr>
                    </a:p>
                  </a:txBody>
                  <a:tcPr marL="90005" marR="90005" marT="62673" marB="46798" horzOverflow="overflow"/>
                </a:tc>
              </a:tr>
            </a:tbl>
          </a:graphicData>
        </a:graphic>
      </p:graphicFrame>
    </p:spTree>
    <p:extLst>
      <p:ext uri="{BB962C8B-B14F-4D97-AF65-F5344CB8AC3E}">
        <p14:creationId xmlns:p14="http://schemas.microsoft.com/office/powerpoint/2010/main" val="699100874"/>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 Box 2"/>
          <p:cNvSpPr txBox="1">
            <a:spLocks noChangeArrowheads="1"/>
          </p:cNvSpPr>
          <p:nvPr/>
        </p:nvSpPr>
        <p:spPr bwMode="auto">
          <a:xfrm>
            <a:off x="685800" y="2209800"/>
            <a:ext cx="77724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defRPr sz="2400">
                <a:solidFill>
                  <a:schemeClr val="tx1"/>
                </a:solidFill>
                <a:latin typeface="Arial" pitchFamily="34" charset="0"/>
                <a:ea typeface="ＭＳ Ｐゴシック" pitchFamily="32" charset="0"/>
                <a:cs typeface="ＭＳ Ｐゴシック" pitchFamily="32" charset="0"/>
              </a:defRPr>
            </a:lvl1pPr>
            <a:lvl2pPr marL="742950" indent="-285750">
              <a:defRPr sz="2400">
                <a:solidFill>
                  <a:schemeClr val="tx1"/>
                </a:solidFill>
                <a:latin typeface="Arial" pitchFamily="34" charset="0"/>
                <a:ea typeface="ＭＳ Ｐゴシック" pitchFamily="32" charset="0"/>
                <a:cs typeface="ＭＳ Ｐゴシック" pitchFamily="32" charset="0"/>
              </a:defRPr>
            </a:lvl2pPr>
            <a:lvl3pPr marL="1143000" indent="-228600">
              <a:defRPr sz="2400">
                <a:solidFill>
                  <a:schemeClr val="tx1"/>
                </a:solidFill>
                <a:latin typeface="Arial" pitchFamily="34" charset="0"/>
                <a:ea typeface="ＭＳ Ｐゴシック" pitchFamily="32" charset="0"/>
                <a:cs typeface="ＭＳ Ｐゴシック" pitchFamily="32" charset="0"/>
              </a:defRPr>
            </a:lvl3pPr>
            <a:lvl4pPr marL="1600200" indent="-228600">
              <a:defRPr sz="2400">
                <a:solidFill>
                  <a:schemeClr val="tx1"/>
                </a:solidFill>
                <a:latin typeface="Arial" pitchFamily="34" charset="0"/>
                <a:ea typeface="ＭＳ Ｐゴシック" pitchFamily="32" charset="0"/>
                <a:cs typeface="ＭＳ Ｐゴシック" pitchFamily="32" charset="0"/>
              </a:defRPr>
            </a:lvl4pPr>
            <a:lvl5pPr marL="2057400" indent="-228600">
              <a:defRPr sz="2400">
                <a:solidFill>
                  <a:schemeClr val="tx1"/>
                </a:solidFill>
                <a:latin typeface="Arial" pitchFamily="34" charset="0"/>
                <a:ea typeface="ＭＳ Ｐゴシック" pitchFamily="32" charset="0"/>
                <a:cs typeface="ＭＳ Ｐゴシック" pitchFamily="32" charset="0"/>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2" charset="0"/>
                <a:cs typeface="ＭＳ Ｐゴシック" pitchFamily="32" charset="0"/>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2" charset="0"/>
                <a:cs typeface="ＭＳ Ｐゴシック" pitchFamily="32" charset="0"/>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2" charset="0"/>
                <a:cs typeface="ＭＳ Ｐゴシック" pitchFamily="32" charset="0"/>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2" charset="0"/>
                <a:cs typeface="ＭＳ Ｐゴシック" pitchFamily="32" charset="0"/>
              </a:defRPr>
            </a:lvl9pPr>
          </a:lstStyle>
          <a:p>
            <a:endParaRPr lang="en-US"/>
          </a:p>
        </p:txBody>
      </p:sp>
      <p:sp>
        <p:nvSpPr>
          <p:cNvPr id="23556" name="Text Box 4"/>
          <p:cNvSpPr txBox="1">
            <a:spLocks noChangeArrowheads="1"/>
          </p:cNvSpPr>
          <p:nvPr/>
        </p:nvSpPr>
        <p:spPr bwMode="auto">
          <a:xfrm>
            <a:off x="7092950" y="6237288"/>
            <a:ext cx="450850" cy="360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Arial" pitchFamily="34" charset="0"/>
                <a:ea typeface="ＭＳ Ｐゴシック" pitchFamily="32" charset="0"/>
                <a:cs typeface="ＭＳ Ｐゴシック" pitchFamily="32" charset="0"/>
              </a:defRPr>
            </a:lvl9pPr>
          </a:lstStyle>
          <a:p>
            <a:pPr algn="r"/>
            <a:fld id="{0C782870-1AC8-461A-8377-9D69B4A9BA0F}" type="slidenum">
              <a:rPr lang="en-US" sz="1400" b="1">
                <a:solidFill>
                  <a:srgbClr val="7F7F7F"/>
                </a:solidFill>
                <a:latin typeface="Calibri" pitchFamily="34" charset="0"/>
              </a:rPr>
              <a:pPr algn="r"/>
              <a:t>12</a:t>
            </a:fld>
            <a:endParaRPr lang="en-US" sz="1400" b="1">
              <a:solidFill>
                <a:srgbClr val="7F7F7F"/>
              </a:solidFill>
              <a:latin typeface="Calibri" pitchFamily="34" charset="0"/>
            </a:endParaRPr>
          </a:p>
        </p:txBody>
      </p:sp>
      <p:sp>
        <p:nvSpPr>
          <p:cNvPr id="23557" name="Rectangle 6"/>
          <p:cNvSpPr>
            <a:spLocks noGrp="1" noChangeArrowheads="1"/>
          </p:cNvSpPr>
          <p:nvPr>
            <p:ph type="title" idx="4294967295"/>
          </p:nvPr>
        </p:nvSpPr>
        <p:spPr>
          <a:xfrm>
            <a:off x="495300" y="304800"/>
            <a:ext cx="8153400" cy="838200"/>
          </a:xfrm>
        </p:spPr>
        <p:txBody>
          <a:bodyPr>
            <a:norm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dirty="0" smtClean="0">
                <a:latin typeface="Arial" pitchFamily="34" charset="0"/>
                <a:cs typeface="Arial" pitchFamily="34" charset="0"/>
              </a:rPr>
              <a:t>Issues with HIV Testing</a:t>
            </a:r>
          </a:p>
        </p:txBody>
      </p:sp>
      <p:graphicFrame>
        <p:nvGraphicFramePr>
          <p:cNvPr id="2" name="Table 1"/>
          <p:cNvGraphicFramePr>
            <a:graphicFrameLocks noGrp="1"/>
          </p:cNvGraphicFramePr>
          <p:nvPr>
            <p:extLst>
              <p:ext uri="{D42A27DB-BD31-4B8C-83A1-F6EECF244321}">
                <p14:modId xmlns:p14="http://schemas.microsoft.com/office/powerpoint/2010/main" val="3110942537"/>
              </p:ext>
            </p:extLst>
          </p:nvPr>
        </p:nvGraphicFramePr>
        <p:xfrm>
          <a:off x="899318" y="1343823"/>
          <a:ext cx="7345364" cy="4893465"/>
        </p:xfrm>
        <a:graphic>
          <a:graphicData uri="http://schemas.openxmlformats.org/drawingml/2006/table">
            <a:tbl>
              <a:tblPr firstRow="1" bandRow="1">
                <a:tableStyleId>{F5AB1C69-6EDB-4FF4-983F-18BD219EF322}</a:tableStyleId>
              </a:tblPr>
              <a:tblGrid>
                <a:gridCol w="3672682"/>
                <a:gridCol w="3672682"/>
              </a:tblGrid>
              <a:tr h="836889">
                <a:tc gridSpan="2">
                  <a:txBody>
                    <a:bodyPr/>
                    <a:lstStyle/>
                    <a:p>
                      <a:r>
                        <a:rPr lang="en-US" sz="2400" dirty="0" smtClean="0"/>
                        <a:t>Forced to Test </a:t>
                      </a:r>
                    </a:p>
                    <a:p>
                      <a:r>
                        <a:rPr lang="en-US" sz="2400" i="1" dirty="0" smtClean="0"/>
                        <a:t>(Tested without consent or without knowledge)</a:t>
                      </a:r>
                      <a:endParaRPr lang="en-GB" sz="2400" i="1" dirty="0">
                        <a:solidFill>
                          <a:schemeClr val="tx1"/>
                        </a:solidFill>
                      </a:endParaRPr>
                    </a:p>
                  </a:txBody>
                  <a:tcPr marL="91448" marR="91448" marT="45729" marB="45729"/>
                </a:tc>
                <a:tc hMerge="1">
                  <a:txBody>
                    <a:bodyPr/>
                    <a:lstStyle/>
                    <a:p>
                      <a:endParaRPr lang="en-GB" dirty="0"/>
                    </a:p>
                  </a:txBody>
                  <a:tcPr/>
                </a:tc>
              </a:tr>
              <a:tr h="507072">
                <a:tc>
                  <a:txBody>
                    <a:bodyPr/>
                    <a:lstStyle/>
                    <a:p>
                      <a:r>
                        <a:rPr lang="en-US" sz="1800" dirty="0" smtClean="0"/>
                        <a:t>Zambia</a:t>
                      </a:r>
                      <a:endParaRPr lang="en-GB" sz="1800" dirty="0"/>
                    </a:p>
                  </a:txBody>
                  <a:tcPr marL="91448" marR="91448" marT="45729" marB="45729"/>
                </a:tc>
                <a:tc>
                  <a:txBody>
                    <a:bodyPr/>
                    <a:lstStyle/>
                    <a:p>
                      <a:r>
                        <a:rPr lang="en-US" sz="1800" dirty="0" smtClean="0"/>
                        <a:t>13</a:t>
                      </a:r>
                      <a:r>
                        <a:rPr lang="en-GB" sz="1800" dirty="0" smtClean="0"/>
                        <a:t>%</a:t>
                      </a:r>
                      <a:endParaRPr lang="en-US" sz="1800" dirty="0" smtClean="0"/>
                    </a:p>
                  </a:txBody>
                  <a:tcPr marL="91448" marR="91448" marT="45729" marB="45729"/>
                </a:tc>
              </a:tr>
              <a:tr h="507072">
                <a:tc>
                  <a:txBody>
                    <a:bodyPr/>
                    <a:lstStyle/>
                    <a:p>
                      <a:r>
                        <a:rPr lang="en-US" sz="1800" dirty="0" smtClean="0"/>
                        <a:t>Paraguay</a:t>
                      </a:r>
                      <a:endParaRPr lang="en-GB" sz="1800" dirty="0"/>
                    </a:p>
                  </a:txBody>
                  <a:tcPr marL="91448" marR="91448" marT="45729" marB="45729"/>
                </a:tc>
                <a:tc>
                  <a:txBody>
                    <a:bodyPr/>
                    <a:lstStyle/>
                    <a:p>
                      <a:r>
                        <a:rPr lang="en-US" sz="1800" dirty="0" smtClean="0"/>
                        <a:t>24%</a:t>
                      </a:r>
                      <a:endParaRPr lang="en-GB" sz="1800" dirty="0"/>
                    </a:p>
                  </a:txBody>
                  <a:tcPr marL="91448" marR="91448" marT="45729" marB="45729"/>
                </a:tc>
              </a:tr>
              <a:tr h="507072">
                <a:tc>
                  <a:txBody>
                    <a:bodyPr/>
                    <a:lstStyle/>
                    <a:p>
                      <a:r>
                        <a:rPr lang="en-US" sz="1800" dirty="0" smtClean="0"/>
                        <a:t>Poland</a:t>
                      </a:r>
                      <a:endParaRPr lang="en-GB" sz="1800" dirty="0"/>
                    </a:p>
                  </a:txBody>
                  <a:tcPr marL="91448" marR="91448" marT="45729" marB="45729"/>
                </a:tc>
                <a:tc>
                  <a:txBody>
                    <a:bodyPr/>
                    <a:lstStyle/>
                    <a:p>
                      <a:r>
                        <a:rPr lang="en-US" sz="1800" dirty="0" smtClean="0"/>
                        <a:t>29%</a:t>
                      </a:r>
                      <a:endParaRPr lang="en-GB" sz="1800" dirty="0"/>
                    </a:p>
                  </a:txBody>
                  <a:tcPr marL="91448" marR="91448" marT="45729" marB="45729"/>
                </a:tc>
              </a:tr>
              <a:tr h="507072">
                <a:tc>
                  <a:txBody>
                    <a:bodyPr/>
                    <a:lstStyle/>
                    <a:p>
                      <a:r>
                        <a:rPr lang="en-US" sz="1800" dirty="0" smtClean="0"/>
                        <a:t>Ukraine</a:t>
                      </a:r>
                      <a:endParaRPr lang="en-GB" sz="1800" dirty="0"/>
                    </a:p>
                  </a:txBody>
                  <a:tcPr marL="91448" marR="91448" marT="45729" marB="45729"/>
                </a:tc>
                <a:tc>
                  <a:txBody>
                    <a:bodyPr/>
                    <a:lstStyle/>
                    <a:p>
                      <a:r>
                        <a:rPr lang="en-US" sz="1800" dirty="0" smtClean="0"/>
                        <a:t>31%</a:t>
                      </a:r>
                      <a:endParaRPr lang="en-GB" sz="1800" dirty="0"/>
                    </a:p>
                  </a:txBody>
                  <a:tcPr marL="91448" marR="91448" marT="45729" marB="45729"/>
                </a:tc>
              </a:tr>
              <a:tr h="507072">
                <a:tc>
                  <a:txBody>
                    <a:bodyPr/>
                    <a:lstStyle/>
                    <a:p>
                      <a:r>
                        <a:rPr lang="en-US" sz="1800" dirty="0" smtClean="0"/>
                        <a:t>Estonia</a:t>
                      </a:r>
                      <a:endParaRPr lang="en-GB" sz="1800" dirty="0"/>
                    </a:p>
                  </a:txBody>
                  <a:tcPr marL="91448" marR="91448" marT="45729" marB="45729"/>
                </a:tc>
                <a:tc>
                  <a:txBody>
                    <a:bodyPr/>
                    <a:lstStyle/>
                    <a:p>
                      <a:r>
                        <a:rPr lang="en-US" sz="1800" dirty="0" smtClean="0"/>
                        <a:t>34%</a:t>
                      </a:r>
                      <a:endParaRPr lang="en-GB" sz="1800" dirty="0"/>
                    </a:p>
                  </a:txBody>
                  <a:tcPr marL="91448" marR="91448" marT="45729" marB="45729"/>
                </a:tc>
              </a:tr>
              <a:tr h="507072">
                <a:tc>
                  <a:txBody>
                    <a:bodyPr/>
                    <a:lstStyle/>
                    <a:p>
                      <a:r>
                        <a:rPr lang="en-US" sz="1800" dirty="0" smtClean="0"/>
                        <a:t>Philippines</a:t>
                      </a:r>
                      <a:endParaRPr lang="en-GB" sz="1800" dirty="0"/>
                    </a:p>
                  </a:txBody>
                  <a:tcPr marL="91448" marR="91448" marT="45729" marB="45729"/>
                </a:tc>
                <a:tc>
                  <a:txBody>
                    <a:bodyPr/>
                    <a:lstStyle/>
                    <a:p>
                      <a:r>
                        <a:rPr lang="en-US" sz="1800" dirty="0" smtClean="0"/>
                        <a:t>44%</a:t>
                      </a:r>
                      <a:endParaRPr lang="en-GB" sz="1800" dirty="0"/>
                    </a:p>
                  </a:txBody>
                  <a:tcPr marL="91448" marR="91448" marT="45729" marB="45729"/>
                </a:tc>
              </a:tr>
              <a:tr h="507072">
                <a:tc>
                  <a:txBody>
                    <a:bodyPr/>
                    <a:lstStyle/>
                    <a:p>
                      <a:r>
                        <a:rPr lang="en-US" sz="1800" dirty="0" smtClean="0"/>
                        <a:t>Moldova</a:t>
                      </a:r>
                      <a:endParaRPr lang="en-GB" sz="1800" dirty="0"/>
                    </a:p>
                  </a:txBody>
                  <a:tcPr marL="91448" marR="91448" marT="45729" marB="45729"/>
                </a:tc>
                <a:tc>
                  <a:txBody>
                    <a:bodyPr/>
                    <a:lstStyle/>
                    <a:p>
                      <a:r>
                        <a:rPr lang="en-US" sz="1800" smtClean="0"/>
                        <a:t>52</a:t>
                      </a:r>
                      <a:r>
                        <a:rPr lang="en-US" sz="1800" baseline="0" smtClean="0"/>
                        <a:t>%</a:t>
                      </a:r>
                      <a:endParaRPr lang="en-GB" sz="1800" dirty="0"/>
                    </a:p>
                  </a:txBody>
                  <a:tcPr marL="91448" marR="91448" marT="45729" marB="45729"/>
                </a:tc>
              </a:tr>
              <a:tr h="507072">
                <a:tc>
                  <a:txBody>
                    <a:bodyPr/>
                    <a:lstStyle/>
                    <a:p>
                      <a:r>
                        <a:rPr lang="en-US" sz="1800" dirty="0" smtClean="0"/>
                        <a:t>Turkey</a:t>
                      </a:r>
                      <a:endParaRPr lang="en-GB" sz="1800" dirty="0"/>
                    </a:p>
                  </a:txBody>
                  <a:tcPr marL="91448" marR="91448" marT="45729" marB="45729"/>
                </a:tc>
                <a:tc>
                  <a:txBody>
                    <a:bodyPr/>
                    <a:lstStyle/>
                    <a:p>
                      <a:r>
                        <a:rPr lang="en-US" sz="1800" dirty="0" smtClean="0"/>
                        <a:t>66%</a:t>
                      </a:r>
                      <a:endParaRPr lang="en-GB" sz="1800" dirty="0"/>
                    </a:p>
                  </a:txBody>
                  <a:tcPr marL="91448" marR="91448" marT="45729" marB="45729"/>
                </a:tc>
              </a:tr>
            </a:tbl>
          </a:graphicData>
        </a:graphic>
      </p:graphicFrame>
    </p:spTree>
    <p:extLst>
      <p:ext uri="{BB962C8B-B14F-4D97-AF65-F5344CB8AC3E}">
        <p14:creationId xmlns:p14="http://schemas.microsoft.com/office/powerpoint/2010/main" val="623279897"/>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Effecting Change in Kenya</a:t>
            </a:r>
            <a:endParaRPr lang="en-GB" dirty="0">
              <a:latin typeface="Arial" pitchFamily="34" charset="0"/>
              <a:cs typeface="Arial"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72659763"/>
              </p:ext>
            </p:extLst>
          </p:nvPr>
        </p:nvGraphicFramePr>
        <p:xfrm>
          <a:off x="2743200" y="3200400"/>
          <a:ext cx="6019800" cy="2458720"/>
        </p:xfrm>
        <a:graphic>
          <a:graphicData uri="http://schemas.openxmlformats.org/drawingml/2006/table">
            <a:tbl>
              <a:tblPr firstRow="1" bandRow="1">
                <a:tableStyleId>{F5AB1C69-6EDB-4FF4-983F-18BD219EF322}</a:tableStyleId>
              </a:tblPr>
              <a:tblGrid>
                <a:gridCol w="1524000"/>
                <a:gridCol w="1981200"/>
                <a:gridCol w="2514600"/>
              </a:tblGrid>
              <a:tr h="533400">
                <a:tc>
                  <a:txBody>
                    <a:bodyPr/>
                    <a:lstStyle/>
                    <a:p>
                      <a:endParaRPr lang="en-GB" dirty="0"/>
                    </a:p>
                  </a:txBody>
                  <a:tcPr/>
                </a:tc>
                <a:tc>
                  <a:txBody>
                    <a:bodyPr/>
                    <a:lstStyle/>
                    <a:p>
                      <a:r>
                        <a:rPr lang="en-US" dirty="0" smtClean="0"/>
                        <a:t>Yes</a:t>
                      </a:r>
                      <a:endParaRPr lang="en-GB" dirty="0"/>
                    </a:p>
                  </a:txBody>
                  <a:tcPr/>
                </a:tc>
                <a:tc>
                  <a:txBody>
                    <a:bodyPr/>
                    <a:lstStyle/>
                    <a:p>
                      <a:r>
                        <a:rPr lang="en-US" dirty="0" smtClean="0"/>
                        <a:t>No</a:t>
                      </a:r>
                      <a:endParaRPr lang="en-GB" dirty="0"/>
                    </a:p>
                  </a:txBody>
                  <a:tcPr/>
                </a:tc>
              </a:tr>
              <a:tr h="914400">
                <a:tc>
                  <a:txBody>
                    <a:bodyPr/>
                    <a:lstStyle/>
                    <a:p>
                      <a:r>
                        <a:rPr lang="en-US" dirty="0" smtClean="0"/>
                        <a:t>Yes</a:t>
                      </a:r>
                      <a:endParaRPr lang="en-GB" dirty="0"/>
                    </a:p>
                  </a:txBody>
                  <a:tcPr/>
                </a:tc>
                <a:tc>
                  <a:txBody>
                    <a:bodyPr/>
                    <a:lstStyle/>
                    <a:p>
                      <a:r>
                        <a:rPr lang="en-US" dirty="0" smtClean="0"/>
                        <a:t>75% (577)</a:t>
                      </a:r>
                      <a:endParaRPr lang="en-GB" dirty="0"/>
                    </a:p>
                  </a:txBody>
                  <a:tcPr/>
                </a:tc>
                <a:tc>
                  <a:txBody>
                    <a:bodyPr/>
                    <a:lstStyle/>
                    <a:p>
                      <a:r>
                        <a:rPr lang="en-US" dirty="0" smtClean="0"/>
                        <a:t>25% (192)</a:t>
                      </a:r>
                      <a:endParaRPr lang="en-GB" dirty="0"/>
                    </a:p>
                  </a:txBody>
                  <a:tcPr/>
                </a:tc>
              </a:tr>
              <a:tr h="1010920">
                <a:tc>
                  <a:txBody>
                    <a:bodyPr/>
                    <a:lstStyle/>
                    <a:p>
                      <a:r>
                        <a:rPr lang="en-US" dirty="0" smtClean="0"/>
                        <a:t>No</a:t>
                      </a:r>
                      <a:endParaRPr lang="en-GB" dirty="0"/>
                    </a:p>
                  </a:txBody>
                  <a:tcPr/>
                </a:tc>
                <a:tc>
                  <a:txBody>
                    <a:bodyPr/>
                    <a:lstStyle/>
                    <a:p>
                      <a:r>
                        <a:rPr lang="en-US" dirty="0" smtClean="0"/>
                        <a:t>26% (74)</a:t>
                      </a:r>
                      <a:endParaRPr lang="en-GB" dirty="0"/>
                    </a:p>
                  </a:txBody>
                  <a:tcPr/>
                </a:tc>
                <a:tc>
                  <a:txBody>
                    <a:bodyPr/>
                    <a:lstStyle/>
                    <a:p>
                      <a:r>
                        <a:rPr lang="en-US" dirty="0" smtClean="0"/>
                        <a:t>74% (207)</a:t>
                      </a:r>
                      <a:endParaRPr lang="en-GB" dirty="0"/>
                    </a:p>
                  </a:txBody>
                  <a:tcPr/>
                </a:tc>
              </a:tr>
            </a:tbl>
          </a:graphicData>
        </a:graphic>
      </p:graphicFrame>
      <p:sp>
        <p:nvSpPr>
          <p:cNvPr id="5" name="TextBox 4"/>
          <p:cNvSpPr txBox="1"/>
          <p:nvPr/>
        </p:nvSpPr>
        <p:spPr>
          <a:xfrm>
            <a:off x="2819400" y="5813691"/>
            <a:ext cx="1600200" cy="369332"/>
          </a:xfrm>
          <a:prstGeom prst="rect">
            <a:avLst/>
          </a:prstGeom>
          <a:noFill/>
        </p:spPr>
        <p:txBody>
          <a:bodyPr wrap="square" rtlCol="0">
            <a:spAutoFit/>
          </a:bodyPr>
          <a:lstStyle/>
          <a:p>
            <a:r>
              <a:rPr lang="en-US" dirty="0"/>
              <a:t>p</a:t>
            </a:r>
            <a:r>
              <a:rPr lang="en-US" dirty="0" smtClean="0"/>
              <a:t>=0.000</a:t>
            </a:r>
            <a:endParaRPr lang="en-GB" dirty="0"/>
          </a:p>
        </p:txBody>
      </p:sp>
      <p:sp>
        <p:nvSpPr>
          <p:cNvPr id="6" name="TextBox 5"/>
          <p:cNvSpPr txBox="1"/>
          <p:nvPr/>
        </p:nvSpPr>
        <p:spPr>
          <a:xfrm>
            <a:off x="2666999" y="1905000"/>
            <a:ext cx="5875283" cy="1200329"/>
          </a:xfrm>
          <a:prstGeom prst="rect">
            <a:avLst/>
          </a:prstGeom>
          <a:noFill/>
        </p:spPr>
        <p:txBody>
          <a:bodyPr wrap="square" rtlCol="0">
            <a:spAutoFit/>
          </a:bodyPr>
          <a:lstStyle/>
          <a:p>
            <a:r>
              <a:rPr lang="en-US" sz="2400" dirty="0" smtClean="0">
                <a:latin typeface="Arial" pitchFamily="34" charset="0"/>
                <a:cs typeface="Arial" pitchFamily="34" charset="0"/>
              </a:rPr>
              <a:t>In the last 12 months, have you confronted, challenged or educated someone who was stigmatizing you?</a:t>
            </a:r>
            <a:endParaRPr lang="en-GB" sz="2400" dirty="0">
              <a:latin typeface="Arial" pitchFamily="34" charset="0"/>
              <a:cs typeface="Arial" pitchFamily="34" charset="0"/>
            </a:endParaRPr>
          </a:p>
        </p:txBody>
      </p:sp>
      <p:sp>
        <p:nvSpPr>
          <p:cNvPr id="7" name="TextBox 6"/>
          <p:cNvSpPr txBox="1"/>
          <p:nvPr/>
        </p:nvSpPr>
        <p:spPr>
          <a:xfrm>
            <a:off x="867103" y="3733800"/>
            <a:ext cx="1794641" cy="1569660"/>
          </a:xfrm>
          <a:prstGeom prst="rect">
            <a:avLst/>
          </a:prstGeom>
          <a:noFill/>
        </p:spPr>
        <p:txBody>
          <a:bodyPr wrap="square" rtlCol="0">
            <a:spAutoFit/>
          </a:bodyPr>
          <a:lstStyle/>
          <a:p>
            <a:r>
              <a:rPr lang="en-US" sz="2400" dirty="0" smtClean="0">
                <a:latin typeface="Arial" pitchFamily="34" charset="0"/>
                <a:cs typeface="Arial" pitchFamily="34" charset="0"/>
              </a:rPr>
              <a:t>Are you a member of a PLHIV network?</a:t>
            </a:r>
            <a:endParaRPr lang="en-GB" sz="2400" dirty="0">
              <a:latin typeface="Arial" pitchFamily="34" charset="0"/>
              <a:cs typeface="Arial" pitchFamily="34" charset="0"/>
            </a:endParaRPr>
          </a:p>
        </p:txBody>
      </p:sp>
    </p:spTree>
    <p:extLst>
      <p:ext uri="{BB962C8B-B14F-4D97-AF65-F5344CB8AC3E}">
        <p14:creationId xmlns:p14="http://schemas.microsoft.com/office/powerpoint/2010/main" val="102790693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685800" y="1268413"/>
            <a:ext cx="7772400" cy="788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2771" name="Text Box 2"/>
          <p:cNvSpPr txBox="1">
            <a:spLocks noChangeArrowheads="1"/>
          </p:cNvSpPr>
          <p:nvPr/>
        </p:nvSpPr>
        <p:spPr bwMode="auto">
          <a:xfrm>
            <a:off x="685800" y="2362199"/>
            <a:ext cx="7772400" cy="37154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2773" name="Text Box 4"/>
          <p:cNvSpPr txBox="1">
            <a:spLocks noChangeArrowheads="1"/>
          </p:cNvSpPr>
          <p:nvPr/>
        </p:nvSpPr>
        <p:spPr bwMode="auto">
          <a:xfrm>
            <a:off x="7092950" y="6237288"/>
            <a:ext cx="287338" cy="360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9pPr>
          </a:lstStyle>
          <a:p>
            <a:pPr algn="r">
              <a:buClrTx/>
              <a:buFontTx/>
              <a:buNone/>
            </a:pPr>
            <a:endParaRPr lang="en-US" sz="1400" b="1" dirty="0">
              <a:solidFill>
                <a:srgbClr val="7F7F7F"/>
              </a:solidFill>
              <a:latin typeface="Calibri" pitchFamily="34" charset="0"/>
            </a:endParaRPr>
          </a:p>
        </p:txBody>
      </p:sp>
      <p:sp>
        <p:nvSpPr>
          <p:cNvPr id="32775" name="Rectangle 6"/>
          <p:cNvSpPr>
            <a:spLocks noGrp="1" noChangeArrowheads="1"/>
          </p:cNvSpPr>
          <p:nvPr>
            <p:ph type="title" idx="4294967295"/>
          </p:nvPr>
        </p:nvSpPr>
        <p:spPr>
          <a:xfrm>
            <a:off x="685800" y="381000"/>
            <a:ext cx="7769225" cy="1438275"/>
          </a:xfrm>
        </p:spPr>
        <p:txBody>
          <a:bodyPr>
            <a:normAutofit/>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latin typeface="Arial" pitchFamily="34" charset="0"/>
                <a:cs typeface="Arial" pitchFamily="34" charset="0"/>
              </a:rPr>
              <a:t>Human Rights Violations in the Philippines</a:t>
            </a:r>
          </a:p>
        </p:txBody>
      </p:sp>
      <p:sp>
        <p:nvSpPr>
          <p:cNvPr id="32776" name="Rectangle 7"/>
          <p:cNvSpPr>
            <a:spLocks noGrp="1" noChangeArrowheads="1"/>
          </p:cNvSpPr>
          <p:nvPr>
            <p:ph type="body" idx="4294967295"/>
          </p:nvPr>
        </p:nvSpPr>
        <p:spPr>
          <a:xfrm>
            <a:off x="685800" y="2209801"/>
            <a:ext cx="7769225" cy="3276599"/>
          </a:xfrm>
        </p:spPr>
        <p:txBody>
          <a:bodyPr>
            <a:normAutofit fontScale="92500" lnSpcReduction="20000"/>
          </a:bodyPr>
          <a:lstStyle/>
          <a:p>
            <a:pPr indent="-339725">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dirty="0" smtClean="0"/>
              <a:t>23% reported at least 1 human right abuse in the last 12 months</a:t>
            </a:r>
          </a:p>
          <a:p>
            <a:pPr indent="-339725">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2600" dirty="0" smtClean="0"/>
          </a:p>
          <a:p>
            <a:pPr indent="-339725">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dirty="0" smtClean="0"/>
              <a:t>Of these, 17% tried to get legal redress </a:t>
            </a:r>
          </a:p>
          <a:p>
            <a:pPr indent="-339725">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2600" dirty="0"/>
          </a:p>
          <a:p>
            <a:pPr indent="-339725">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dirty="0" smtClean="0"/>
              <a:t>Main reasons for not attempting redress:</a:t>
            </a:r>
          </a:p>
          <a:p>
            <a:pPr marL="1482725" lvl="1" indent="-568325">
              <a:buFont typeface="Times New Roman" pitchFamily="18"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dirty="0" smtClean="0"/>
              <a:t>Intimidated or scared</a:t>
            </a:r>
          </a:p>
          <a:p>
            <a:pPr marL="1482725" lvl="1" indent="-568325">
              <a:buFont typeface="Times New Roman" pitchFamily="18"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dirty="0" smtClean="0"/>
              <a:t>Insufficient financial resources</a:t>
            </a:r>
          </a:p>
          <a:p>
            <a:pPr marL="1482725" lvl="1" indent="-568325">
              <a:buFont typeface="Times New Roman" pitchFamily="18"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dirty="0" smtClean="0"/>
              <a:t>No or little confidence of success</a:t>
            </a:r>
          </a:p>
        </p:txBody>
      </p:sp>
    </p:spTree>
    <p:extLst>
      <p:ext uri="{BB962C8B-B14F-4D97-AF65-F5344CB8AC3E}">
        <p14:creationId xmlns:p14="http://schemas.microsoft.com/office/powerpoint/2010/main" val="1555537046"/>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dirty="0" smtClean="0">
                <a:latin typeface="Arial" pitchFamily="34" charset="0"/>
                <a:cs typeface="Arial" pitchFamily="34" charset="0"/>
              </a:rPr>
              <a:t>Impact of the Index</a:t>
            </a:r>
            <a:endParaRPr lang="en-GB" dirty="0">
              <a:latin typeface="Arial" pitchFamily="34" charset="0"/>
              <a:cs typeface="Arial" pitchFamily="34" charset="0"/>
            </a:endParaRPr>
          </a:p>
        </p:txBody>
      </p:sp>
      <p:sp>
        <p:nvSpPr>
          <p:cNvPr id="3" name="Content Placeholder 2"/>
          <p:cNvSpPr>
            <a:spLocks noGrp="1"/>
          </p:cNvSpPr>
          <p:nvPr>
            <p:ph idx="1"/>
          </p:nvPr>
        </p:nvSpPr>
        <p:spPr>
          <a:xfrm>
            <a:off x="457200" y="1066800"/>
            <a:ext cx="8229600" cy="5059363"/>
          </a:xfrm>
        </p:spPr>
        <p:txBody>
          <a:bodyPr>
            <a:noAutofit/>
          </a:bodyPr>
          <a:lstStyle/>
          <a:p>
            <a:r>
              <a:rPr lang="en-GB" sz="1800" dirty="0" smtClean="0"/>
              <a:t>Swaziland</a:t>
            </a:r>
          </a:p>
          <a:p>
            <a:pPr lvl="1"/>
            <a:r>
              <a:rPr lang="en-GB" sz="1800" dirty="0"/>
              <a:t>D</a:t>
            </a:r>
            <a:r>
              <a:rPr lang="en-GB" sz="1800" dirty="0" smtClean="0"/>
              <a:t>evelopment </a:t>
            </a:r>
            <a:r>
              <a:rPr lang="en-GB" sz="1800" dirty="0"/>
              <a:t>of a National Framework to Address Stigma and Discrimination in Swaziland (currently in its final stages)</a:t>
            </a:r>
          </a:p>
          <a:p>
            <a:pPr lvl="1"/>
            <a:r>
              <a:rPr lang="en-GB" sz="1800" dirty="0"/>
              <a:t>I</a:t>
            </a:r>
            <a:r>
              <a:rPr lang="en-GB" sz="1800" dirty="0" smtClean="0"/>
              <a:t>mplementation </a:t>
            </a:r>
            <a:r>
              <a:rPr lang="en-GB" sz="1800" dirty="0"/>
              <a:t>of an 'expert client' program in health facilities and </a:t>
            </a:r>
            <a:r>
              <a:rPr lang="en-GB" sz="1800" dirty="0" smtClean="0"/>
              <a:t>communities</a:t>
            </a:r>
          </a:p>
          <a:p>
            <a:pPr lvl="1"/>
            <a:r>
              <a:rPr lang="en-GB" sz="1800" dirty="0"/>
              <a:t>O</a:t>
            </a:r>
            <a:r>
              <a:rPr lang="en-GB" sz="1800" dirty="0" smtClean="0"/>
              <a:t>n-going human rights monitoring program in health facilities </a:t>
            </a:r>
          </a:p>
          <a:p>
            <a:pPr marL="0" indent="0">
              <a:buNone/>
            </a:pPr>
            <a:r>
              <a:rPr lang="en-GB" sz="1800" dirty="0" smtClean="0"/>
              <a:t> </a:t>
            </a:r>
            <a:endParaRPr lang="en-GB" sz="1800" dirty="0"/>
          </a:p>
          <a:p>
            <a:r>
              <a:rPr lang="en-GB" sz="1800" dirty="0" smtClean="0"/>
              <a:t>Fiji</a:t>
            </a:r>
          </a:p>
          <a:p>
            <a:pPr lvl="1"/>
            <a:r>
              <a:rPr lang="en-GB" sz="1800" dirty="0" smtClean="0"/>
              <a:t>Strengthened counselling </a:t>
            </a:r>
            <a:r>
              <a:rPr lang="en-GB" sz="1800" dirty="0"/>
              <a:t>services </a:t>
            </a:r>
            <a:endParaRPr lang="en-GB" sz="1800" dirty="0" smtClean="0"/>
          </a:p>
          <a:p>
            <a:pPr lvl="1"/>
            <a:r>
              <a:rPr lang="en-GB" sz="1800" dirty="0" smtClean="0"/>
              <a:t>Ensured inclusion of clauses </a:t>
            </a:r>
            <a:r>
              <a:rPr lang="en-GB" sz="1800" dirty="0"/>
              <a:t>on stigma and discrimination and confidentiality </a:t>
            </a:r>
            <a:r>
              <a:rPr lang="en-GB" sz="1800" dirty="0" smtClean="0"/>
              <a:t>in </a:t>
            </a:r>
            <a:r>
              <a:rPr lang="en-GB" sz="1800" dirty="0"/>
              <a:t>the HIV decree </a:t>
            </a:r>
            <a:r>
              <a:rPr lang="en-GB" sz="1800" dirty="0" smtClean="0"/>
              <a:t> of 2010</a:t>
            </a:r>
          </a:p>
          <a:p>
            <a:pPr marL="0" indent="0">
              <a:buNone/>
            </a:pPr>
            <a:endParaRPr lang="en-GB" sz="1800" dirty="0"/>
          </a:p>
          <a:p>
            <a:r>
              <a:rPr lang="en-GB" sz="1800" dirty="0" smtClean="0"/>
              <a:t>Estonia</a:t>
            </a:r>
          </a:p>
          <a:p>
            <a:pPr lvl="1"/>
            <a:r>
              <a:rPr lang="en-GB" sz="1800" dirty="0" smtClean="0"/>
              <a:t>Scale </a:t>
            </a:r>
            <a:r>
              <a:rPr lang="en-GB" sz="1800" dirty="0"/>
              <a:t>up voluntary counselling and testing (VCT) programs that </a:t>
            </a:r>
            <a:r>
              <a:rPr lang="en-GB" sz="1800" dirty="0" smtClean="0"/>
              <a:t>ensure confidentiality</a:t>
            </a:r>
          </a:p>
          <a:p>
            <a:pPr lvl="1"/>
            <a:r>
              <a:rPr lang="en-GB" sz="1800" dirty="0"/>
              <a:t>I</a:t>
            </a:r>
            <a:r>
              <a:rPr lang="en-GB" sz="1800" dirty="0" smtClean="0"/>
              <a:t>nitiative against </a:t>
            </a:r>
            <a:r>
              <a:rPr lang="en-GB" sz="1800" dirty="0"/>
              <a:t>workplace </a:t>
            </a:r>
            <a:r>
              <a:rPr lang="en-GB" sz="1800" dirty="0" smtClean="0"/>
              <a:t>discrimination, </a:t>
            </a:r>
            <a:r>
              <a:rPr lang="en-GB" sz="1800" dirty="0"/>
              <a:t>in collaboration with employers </a:t>
            </a:r>
          </a:p>
          <a:p>
            <a:endParaRPr lang="en-GB" sz="1800" dirty="0"/>
          </a:p>
        </p:txBody>
      </p:sp>
    </p:spTree>
    <p:extLst>
      <p:ext uri="{BB962C8B-B14F-4D97-AF65-F5344CB8AC3E}">
        <p14:creationId xmlns:p14="http://schemas.microsoft.com/office/powerpoint/2010/main" val="151846776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Why Ask People Living with HIV?</a:t>
            </a:r>
            <a:endParaRPr lang="en-GB" dirty="0">
              <a:latin typeface="Arial" pitchFamily="34" charset="0"/>
              <a:cs typeface="Arial" pitchFamily="34" charset="0"/>
            </a:endParaRPr>
          </a:p>
        </p:txBody>
      </p:sp>
      <p:sp>
        <p:nvSpPr>
          <p:cNvPr id="3" name="Content Placeholder 2"/>
          <p:cNvSpPr>
            <a:spLocks noGrp="1"/>
          </p:cNvSpPr>
          <p:nvPr>
            <p:ph idx="1"/>
          </p:nvPr>
        </p:nvSpPr>
        <p:spPr>
          <a:xfrm>
            <a:off x="457200" y="1676400"/>
            <a:ext cx="8229600" cy="4449763"/>
          </a:xfrm>
        </p:spPr>
        <p:txBody>
          <a:bodyPr/>
          <a:lstStyle/>
          <a:p>
            <a:r>
              <a:rPr lang="en-US" sz="2400" dirty="0" smtClean="0"/>
              <a:t>Human dignity</a:t>
            </a:r>
          </a:p>
          <a:p>
            <a:r>
              <a:rPr lang="en-US" sz="2400" dirty="0" smtClean="0"/>
              <a:t>Reliability</a:t>
            </a:r>
          </a:p>
          <a:p>
            <a:r>
              <a:rPr lang="en-US" sz="2400" dirty="0" smtClean="0"/>
              <a:t>Appropriate for high and low prevalence settings</a:t>
            </a:r>
          </a:p>
          <a:p>
            <a:pPr lvl="1"/>
            <a:r>
              <a:rPr lang="en-US" sz="2400" dirty="0" smtClean="0"/>
              <a:t>Salience</a:t>
            </a:r>
          </a:p>
          <a:p>
            <a:pPr lvl="1"/>
            <a:r>
              <a:rPr lang="en-US" sz="2400" dirty="0" smtClean="0"/>
              <a:t>Replicable</a:t>
            </a:r>
          </a:p>
          <a:p>
            <a:r>
              <a:rPr lang="en-US" sz="2400" dirty="0" smtClean="0"/>
              <a:t>Identification of emerging trends</a:t>
            </a:r>
          </a:p>
          <a:p>
            <a:r>
              <a:rPr lang="en-US" sz="2400" dirty="0" smtClean="0"/>
              <a:t>Empowerment</a:t>
            </a:r>
            <a:endParaRPr lang="en-US" dirty="0" smtClean="0"/>
          </a:p>
        </p:txBody>
      </p:sp>
    </p:spTree>
    <p:extLst>
      <p:ext uri="{BB962C8B-B14F-4D97-AF65-F5344CB8AC3E}">
        <p14:creationId xmlns:p14="http://schemas.microsoft.com/office/powerpoint/2010/main" val="112989827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685800" y="1405834"/>
            <a:ext cx="7772400" cy="788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5363" name="Text Box 2"/>
          <p:cNvSpPr txBox="1">
            <a:spLocks noChangeArrowheads="1"/>
          </p:cNvSpPr>
          <p:nvPr/>
        </p:nvSpPr>
        <p:spPr bwMode="auto">
          <a:xfrm>
            <a:off x="685800" y="2438400"/>
            <a:ext cx="7772400" cy="3657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5365" name="Text Box 4"/>
          <p:cNvSpPr txBox="1">
            <a:spLocks noChangeArrowheads="1"/>
          </p:cNvSpPr>
          <p:nvPr/>
        </p:nvSpPr>
        <p:spPr bwMode="auto">
          <a:xfrm>
            <a:off x="8290281" y="6237288"/>
            <a:ext cx="287338" cy="360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9pPr>
          </a:lstStyle>
          <a:p>
            <a:pPr algn="r">
              <a:buClrTx/>
              <a:buFontTx/>
              <a:buNone/>
            </a:pPr>
            <a:endParaRPr lang="en-US" sz="1400" b="1" dirty="0">
              <a:solidFill>
                <a:srgbClr val="7F7F7F"/>
              </a:solidFill>
              <a:latin typeface="Calibri" pitchFamily="34" charset="0"/>
            </a:endParaRPr>
          </a:p>
        </p:txBody>
      </p:sp>
      <p:sp>
        <p:nvSpPr>
          <p:cNvPr id="15367" name="Rectangle 6"/>
          <p:cNvSpPr>
            <a:spLocks noGrp="1" noChangeArrowheads="1"/>
          </p:cNvSpPr>
          <p:nvPr>
            <p:ph type="title" idx="4294967295"/>
          </p:nvPr>
        </p:nvSpPr>
        <p:spPr>
          <a:xfrm>
            <a:off x="545553" y="1524000"/>
            <a:ext cx="7915275" cy="1283595"/>
          </a:xfrm>
        </p:spPr>
        <p:txBody>
          <a:bodyPr>
            <a:normAutofit/>
          </a:bodyPr>
          <a:lstStyle/>
          <a:p>
            <a:pPr algn="l">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200" dirty="0" smtClean="0">
                <a:latin typeface="Arial" pitchFamily="34" charset="0"/>
                <a:cs typeface="Arial" pitchFamily="34" charset="0"/>
              </a:rPr>
              <a:t>Introducing the PLHIV Stigma Index</a:t>
            </a:r>
          </a:p>
        </p:txBody>
      </p:sp>
      <p:sp>
        <p:nvSpPr>
          <p:cNvPr id="15368" name="Rectangle 7"/>
          <p:cNvSpPr>
            <a:spLocks noGrp="1" noChangeArrowheads="1"/>
          </p:cNvSpPr>
          <p:nvPr>
            <p:ph type="body" idx="4294967295"/>
          </p:nvPr>
        </p:nvSpPr>
        <p:spPr>
          <a:xfrm>
            <a:off x="673100" y="2743200"/>
            <a:ext cx="7886700" cy="3494088"/>
          </a:xfrm>
        </p:spPr>
        <p:txBody>
          <a:bodyPr>
            <a:normAutofit fontScale="92500" lnSpcReduction="10000"/>
          </a:bodyPr>
          <a:lstStyle/>
          <a:p>
            <a:pPr marL="160338" indent="-160338">
              <a:buSzPct val="45000"/>
              <a:buFont typeface="Wingdings" pitchFamily="2" charset="2"/>
              <a:buChar char=""/>
              <a:tabLst>
                <a:tab pos="160338" algn="l"/>
                <a:tab pos="265113" algn="l"/>
                <a:tab pos="714375" algn="l"/>
                <a:tab pos="1163638" algn="l"/>
                <a:tab pos="1612900" algn="l"/>
                <a:tab pos="2062163" algn="l"/>
                <a:tab pos="2511425" algn="l"/>
                <a:tab pos="2960688" algn="l"/>
                <a:tab pos="3409950" algn="l"/>
                <a:tab pos="3859213" algn="l"/>
                <a:tab pos="4308475" algn="l"/>
                <a:tab pos="4757738" algn="l"/>
                <a:tab pos="5207000" algn="l"/>
                <a:tab pos="5656263" algn="l"/>
                <a:tab pos="6105525" algn="l"/>
                <a:tab pos="6554788" algn="l"/>
                <a:tab pos="7004050" algn="l"/>
                <a:tab pos="7453313" algn="l"/>
                <a:tab pos="7902575" algn="l"/>
                <a:tab pos="8351838" algn="l"/>
                <a:tab pos="8801100" algn="l"/>
              </a:tabLst>
            </a:pPr>
            <a:r>
              <a:rPr lang="en-US" sz="2400" dirty="0" smtClean="0"/>
              <a:t>Joint initiative of: </a:t>
            </a:r>
          </a:p>
          <a:p>
            <a:pPr marL="974725" lvl="1" indent="-444500">
              <a:buSzPct val="45000"/>
              <a:buFont typeface="Wingdings" pitchFamily="2" charset="2"/>
              <a:buChar char=""/>
              <a:tabLst>
                <a:tab pos="160338" algn="l"/>
                <a:tab pos="265113" algn="l"/>
                <a:tab pos="714375" algn="l"/>
                <a:tab pos="1163638" algn="l"/>
                <a:tab pos="1612900" algn="l"/>
                <a:tab pos="2062163" algn="l"/>
                <a:tab pos="2511425" algn="l"/>
                <a:tab pos="2960688" algn="l"/>
                <a:tab pos="3409950" algn="l"/>
                <a:tab pos="3859213" algn="l"/>
                <a:tab pos="4308475" algn="l"/>
                <a:tab pos="4757738" algn="l"/>
                <a:tab pos="5207000" algn="l"/>
                <a:tab pos="5656263" algn="l"/>
                <a:tab pos="6105525" algn="l"/>
                <a:tab pos="6554788" algn="l"/>
                <a:tab pos="7004050" algn="l"/>
                <a:tab pos="7453313" algn="l"/>
                <a:tab pos="7902575" algn="l"/>
                <a:tab pos="8351838" algn="l"/>
                <a:tab pos="8801100" algn="l"/>
              </a:tabLst>
            </a:pPr>
            <a:r>
              <a:rPr lang="en-US" sz="1800" dirty="0" smtClean="0"/>
              <a:t>International Community of Women Living with HIV (ICW) </a:t>
            </a:r>
          </a:p>
          <a:p>
            <a:pPr marL="974725" lvl="1" indent="-444500">
              <a:buSzPct val="45000"/>
              <a:buFont typeface="Wingdings" pitchFamily="2" charset="2"/>
              <a:buChar char=""/>
              <a:tabLst>
                <a:tab pos="160338" algn="l"/>
                <a:tab pos="265113" algn="l"/>
                <a:tab pos="714375" algn="l"/>
                <a:tab pos="1163638" algn="l"/>
                <a:tab pos="1612900" algn="l"/>
                <a:tab pos="2062163" algn="l"/>
                <a:tab pos="2511425" algn="l"/>
                <a:tab pos="2960688" algn="l"/>
                <a:tab pos="3409950" algn="l"/>
                <a:tab pos="3859213" algn="l"/>
                <a:tab pos="4308475" algn="l"/>
                <a:tab pos="4757738" algn="l"/>
                <a:tab pos="5207000" algn="l"/>
                <a:tab pos="5656263" algn="l"/>
                <a:tab pos="6105525" algn="l"/>
                <a:tab pos="6554788" algn="l"/>
                <a:tab pos="7004050" algn="l"/>
                <a:tab pos="7453313" algn="l"/>
                <a:tab pos="7902575" algn="l"/>
                <a:tab pos="8351838" algn="l"/>
                <a:tab pos="8801100" algn="l"/>
              </a:tabLst>
            </a:pPr>
            <a:r>
              <a:rPr lang="en-US" sz="1800" dirty="0" smtClean="0"/>
              <a:t>International Planned Parenthood Federation (IPPF)</a:t>
            </a:r>
          </a:p>
          <a:p>
            <a:pPr marL="974725" lvl="1" indent="-444500">
              <a:buSzPct val="45000"/>
              <a:buFont typeface="Wingdings" pitchFamily="2" charset="2"/>
              <a:buChar char=""/>
              <a:tabLst>
                <a:tab pos="160338" algn="l"/>
                <a:tab pos="265113" algn="l"/>
                <a:tab pos="714375" algn="l"/>
                <a:tab pos="1163638" algn="l"/>
                <a:tab pos="1612900" algn="l"/>
                <a:tab pos="2062163" algn="l"/>
                <a:tab pos="2511425" algn="l"/>
                <a:tab pos="2960688" algn="l"/>
                <a:tab pos="3409950" algn="l"/>
                <a:tab pos="3859213" algn="l"/>
                <a:tab pos="4308475" algn="l"/>
                <a:tab pos="4757738" algn="l"/>
                <a:tab pos="5207000" algn="l"/>
                <a:tab pos="5656263" algn="l"/>
                <a:tab pos="6105525" algn="l"/>
                <a:tab pos="6554788" algn="l"/>
                <a:tab pos="7004050" algn="l"/>
                <a:tab pos="7453313" algn="l"/>
                <a:tab pos="7902575" algn="l"/>
                <a:tab pos="8351838" algn="l"/>
                <a:tab pos="8801100" algn="l"/>
              </a:tabLst>
            </a:pPr>
            <a:r>
              <a:rPr lang="en-US" sz="1800" dirty="0" smtClean="0"/>
              <a:t>United Nations Joint </a:t>
            </a:r>
            <a:r>
              <a:rPr lang="en-US" sz="1800" dirty="0" err="1" smtClean="0"/>
              <a:t>Programme</a:t>
            </a:r>
            <a:r>
              <a:rPr lang="en-US" sz="1800" dirty="0" smtClean="0"/>
              <a:t> on HIV/AIDS (UNAIDS)</a:t>
            </a:r>
          </a:p>
          <a:p>
            <a:pPr marL="974725" lvl="1" indent="-444500">
              <a:buSzPct val="45000"/>
              <a:buFont typeface="Wingdings" pitchFamily="2" charset="2"/>
              <a:buChar char=""/>
              <a:tabLst>
                <a:tab pos="160338" algn="l"/>
                <a:tab pos="265113" algn="l"/>
                <a:tab pos="714375" algn="l"/>
                <a:tab pos="1163638" algn="l"/>
                <a:tab pos="1612900" algn="l"/>
                <a:tab pos="2062163" algn="l"/>
                <a:tab pos="2511425" algn="l"/>
                <a:tab pos="2960688" algn="l"/>
                <a:tab pos="3409950" algn="l"/>
                <a:tab pos="3859213" algn="l"/>
                <a:tab pos="4308475" algn="l"/>
                <a:tab pos="4757738" algn="l"/>
                <a:tab pos="5207000" algn="l"/>
                <a:tab pos="5656263" algn="l"/>
                <a:tab pos="6105525" algn="l"/>
                <a:tab pos="6554788" algn="l"/>
                <a:tab pos="7004050" algn="l"/>
                <a:tab pos="7453313" algn="l"/>
                <a:tab pos="7902575" algn="l"/>
                <a:tab pos="8351838" algn="l"/>
                <a:tab pos="8801100" algn="l"/>
              </a:tabLst>
            </a:pPr>
            <a:r>
              <a:rPr lang="en-US" sz="1800" dirty="0" smtClean="0"/>
              <a:t>Global Network of People Living with HIV (GNP+)</a:t>
            </a:r>
          </a:p>
          <a:p>
            <a:pPr marL="530225" lvl="1" indent="0">
              <a:buSzPct val="45000"/>
              <a:buNone/>
              <a:tabLst>
                <a:tab pos="160338" algn="l"/>
                <a:tab pos="265113" algn="l"/>
                <a:tab pos="714375" algn="l"/>
                <a:tab pos="1163638" algn="l"/>
                <a:tab pos="1612900" algn="l"/>
                <a:tab pos="2062163" algn="l"/>
                <a:tab pos="2511425" algn="l"/>
                <a:tab pos="2960688" algn="l"/>
                <a:tab pos="3409950" algn="l"/>
                <a:tab pos="3859213" algn="l"/>
                <a:tab pos="4308475" algn="l"/>
                <a:tab pos="4757738" algn="l"/>
                <a:tab pos="5207000" algn="l"/>
                <a:tab pos="5656263" algn="l"/>
                <a:tab pos="6105525" algn="l"/>
                <a:tab pos="6554788" algn="l"/>
                <a:tab pos="7004050" algn="l"/>
                <a:tab pos="7453313" algn="l"/>
                <a:tab pos="7902575" algn="l"/>
                <a:tab pos="8351838" algn="l"/>
                <a:tab pos="8801100" algn="l"/>
              </a:tabLst>
            </a:pPr>
            <a:endParaRPr lang="en-US" sz="1800" dirty="0" smtClean="0"/>
          </a:p>
          <a:p>
            <a:pPr marL="160338" indent="-160338">
              <a:lnSpc>
                <a:spcPct val="110000"/>
              </a:lnSpc>
              <a:spcAft>
                <a:spcPts val="600"/>
              </a:spcAft>
              <a:buSzPct val="45000"/>
              <a:buFont typeface="Wingdings" pitchFamily="2" charset="2"/>
              <a:buChar char=""/>
              <a:tabLst>
                <a:tab pos="160338" algn="l"/>
                <a:tab pos="265113" algn="l"/>
                <a:tab pos="714375" algn="l"/>
                <a:tab pos="1163638" algn="l"/>
                <a:tab pos="1612900" algn="l"/>
                <a:tab pos="2062163" algn="l"/>
                <a:tab pos="2511425" algn="l"/>
                <a:tab pos="2960688" algn="l"/>
                <a:tab pos="3409950" algn="l"/>
                <a:tab pos="3859213" algn="l"/>
                <a:tab pos="4308475" algn="l"/>
                <a:tab pos="4757738" algn="l"/>
                <a:tab pos="5207000" algn="l"/>
                <a:tab pos="5656263" algn="l"/>
                <a:tab pos="6105525" algn="l"/>
                <a:tab pos="6554788" algn="l"/>
                <a:tab pos="7004050" algn="l"/>
                <a:tab pos="7453313" algn="l"/>
                <a:tab pos="7902575" algn="l"/>
                <a:tab pos="8351838" algn="l"/>
                <a:tab pos="8801100" algn="l"/>
              </a:tabLst>
            </a:pPr>
            <a:r>
              <a:rPr lang="en-US" sz="2400" dirty="0" smtClean="0"/>
              <a:t>Measures PLHIV experiences with stigma, discrimination, and human rights violations </a:t>
            </a:r>
          </a:p>
          <a:p>
            <a:pPr marL="160338" indent="-160338">
              <a:lnSpc>
                <a:spcPct val="110000"/>
              </a:lnSpc>
              <a:spcAft>
                <a:spcPts val="600"/>
              </a:spcAft>
              <a:buSzPct val="45000"/>
              <a:buFont typeface="Wingdings" pitchFamily="2" charset="2"/>
              <a:buChar char=""/>
              <a:tabLst>
                <a:tab pos="160338" algn="l"/>
                <a:tab pos="265113" algn="l"/>
                <a:tab pos="714375" algn="l"/>
                <a:tab pos="1163638" algn="l"/>
                <a:tab pos="1612900" algn="l"/>
                <a:tab pos="2062163" algn="l"/>
                <a:tab pos="2511425" algn="l"/>
                <a:tab pos="2960688" algn="l"/>
                <a:tab pos="3409950" algn="l"/>
                <a:tab pos="3859213" algn="l"/>
                <a:tab pos="4308475" algn="l"/>
                <a:tab pos="4757738" algn="l"/>
                <a:tab pos="5207000" algn="l"/>
                <a:tab pos="5656263" algn="l"/>
                <a:tab pos="6105525" algn="l"/>
                <a:tab pos="6554788" algn="l"/>
                <a:tab pos="7004050" algn="l"/>
                <a:tab pos="7453313" algn="l"/>
                <a:tab pos="7902575" algn="l"/>
                <a:tab pos="8351838" algn="l"/>
                <a:tab pos="8801100" algn="l"/>
              </a:tabLst>
            </a:pPr>
            <a:r>
              <a:rPr lang="en-US" sz="2400" dirty="0" smtClean="0"/>
              <a:t>Participative research based in GIPA principle and human rights </a:t>
            </a:r>
          </a:p>
        </p:txBody>
      </p:sp>
      <p:pic>
        <p:nvPicPr>
          <p:cNvPr id="1536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34531" y="501337"/>
            <a:ext cx="830263" cy="823912"/>
          </a:xfrm>
          <a:prstGeom prst="rect">
            <a:avLst/>
          </a:prstGeom>
          <a:noFill/>
          <a:ln w="9525">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371"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76800" y="533400"/>
            <a:ext cx="3589201" cy="498796"/>
          </a:xfrm>
          <a:prstGeom prst="rect">
            <a:avLst/>
          </a:prstGeom>
          <a:noFill/>
          <a:ln w="9525">
            <a:solidFill>
              <a:srgbClr val="000000"/>
            </a:solidFill>
            <a:round/>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2" name="Picture 2"/>
          <p:cNvPicPr>
            <a:picLocks noGrp="1" noChangeAspect="1" noChangeArrowheads="1"/>
          </p:cNvPicPr>
          <p:nvPr>
            <p:ph idx="1"/>
          </p:nvPr>
        </p:nvPicPr>
        <p:blipFill>
          <a:blip r:embed="rId5" cstate="print">
            <a:extLst>
              <a:ext uri="{28A0092B-C50C-407E-A947-70E740481C1C}">
                <a14:useLocalDpi xmlns:a14="http://schemas.microsoft.com/office/drawing/2010/main" val="0"/>
              </a:ext>
            </a:extLst>
          </a:blip>
          <a:srcRect/>
          <a:stretch>
            <a:fillRect/>
          </a:stretch>
        </p:blipFill>
        <p:spPr bwMode="auto">
          <a:xfrm>
            <a:off x="304800" y="281937"/>
            <a:ext cx="2286000" cy="976807"/>
          </a:xfrm>
          <a:prstGeom prst="rect">
            <a:avLst/>
          </a:prstGeom>
          <a:noFill/>
          <a:ln w="12700">
            <a:solidFill>
              <a:schemeClr val="accent1">
                <a:lumMod val="5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3597262"/>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470025"/>
          </a:xfrm>
        </p:spPr>
        <p:txBody>
          <a:bodyPr/>
          <a:lstStyle/>
          <a:p>
            <a:r>
              <a:rPr lang="en-US" dirty="0" smtClean="0"/>
              <a:t>The PLHIV Stigma Index…</a:t>
            </a:r>
            <a:endParaRPr lang="en-GB" dirty="0"/>
          </a:p>
        </p:txBody>
      </p:sp>
      <p:sp>
        <p:nvSpPr>
          <p:cNvPr id="3" name="Content Placeholder 2"/>
          <p:cNvSpPr>
            <a:spLocks noGrp="1"/>
          </p:cNvSpPr>
          <p:nvPr>
            <p:ph type="subTitle" idx="1"/>
          </p:nvPr>
        </p:nvSpPr>
        <p:spPr>
          <a:xfrm>
            <a:off x="1371600" y="2743200"/>
            <a:ext cx="6400800" cy="2895600"/>
          </a:xfrm>
        </p:spPr>
        <p:txBody>
          <a:bodyPr>
            <a:normAutofit/>
          </a:bodyPr>
          <a:lstStyle/>
          <a:p>
            <a:r>
              <a:rPr lang="en-US" sz="3200" dirty="0">
                <a:solidFill>
                  <a:schemeClr val="bg2">
                    <a:lumMod val="25000"/>
                  </a:schemeClr>
                </a:solidFill>
              </a:rPr>
              <a:t>t</a:t>
            </a:r>
            <a:r>
              <a:rPr lang="en-US" sz="3200" dirty="0" smtClean="0">
                <a:solidFill>
                  <a:schemeClr val="bg2">
                    <a:lumMod val="25000"/>
                  </a:schemeClr>
                </a:solidFill>
              </a:rPr>
              <a:t>ranslates individual and community experiences into language that decision-makers value and can use </a:t>
            </a:r>
            <a:endParaRPr lang="en-GB" sz="3200" dirty="0">
              <a:solidFill>
                <a:schemeClr val="bg2">
                  <a:lumMod val="25000"/>
                </a:schemeClr>
              </a:solidFill>
            </a:endParaRPr>
          </a:p>
        </p:txBody>
      </p:sp>
    </p:spTree>
    <p:extLst>
      <p:ext uri="{BB962C8B-B14F-4D97-AF65-F5344CB8AC3E}">
        <p14:creationId xmlns:p14="http://schemas.microsoft.com/office/powerpoint/2010/main" val="177050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85800" y="404812"/>
            <a:ext cx="7770813" cy="923925"/>
          </a:xfrm>
        </p:spPr>
        <p:txBody>
          <a:bodyPr>
            <a:normAutofit/>
          </a:bodyPr>
          <a:lstStyle/>
          <a:p>
            <a:pPr algn="l"/>
            <a:r>
              <a:rPr lang="en-US" sz="3200" dirty="0" smtClean="0">
                <a:latin typeface="Arial" pitchFamily="34" charset="0"/>
                <a:cs typeface="Arial" pitchFamily="34" charset="0"/>
              </a:rPr>
              <a:t>  Selection of Participants</a:t>
            </a:r>
            <a:endParaRPr lang="en-GB" sz="3200" dirty="0" smtClean="0">
              <a:latin typeface="Arial" pitchFamily="34" charset="0"/>
              <a:cs typeface="Arial" pitchFamily="34" charset="0"/>
            </a:endParaRPr>
          </a:p>
        </p:txBody>
      </p:sp>
      <p:sp>
        <p:nvSpPr>
          <p:cNvPr id="16387" name="Content Placeholder 4"/>
          <p:cNvSpPr>
            <a:spLocks noGrp="1"/>
          </p:cNvSpPr>
          <p:nvPr>
            <p:ph idx="1"/>
          </p:nvPr>
        </p:nvSpPr>
        <p:spPr>
          <a:xfrm>
            <a:off x="685800" y="1828801"/>
            <a:ext cx="7772400" cy="4267200"/>
          </a:xfrm>
        </p:spPr>
        <p:txBody>
          <a:bodyPr>
            <a:normAutofit/>
          </a:bodyPr>
          <a:lstStyle/>
          <a:p>
            <a:r>
              <a:rPr lang="en-US" sz="2400" dirty="0" smtClean="0"/>
              <a:t>Purposive sampling</a:t>
            </a:r>
          </a:p>
          <a:p>
            <a:r>
              <a:rPr lang="en-US" sz="2400" dirty="0" smtClean="0"/>
              <a:t>Focus</a:t>
            </a:r>
          </a:p>
          <a:p>
            <a:pPr lvl="1"/>
            <a:r>
              <a:rPr lang="en-US" sz="2000" dirty="0" smtClean="0"/>
              <a:t>Usually 3% or more of the number of people known to be living with HIV in a country or sub-country region</a:t>
            </a:r>
          </a:p>
          <a:p>
            <a:pPr lvl="1"/>
            <a:r>
              <a:rPr lang="en-US" sz="2000" dirty="0" smtClean="0"/>
              <a:t>Inclusion of key populations</a:t>
            </a:r>
          </a:p>
          <a:p>
            <a:r>
              <a:rPr lang="en-US" sz="2400" dirty="0" smtClean="0"/>
              <a:t>Goal</a:t>
            </a:r>
          </a:p>
          <a:p>
            <a:pPr lvl="1"/>
            <a:r>
              <a:rPr lang="en-US" sz="2000" dirty="0" smtClean="0"/>
              <a:t>Data that is broadly indicative of the range of experiences of PLHIV in an area</a:t>
            </a:r>
          </a:p>
        </p:txBody>
      </p:sp>
    </p:spTree>
    <p:extLst>
      <p:ext uri="{BB962C8B-B14F-4D97-AF65-F5344CB8AC3E}">
        <p14:creationId xmlns:p14="http://schemas.microsoft.com/office/powerpoint/2010/main" val="22956737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4"/>
          <p:cNvSpPr>
            <a:spLocks noGrp="1"/>
          </p:cNvSpPr>
          <p:nvPr>
            <p:ph type="sldNum" sz="quarter" idx="4294967295"/>
          </p:nvPr>
        </p:nvSpPr>
        <p:spPr>
          <a:xfrm>
            <a:off x="3124200" y="6356350"/>
            <a:ext cx="2895600" cy="365125"/>
          </a:xfrm>
          <a:prstGeom prst="rect">
            <a:avLst/>
          </a:prstGeom>
        </p:spPr>
        <p:txBody>
          <a:bodyPr/>
          <a:lstStyle/>
          <a:p>
            <a:pPr>
              <a:defRPr/>
            </a:pPr>
            <a:fld id="{01EEFD74-0AB6-4E2C-8527-101DEB442F70}" type="slidenum">
              <a:rPr lang="en-GB"/>
              <a:pPr>
                <a:defRPr/>
              </a:pPr>
              <a:t>6</a:t>
            </a:fld>
            <a:endParaRPr lang="en-GB" dirty="0"/>
          </a:p>
        </p:txBody>
      </p:sp>
      <p:sp>
        <p:nvSpPr>
          <p:cNvPr id="18435" name="Rectangle 2"/>
          <p:cNvSpPr>
            <a:spLocks noGrp="1" noChangeArrowheads="1"/>
          </p:cNvSpPr>
          <p:nvPr>
            <p:ph type="title"/>
          </p:nvPr>
        </p:nvSpPr>
        <p:spPr>
          <a:xfrm>
            <a:off x="381000" y="374106"/>
            <a:ext cx="8382001" cy="719138"/>
          </a:xfrm>
        </p:spPr>
        <p:txBody>
          <a:bodyPr/>
          <a:lstStyle/>
          <a:p>
            <a:r>
              <a:rPr lang="en-GB" sz="3200" dirty="0" smtClean="0">
                <a:latin typeface="Arial" pitchFamily="34" charset="0"/>
                <a:cs typeface="Arial" pitchFamily="34" charset="0"/>
              </a:rPr>
              <a:t>What does the index look like?</a:t>
            </a:r>
            <a:endParaRPr lang="en-US" sz="3200" dirty="0" smtClean="0">
              <a:latin typeface="Arial" pitchFamily="34" charset="0"/>
              <a:cs typeface="Arial" pitchFamily="34" charset="0"/>
            </a:endParaRPr>
          </a:p>
        </p:txBody>
      </p:sp>
      <p:sp>
        <p:nvSpPr>
          <p:cNvPr id="18436" name="Rectangle 3"/>
          <p:cNvSpPr>
            <a:spLocks noGrp="1" noChangeArrowheads="1"/>
          </p:cNvSpPr>
          <p:nvPr>
            <p:ph type="body" idx="1"/>
          </p:nvPr>
        </p:nvSpPr>
        <p:spPr>
          <a:xfrm>
            <a:off x="228600" y="1524000"/>
            <a:ext cx="8367713" cy="460375"/>
          </a:xfrm>
        </p:spPr>
        <p:txBody>
          <a:bodyPr>
            <a:normAutofit fontScale="77500" lnSpcReduction="20000"/>
          </a:bodyPr>
          <a:lstStyle/>
          <a:p>
            <a:pPr>
              <a:lnSpc>
                <a:spcPct val="90000"/>
              </a:lnSpc>
              <a:buFont typeface="Wingdings" pitchFamily="2" charset="2"/>
              <a:buNone/>
            </a:pPr>
            <a:r>
              <a:rPr lang="en-GB" sz="2400" b="1" dirty="0" smtClean="0"/>
              <a:t>	</a:t>
            </a:r>
            <a:r>
              <a:rPr lang="en-GB" sz="2400" b="1" u="sng" dirty="0" smtClean="0"/>
              <a:t>Factors of stigma and discrimination the questionnaire addresses:</a:t>
            </a:r>
            <a:endParaRPr lang="en-US" sz="2400" b="1" u="sng" dirty="0" smtClean="0"/>
          </a:p>
        </p:txBody>
      </p:sp>
      <p:sp>
        <p:nvSpPr>
          <p:cNvPr id="18437" name="Text Box 4"/>
          <p:cNvSpPr txBox="1">
            <a:spLocks noChangeArrowheads="1"/>
          </p:cNvSpPr>
          <p:nvPr/>
        </p:nvSpPr>
        <p:spPr bwMode="auto">
          <a:xfrm>
            <a:off x="611188" y="2133600"/>
            <a:ext cx="3671887"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rebuchet MS" pitchFamily="34" charset="0"/>
                <a:ea typeface="ＭＳ Ｐゴシック" pitchFamily="34" charset="-128"/>
              </a:defRPr>
            </a:lvl1pPr>
            <a:lvl2pPr marL="742950" indent="-285750" eaLnBrk="0" hangingPunct="0">
              <a:defRPr sz="2400">
                <a:solidFill>
                  <a:schemeClr val="tx1"/>
                </a:solidFill>
                <a:latin typeface="Trebuchet MS" pitchFamily="34" charset="0"/>
                <a:ea typeface="ＭＳ Ｐゴシック" pitchFamily="34" charset="-128"/>
              </a:defRPr>
            </a:lvl2pPr>
            <a:lvl3pPr marL="1143000" indent="-228600" eaLnBrk="0" hangingPunct="0">
              <a:defRPr sz="2400">
                <a:solidFill>
                  <a:schemeClr val="tx1"/>
                </a:solidFill>
                <a:latin typeface="Trebuchet MS" pitchFamily="34" charset="0"/>
                <a:ea typeface="ＭＳ Ｐゴシック" pitchFamily="34" charset="-128"/>
              </a:defRPr>
            </a:lvl3pPr>
            <a:lvl4pPr marL="1600200" indent="-228600" eaLnBrk="0" hangingPunct="0">
              <a:defRPr sz="2400">
                <a:solidFill>
                  <a:schemeClr val="tx1"/>
                </a:solidFill>
                <a:latin typeface="Trebuchet MS" pitchFamily="34" charset="0"/>
                <a:ea typeface="ＭＳ Ｐゴシック" pitchFamily="34" charset="-128"/>
              </a:defRPr>
            </a:lvl4pPr>
            <a:lvl5pPr marL="2057400" indent="-228600" eaLnBrk="0" hangingPunct="0">
              <a:defRPr sz="2400">
                <a:solidFill>
                  <a:schemeClr val="tx1"/>
                </a:solidFill>
                <a:latin typeface="Trebuchet MS" pitchFamily="34" charset="0"/>
                <a:ea typeface="ＭＳ Ｐゴシック" pitchFamily="34" charset="-128"/>
              </a:defRPr>
            </a:lvl5pPr>
            <a:lvl6pPr marL="2514600" indent="-228600" algn="ctr" eaLnBrk="0" fontAlgn="base" hangingPunct="0">
              <a:spcBef>
                <a:spcPct val="0"/>
              </a:spcBef>
              <a:spcAft>
                <a:spcPct val="0"/>
              </a:spcAft>
              <a:defRPr sz="2400">
                <a:solidFill>
                  <a:schemeClr val="tx1"/>
                </a:solidFill>
                <a:latin typeface="Trebuchet MS" pitchFamily="34" charset="0"/>
                <a:ea typeface="ＭＳ Ｐゴシック" pitchFamily="34" charset="-128"/>
              </a:defRPr>
            </a:lvl6pPr>
            <a:lvl7pPr marL="2971800" indent="-228600" algn="ctr" eaLnBrk="0" fontAlgn="base" hangingPunct="0">
              <a:spcBef>
                <a:spcPct val="0"/>
              </a:spcBef>
              <a:spcAft>
                <a:spcPct val="0"/>
              </a:spcAft>
              <a:defRPr sz="2400">
                <a:solidFill>
                  <a:schemeClr val="tx1"/>
                </a:solidFill>
                <a:latin typeface="Trebuchet MS" pitchFamily="34" charset="0"/>
                <a:ea typeface="ＭＳ Ｐゴシック" pitchFamily="34" charset="-128"/>
              </a:defRPr>
            </a:lvl7pPr>
            <a:lvl8pPr marL="3429000" indent="-228600" algn="ctr" eaLnBrk="0" fontAlgn="base" hangingPunct="0">
              <a:spcBef>
                <a:spcPct val="0"/>
              </a:spcBef>
              <a:spcAft>
                <a:spcPct val="0"/>
              </a:spcAft>
              <a:defRPr sz="2400">
                <a:solidFill>
                  <a:schemeClr val="tx1"/>
                </a:solidFill>
                <a:latin typeface="Trebuchet MS" pitchFamily="34" charset="0"/>
                <a:ea typeface="ＭＳ Ｐゴシック" pitchFamily="34" charset="-128"/>
              </a:defRPr>
            </a:lvl8pPr>
            <a:lvl9pPr marL="3886200" indent="-228600" algn="ctr" eaLnBrk="0" fontAlgn="base" hangingPunct="0">
              <a:spcBef>
                <a:spcPct val="0"/>
              </a:spcBef>
              <a:spcAft>
                <a:spcPct val="0"/>
              </a:spcAft>
              <a:defRPr sz="2400">
                <a:solidFill>
                  <a:schemeClr val="tx1"/>
                </a:solidFill>
                <a:latin typeface="Trebuchet MS" pitchFamily="34" charset="0"/>
                <a:ea typeface="ＭＳ Ｐゴシック" pitchFamily="34" charset="-128"/>
              </a:defRPr>
            </a:lvl9pPr>
          </a:lstStyle>
          <a:p>
            <a:pPr marL="457200" indent="-457200" algn="l">
              <a:spcBef>
                <a:spcPct val="50000"/>
              </a:spcBef>
              <a:buClr>
                <a:schemeClr val="tx2"/>
              </a:buClr>
              <a:buFont typeface="+mj-lt"/>
              <a:buAutoNum type="arabicPeriod"/>
            </a:pPr>
            <a:r>
              <a:rPr lang="en-GB" sz="2000" dirty="0" smtClean="0">
                <a:latin typeface="+mn-lt"/>
              </a:rPr>
              <a:t>Experience </a:t>
            </a:r>
            <a:r>
              <a:rPr lang="en-GB" sz="2000" dirty="0">
                <a:latin typeface="+mn-lt"/>
              </a:rPr>
              <a:t>of </a:t>
            </a:r>
            <a:r>
              <a:rPr lang="en-GB" sz="2000" dirty="0" smtClean="0">
                <a:latin typeface="+mn-lt"/>
              </a:rPr>
              <a:t>stigma </a:t>
            </a:r>
            <a:r>
              <a:rPr lang="en-GB" sz="2000" dirty="0">
                <a:latin typeface="+mn-lt"/>
              </a:rPr>
              <a:t>&amp; </a:t>
            </a:r>
            <a:r>
              <a:rPr lang="en-GB" sz="2000" dirty="0" smtClean="0">
                <a:latin typeface="+mn-lt"/>
              </a:rPr>
              <a:t>     discrimination </a:t>
            </a:r>
            <a:r>
              <a:rPr lang="en-GB" sz="2000" dirty="0">
                <a:latin typeface="+mn-lt"/>
              </a:rPr>
              <a:t>from others</a:t>
            </a:r>
          </a:p>
          <a:p>
            <a:pPr marL="228600" indent="-228600" algn="l">
              <a:spcBef>
                <a:spcPct val="50000"/>
              </a:spcBef>
              <a:buClr>
                <a:schemeClr val="tx2"/>
              </a:buClr>
              <a:buFont typeface="+mj-lt"/>
              <a:buAutoNum type="arabicPeriod"/>
            </a:pPr>
            <a:endParaRPr lang="en-GB" sz="1000" dirty="0">
              <a:latin typeface="+mn-lt"/>
            </a:endParaRPr>
          </a:p>
          <a:p>
            <a:pPr marL="457200" indent="-457200" algn="l">
              <a:spcBef>
                <a:spcPct val="50000"/>
              </a:spcBef>
              <a:buClr>
                <a:schemeClr val="tx2"/>
              </a:buClr>
              <a:buFont typeface="+mj-lt"/>
              <a:buAutoNum type="arabicPeriod"/>
            </a:pPr>
            <a:r>
              <a:rPr lang="en-GB" sz="2000" dirty="0" smtClean="0">
                <a:latin typeface="+mn-lt"/>
              </a:rPr>
              <a:t>Access </a:t>
            </a:r>
            <a:r>
              <a:rPr lang="en-GB" sz="2000" dirty="0">
                <a:latin typeface="+mn-lt"/>
              </a:rPr>
              <a:t>to </a:t>
            </a:r>
            <a:r>
              <a:rPr lang="en-GB" sz="2000" dirty="0" smtClean="0">
                <a:latin typeface="+mn-lt"/>
              </a:rPr>
              <a:t>work, education, and heath services</a:t>
            </a:r>
          </a:p>
          <a:p>
            <a:pPr marL="457200" indent="-457200" algn="l">
              <a:spcBef>
                <a:spcPct val="50000"/>
              </a:spcBef>
              <a:buClr>
                <a:schemeClr val="tx2"/>
              </a:buClr>
              <a:buFont typeface="+mj-lt"/>
              <a:buAutoNum type="arabicPeriod"/>
            </a:pPr>
            <a:endParaRPr lang="en-GB" sz="1000" dirty="0">
              <a:latin typeface="+mn-lt"/>
            </a:endParaRPr>
          </a:p>
          <a:p>
            <a:pPr marL="457200" indent="-457200" algn="l">
              <a:spcBef>
                <a:spcPct val="50000"/>
              </a:spcBef>
              <a:buClr>
                <a:schemeClr val="tx2"/>
              </a:buClr>
              <a:buFont typeface="+mj-lt"/>
              <a:buAutoNum type="arabicPeriod"/>
            </a:pPr>
            <a:r>
              <a:rPr lang="en-GB" sz="2000" dirty="0" smtClean="0">
                <a:latin typeface="+mn-lt"/>
              </a:rPr>
              <a:t>Internal </a:t>
            </a:r>
            <a:r>
              <a:rPr lang="en-GB" sz="2000" dirty="0">
                <a:latin typeface="+mn-lt"/>
              </a:rPr>
              <a:t>stigma and fears</a:t>
            </a:r>
          </a:p>
          <a:p>
            <a:pPr marL="228600" indent="-228600" algn="l">
              <a:spcBef>
                <a:spcPct val="50000"/>
              </a:spcBef>
              <a:buClr>
                <a:schemeClr val="tx2"/>
              </a:buClr>
              <a:buFont typeface="+mj-lt"/>
              <a:buAutoNum type="arabicPeriod"/>
            </a:pPr>
            <a:endParaRPr lang="en-GB" sz="1000" dirty="0">
              <a:latin typeface="+mn-lt"/>
            </a:endParaRPr>
          </a:p>
          <a:p>
            <a:pPr marL="457200" indent="-457200" algn="l">
              <a:spcBef>
                <a:spcPct val="50000"/>
              </a:spcBef>
              <a:buClr>
                <a:schemeClr val="tx2"/>
              </a:buClr>
              <a:buFont typeface="+mj-lt"/>
              <a:buAutoNum type="arabicPeriod"/>
            </a:pPr>
            <a:r>
              <a:rPr lang="en-GB" sz="2000" dirty="0" smtClean="0">
                <a:latin typeface="+mn-lt"/>
              </a:rPr>
              <a:t>Rights</a:t>
            </a:r>
            <a:r>
              <a:rPr lang="en-GB" sz="2000" dirty="0">
                <a:latin typeface="+mn-lt"/>
              </a:rPr>
              <a:t>, laws and policies</a:t>
            </a:r>
          </a:p>
          <a:p>
            <a:pPr marL="228600" indent="-228600" algn="l">
              <a:spcBef>
                <a:spcPct val="50000"/>
              </a:spcBef>
              <a:buClr>
                <a:schemeClr val="tx2"/>
              </a:buClr>
              <a:buFont typeface="+mj-lt"/>
              <a:buAutoNum type="arabicPeriod"/>
            </a:pPr>
            <a:endParaRPr lang="en-GB" sz="1000" dirty="0">
              <a:latin typeface="+mn-lt"/>
            </a:endParaRPr>
          </a:p>
          <a:p>
            <a:pPr marL="457200" indent="-457200" algn="l">
              <a:spcBef>
                <a:spcPct val="50000"/>
              </a:spcBef>
              <a:buClr>
                <a:schemeClr val="tx2"/>
              </a:buClr>
              <a:buFont typeface="+mj-lt"/>
              <a:buAutoNum type="arabicPeriod"/>
            </a:pPr>
            <a:r>
              <a:rPr lang="en-GB" sz="2000" dirty="0" smtClean="0">
                <a:latin typeface="+mn-lt"/>
              </a:rPr>
              <a:t>Effecting </a:t>
            </a:r>
            <a:r>
              <a:rPr lang="en-GB" sz="2000" dirty="0">
                <a:latin typeface="+mn-lt"/>
              </a:rPr>
              <a:t>change</a:t>
            </a:r>
            <a:endParaRPr lang="en-US" sz="2000" dirty="0">
              <a:latin typeface="+mn-lt"/>
            </a:endParaRPr>
          </a:p>
        </p:txBody>
      </p:sp>
      <p:sp>
        <p:nvSpPr>
          <p:cNvPr id="18438" name="Text Box 5"/>
          <p:cNvSpPr txBox="1">
            <a:spLocks noChangeArrowheads="1"/>
          </p:cNvSpPr>
          <p:nvPr/>
        </p:nvSpPr>
        <p:spPr bwMode="auto">
          <a:xfrm>
            <a:off x="4643438" y="2133600"/>
            <a:ext cx="34559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rebuchet MS" pitchFamily="34" charset="0"/>
                <a:ea typeface="ＭＳ Ｐゴシック" pitchFamily="34" charset="-128"/>
              </a:defRPr>
            </a:lvl1pPr>
            <a:lvl2pPr marL="742950" indent="-285750" eaLnBrk="0" hangingPunct="0">
              <a:defRPr sz="2400">
                <a:solidFill>
                  <a:schemeClr val="tx1"/>
                </a:solidFill>
                <a:latin typeface="Trebuchet MS" pitchFamily="34" charset="0"/>
                <a:ea typeface="ＭＳ Ｐゴシック" pitchFamily="34" charset="-128"/>
              </a:defRPr>
            </a:lvl2pPr>
            <a:lvl3pPr marL="1143000" indent="-228600" eaLnBrk="0" hangingPunct="0">
              <a:defRPr sz="2400">
                <a:solidFill>
                  <a:schemeClr val="tx1"/>
                </a:solidFill>
                <a:latin typeface="Trebuchet MS" pitchFamily="34" charset="0"/>
                <a:ea typeface="ＭＳ Ｐゴシック" pitchFamily="34" charset="-128"/>
              </a:defRPr>
            </a:lvl3pPr>
            <a:lvl4pPr marL="1600200" indent="-228600" eaLnBrk="0" hangingPunct="0">
              <a:defRPr sz="2400">
                <a:solidFill>
                  <a:schemeClr val="tx1"/>
                </a:solidFill>
                <a:latin typeface="Trebuchet MS" pitchFamily="34" charset="0"/>
                <a:ea typeface="ＭＳ Ｐゴシック" pitchFamily="34" charset="-128"/>
              </a:defRPr>
            </a:lvl4pPr>
            <a:lvl5pPr marL="2057400" indent="-228600" eaLnBrk="0" hangingPunct="0">
              <a:defRPr sz="2400">
                <a:solidFill>
                  <a:schemeClr val="tx1"/>
                </a:solidFill>
                <a:latin typeface="Trebuchet MS" pitchFamily="34" charset="0"/>
                <a:ea typeface="ＭＳ Ｐゴシック" pitchFamily="34" charset="-128"/>
              </a:defRPr>
            </a:lvl5pPr>
            <a:lvl6pPr marL="2514600" indent="-228600" algn="ctr" eaLnBrk="0" fontAlgn="base" hangingPunct="0">
              <a:spcBef>
                <a:spcPct val="0"/>
              </a:spcBef>
              <a:spcAft>
                <a:spcPct val="0"/>
              </a:spcAft>
              <a:defRPr sz="2400">
                <a:solidFill>
                  <a:schemeClr val="tx1"/>
                </a:solidFill>
                <a:latin typeface="Trebuchet MS" pitchFamily="34" charset="0"/>
                <a:ea typeface="ＭＳ Ｐゴシック" pitchFamily="34" charset="-128"/>
              </a:defRPr>
            </a:lvl6pPr>
            <a:lvl7pPr marL="2971800" indent="-228600" algn="ctr" eaLnBrk="0" fontAlgn="base" hangingPunct="0">
              <a:spcBef>
                <a:spcPct val="0"/>
              </a:spcBef>
              <a:spcAft>
                <a:spcPct val="0"/>
              </a:spcAft>
              <a:defRPr sz="2400">
                <a:solidFill>
                  <a:schemeClr val="tx1"/>
                </a:solidFill>
                <a:latin typeface="Trebuchet MS" pitchFamily="34" charset="0"/>
                <a:ea typeface="ＭＳ Ｐゴシック" pitchFamily="34" charset="-128"/>
              </a:defRPr>
            </a:lvl7pPr>
            <a:lvl8pPr marL="3429000" indent="-228600" algn="ctr" eaLnBrk="0" fontAlgn="base" hangingPunct="0">
              <a:spcBef>
                <a:spcPct val="0"/>
              </a:spcBef>
              <a:spcAft>
                <a:spcPct val="0"/>
              </a:spcAft>
              <a:defRPr sz="2400">
                <a:solidFill>
                  <a:schemeClr val="tx1"/>
                </a:solidFill>
                <a:latin typeface="Trebuchet MS" pitchFamily="34" charset="0"/>
                <a:ea typeface="ＭＳ Ｐゴシック" pitchFamily="34" charset="-128"/>
              </a:defRPr>
            </a:lvl8pPr>
            <a:lvl9pPr marL="3886200" indent="-228600" algn="ctr" eaLnBrk="0" fontAlgn="base" hangingPunct="0">
              <a:spcBef>
                <a:spcPct val="0"/>
              </a:spcBef>
              <a:spcAft>
                <a:spcPct val="0"/>
              </a:spcAft>
              <a:defRPr sz="2400">
                <a:solidFill>
                  <a:schemeClr val="tx1"/>
                </a:solidFill>
                <a:latin typeface="Trebuchet MS" pitchFamily="34" charset="0"/>
                <a:ea typeface="ＭＳ Ｐゴシック" pitchFamily="34" charset="-128"/>
              </a:defRPr>
            </a:lvl9pPr>
          </a:lstStyle>
          <a:p>
            <a:pPr algn="l">
              <a:spcBef>
                <a:spcPct val="50000"/>
              </a:spcBef>
            </a:pPr>
            <a:endParaRPr lang="en-US">
              <a:latin typeface="Arial" charset="0"/>
            </a:endParaRPr>
          </a:p>
        </p:txBody>
      </p:sp>
      <p:sp>
        <p:nvSpPr>
          <p:cNvPr id="18439" name="Text Box 6"/>
          <p:cNvSpPr txBox="1">
            <a:spLocks noChangeArrowheads="1"/>
          </p:cNvSpPr>
          <p:nvPr/>
        </p:nvSpPr>
        <p:spPr bwMode="auto">
          <a:xfrm>
            <a:off x="4643438" y="2133600"/>
            <a:ext cx="3671887"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rebuchet MS" pitchFamily="34" charset="0"/>
                <a:ea typeface="ＭＳ Ｐゴシック" pitchFamily="34" charset="-128"/>
              </a:defRPr>
            </a:lvl1pPr>
            <a:lvl2pPr marL="742950" indent="-285750" eaLnBrk="0" hangingPunct="0">
              <a:defRPr sz="2400">
                <a:solidFill>
                  <a:schemeClr val="tx1"/>
                </a:solidFill>
                <a:latin typeface="Trebuchet MS" pitchFamily="34" charset="0"/>
                <a:ea typeface="ＭＳ Ｐゴシック" pitchFamily="34" charset="-128"/>
              </a:defRPr>
            </a:lvl2pPr>
            <a:lvl3pPr marL="1143000" indent="-228600" eaLnBrk="0" hangingPunct="0">
              <a:defRPr sz="2400">
                <a:solidFill>
                  <a:schemeClr val="tx1"/>
                </a:solidFill>
                <a:latin typeface="Trebuchet MS" pitchFamily="34" charset="0"/>
                <a:ea typeface="ＭＳ Ｐゴシック" pitchFamily="34" charset="-128"/>
              </a:defRPr>
            </a:lvl3pPr>
            <a:lvl4pPr marL="1600200" indent="-228600" eaLnBrk="0" hangingPunct="0">
              <a:defRPr sz="2400">
                <a:solidFill>
                  <a:schemeClr val="tx1"/>
                </a:solidFill>
                <a:latin typeface="Trebuchet MS" pitchFamily="34" charset="0"/>
                <a:ea typeface="ＭＳ Ｐゴシック" pitchFamily="34" charset="-128"/>
              </a:defRPr>
            </a:lvl4pPr>
            <a:lvl5pPr marL="2057400" indent="-228600" eaLnBrk="0" hangingPunct="0">
              <a:defRPr sz="2400">
                <a:solidFill>
                  <a:schemeClr val="tx1"/>
                </a:solidFill>
                <a:latin typeface="Trebuchet MS" pitchFamily="34" charset="0"/>
                <a:ea typeface="ＭＳ Ｐゴシック" pitchFamily="34" charset="-128"/>
              </a:defRPr>
            </a:lvl5pPr>
            <a:lvl6pPr marL="2514600" indent="-228600" algn="ctr" eaLnBrk="0" fontAlgn="base" hangingPunct="0">
              <a:spcBef>
                <a:spcPct val="0"/>
              </a:spcBef>
              <a:spcAft>
                <a:spcPct val="0"/>
              </a:spcAft>
              <a:defRPr sz="2400">
                <a:solidFill>
                  <a:schemeClr val="tx1"/>
                </a:solidFill>
                <a:latin typeface="Trebuchet MS" pitchFamily="34" charset="0"/>
                <a:ea typeface="ＭＳ Ｐゴシック" pitchFamily="34" charset="-128"/>
              </a:defRPr>
            </a:lvl6pPr>
            <a:lvl7pPr marL="2971800" indent="-228600" algn="ctr" eaLnBrk="0" fontAlgn="base" hangingPunct="0">
              <a:spcBef>
                <a:spcPct val="0"/>
              </a:spcBef>
              <a:spcAft>
                <a:spcPct val="0"/>
              </a:spcAft>
              <a:defRPr sz="2400">
                <a:solidFill>
                  <a:schemeClr val="tx1"/>
                </a:solidFill>
                <a:latin typeface="Trebuchet MS" pitchFamily="34" charset="0"/>
                <a:ea typeface="ＭＳ Ｐゴシック" pitchFamily="34" charset="-128"/>
              </a:defRPr>
            </a:lvl7pPr>
            <a:lvl8pPr marL="3429000" indent="-228600" algn="ctr" eaLnBrk="0" fontAlgn="base" hangingPunct="0">
              <a:spcBef>
                <a:spcPct val="0"/>
              </a:spcBef>
              <a:spcAft>
                <a:spcPct val="0"/>
              </a:spcAft>
              <a:defRPr sz="2400">
                <a:solidFill>
                  <a:schemeClr val="tx1"/>
                </a:solidFill>
                <a:latin typeface="Trebuchet MS" pitchFamily="34" charset="0"/>
                <a:ea typeface="ＭＳ Ｐゴシック" pitchFamily="34" charset="-128"/>
              </a:defRPr>
            </a:lvl8pPr>
            <a:lvl9pPr marL="3886200" indent="-228600" algn="ctr" eaLnBrk="0" fontAlgn="base" hangingPunct="0">
              <a:spcBef>
                <a:spcPct val="0"/>
              </a:spcBef>
              <a:spcAft>
                <a:spcPct val="0"/>
              </a:spcAft>
              <a:defRPr sz="2400">
                <a:solidFill>
                  <a:schemeClr val="tx1"/>
                </a:solidFill>
                <a:latin typeface="Trebuchet MS" pitchFamily="34" charset="0"/>
                <a:ea typeface="ＭＳ Ｐゴシック" pitchFamily="34" charset="-128"/>
              </a:defRPr>
            </a:lvl9pPr>
          </a:lstStyle>
          <a:p>
            <a:pPr marL="457200" indent="-457200" algn="l">
              <a:spcBef>
                <a:spcPct val="50000"/>
              </a:spcBef>
              <a:buClr>
                <a:schemeClr val="tx2"/>
              </a:buClr>
              <a:buFont typeface="+mj-lt"/>
              <a:buAutoNum type="arabicPeriod" startAt="6"/>
            </a:pPr>
            <a:r>
              <a:rPr lang="en-GB" sz="2000" dirty="0" smtClean="0">
                <a:latin typeface="+mn-lt"/>
              </a:rPr>
              <a:t>Testing </a:t>
            </a:r>
            <a:r>
              <a:rPr lang="en-GB" sz="2000" dirty="0">
                <a:latin typeface="+mn-lt"/>
              </a:rPr>
              <a:t>&amp; diagnosis</a:t>
            </a:r>
          </a:p>
          <a:p>
            <a:pPr marL="228600" indent="-228600" algn="l">
              <a:spcBef>
                <a:spcPct val="50000"/>
              </a:spcBef>
              <a:buClr>
                <a:schemeClr val="tx2"/>
              </a:buClr>
              <a:buFont typeface="+mj-lt"/>
              <a:buAutoNum type="arabicPeriod" startAt="6"/>
            </a:pPr>
            <a:endParaRPr lang="en-GB" sz="1000" dirty="0">
              <a:latin typeface="+mn-lt"/>
            </a:endParaRPr>
          </a:p>
          <a:p>
            <a:pPr marL="457200" indent="-457200" algn="l">
              <a:spcBef>
                <a:spcPct val="50000"/>
              </a:spcBef>
              <a:buClr>
                <a:schemeClr val="tx2"/>
              </a:buClr>
              <a:buFont typeface="+mj-lt"/>
              <a:buAutoNum type="arabicPeriod" startAt="6"/>
            </a:pPr>
            <a:r>
              <a:rPr lang="en-GB" sz="2000" dirty="0" smtClean="0">
                <a:latin typeface="+mn-lt"/>
              </a:rPr>
              <a:t>Disclosure </a:t>
            </a:r>
            <a:r>
              <a:rPr lang="en-GB" sz="2000" dirty="0">
                <a:latin typeface="+mn-lt"/>
              </a:rPr>
              <a:t>&amp; confidentiality</a:t>
            </a:r>
          </a:p>
          <a:p>
            <a:pPr marL="228600" indent="-228600" algn="l">
              <a:spcBef>
                <a:spcPct val="50000"/>
              </a:spcBef>
              <a:buClr>
                <a:schemeClr val="tx2"/>
              </a:buClr>
              <a:buFont typeface="+mj-lt"/>
              <a:buAutoNum type="arabicPeriod" startAt="6"/>
            </a:pPr>
            <a:endParaRPr lang="en-GB" sz="1000" dirty="0">
              <a:latin typeface="+mn-lt"/>
            </a:endParaRPr>
          </a:p>
          <a:p>
            <a:pPr marL="457200" indent="-457200" algn="l">
              <a:spcBef>
                <a:spcPct val="50000"/>
              </a:spcBef>
              <a:buClr>
                <a:schemeClr val="tx2"/>
              </a:buClr>
              <a:buFont typeface="+mj-lt"/>
              <a:buAutoNum type="arabicPeriod" startAt="6"/>
            </a:pPr>
            <a:r>
              <a:rPr lang="en-GB" sz="2000" dirty="0" smtClean="0">
                <a:latin typeface="+mn-lt"/>
              </a:rPr>
              <a:t>Treatment</a:t>
            </a:r>
            <a:endParaRPr lang="en-GB" sz="2000" dirty="0">
              <a:latin typeface="+mn-lt"/>
            </a:endParaRPr>
          </a:p>
          <a:p>
            <a:pPr marL="228600" indent="-228600" algn="l">
              <a:spcBef>
                <a:spcPct val="50000"/>
              </a:spcBef>
              <a:buClr>
                <a:schemeClr val="tx2"/>
              </a:buClr>
              <a:buFont typeface="+mj-lt"/>
              <a:buAutoNum type="arabicPeriod" startAt="6"/>
            </a:pPr>
            <a:endParaRPr lang="en-GB" sz="1000" dirty="0">
              <a:latin typeface="+mn-lt"/>
            </a:endParaRPr>
          </a:p>
          <a:p>
            <a:pPr marL="457200" indent="-457200" algn="l">
              <a:spcBef>
                <a:spcPct val="50000"/>
              </a:spcBef>
              <a:buClr>
                <a:schemeClr val="tx2"/>
              </a:buClr>
              <a:buFont typeface="+mj-lt"/>
              <a:buAutoNum type="arabicPeriod" startAt="6"/>
            </a:pPr>
            <a:r>
              <a:rPr lang="en-GB" sz="2000" dirty="0" smtClean="0">
                <a:latin typeface="+mn-lt"/>
              </a:rPr>
              <a:t>Having children &amp; </a:t>
            </a:r>
            <a:r>
              <a:rPr lang="en-GB" sz="2000" dirty="0">
                <a:latin typeface="+mn-lt"/>
              </a:rPr>
              <a:t>r</a:t>
            </a:r>
            <a:r>
              <a:rPr lang="en-GB" sz="2000" dirty="0" smtClean="0">
                <a:latin typeface="+mn-lt"/>
              </a:rPr>
              <a:t>eproductive and sexual health care</a:t>
            </a:r>
            <a:endParaRPr lang="en-GB" sz="2000" dirty="0">
              <a:latin typeface="+mn-lt"/>
            </a:endParaRPr>
          </a:p>
          <a:p>
            <a:pPr marL="228600" indent="-228600" algn="l">
              <a:spcBef>
                <a:spcPct val="50000"/>
              </a:spcBef>
              <a:buClr>
                <a:schemeClr val="tx2"/>
              </a:buClr>
              <a:buFont typeface="+mj-lt"/>
              <a:buAutoNum type="arabicPeriod" startAt="6"/>
            </a:pPr>
            <a:endParaRPr lang="en-GB" sz="1000" dirty="0">
              <a:latin typeface="+mn-lt"/>
            </a:endParaRPr>
          </a:p>
          <a:p>
            <a:pPr marL="457200" indent="-457200" algn="l">
              <a:spcBef>
                <a:spcPct val="50000"/>
              </a:spcBef>
              <a:buClr>
                <a:schemeClr val="tx2"/>
              </a:buClr>
              <a:buFont typeface="+mj-lt"/>
              <a:buAutoNum type="arabicPeriod" startAt="6"/>
            </a:pPr>
            <a:r>
              <a:rPr lang="en-GB" sz="2000" dirty="0" smtClean="0">
                <a:latin typeface="+mn-lt"/>
              </a:rPr>
              <a:t>Self-assessment </a:t>
            </a:r>
            <a:r>
              <a:rPr lang="en-GB" sz="2000" dirty="0">
                <a:latin typeface="+mn-lt"/>
              </a:rPr>
              <a:t>of </a:t>
            </a:r>
            <a:r>
              <a:rPr lang="en-GB" sz="2000" dirty="0" smtClean="0">
                <a:latin typeface="+mn-lt"/>
              </a:rPr>
              <a:t>effects of stigma </a:t>
            </a:r>
            <a:r>
              <a:rPr lang="en-GB" sz="2000" dirty="0">
                <a:latin typeface="+mn-lt"/>
              </a:rPr>
              <a:t>&amp; discrimination</a:t>
            </a:r>
            <a:endParaRPr lang="en-US" sz="2000" dirty="0">
              <a:latin typeface="+mn-lt"/>
            </a:endParaRPr>
          </a:p>
        </p:txBody>
      </p:sp>
    </p:spTree>
    <p:extLst>
      <p:ext uri="{BB962C8B-B14F-4D97-AF65-F5344CB8AC3E}">
        <p14:creationId xmlns:p14="http://schemas.microsoft.com/office/powerpoint/2010/main" val="122251825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701" name="Object 4"/>
          <p:cNvGraphicFramePr>
            <a:graphicFrameLocks noChangeAspect="1"/>
          </p:cNvGraphicFramePr>
          <p:nvPr>
            <p:extLst>
              <p:ext uri="{D42A27DB-BD31-4B8C-83A1-F6EECF244321}">
                <p14:modId xmlns:p14="http://schemas.microsoft.com/office/powerpoint/2010/main" val="4032070646"/>
              </p:ext>
            </p:extLst>
          </p:nvPr>
        </p:nvGraphicFramePr>
        <p:xfrm>
          <a:off x="477838" y="2178050"/>
          <a:ext cx="7753350" cy="4394200"/>
        </p:xfrm>
        <a:graphic>
          <a:graphicData uri="http://schemas.openxmlformats.org/presentationml/2006/ole">
            <mc:AlternateContent xmlns:mc="http://schemas.openxmlformats.org/markup-compatibility/2006">
              <mc:Choice xmlns:v="urn:schemas-microsoft-com:vml" Requires="v">
                <p:oleObj spid="_x0000_s1078" r:id="rId4" imgW="7219440" imgH="4095360" progId="">
                  <p:embed/>
                </p:oleObj>
              </mc:Choice>
              <mc:Fallback>
                <p:oleObj r:id="rId4" imgW="7219440" imgH="4095360" progId="">
                  <p:embed/>
                  <p:pic>
                    <p:nvPicPr>
                      <p:cNvPr id="0" name="Picture 5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7838" y="2178050"/>
                        <a:ext cx="7753350" cy="439420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29698" name="Rectangle 1"/>
          <p:cNvSpPr>
            <a:spLocks noGrp="1" noChangeArrowheads="1"/>
          </p:cNvSpPr>
          <p:nvPr>
            <p:ph type="title" idx="4294967295"/>
          </p:nvPr>
        </p:nvSpPr>
        <p:spPr>
          <a:xfrm>
            <a:off x="685800" y="457201"/>
            <a:ext cx="7769225" cy="1295400"/>
          </a:xfrm>
        </p:spPr>
        <p:txBody>
          <a:bodyPr>
            <a:normAutofit/>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latin typeface="Arial" pitchFamily="34" charset="0"/>
                <a:cs typeface="Arial" pitchFamily="34" charset="0"/>
              </a:rPr>
              <a:t>Key Populations: Myanmar</a:t>
            </a:r>
          </a:p>
        </p:txBody>
      </p:sp>
    </p:spTree>
    <p:extLst>
      <p:ext uri="{BB962C8B-B14F-4D97-AF65-F5344CB8AC3E}">
        <p14:creationId xmlns:p14="http://schemas.microsoft.com/office/powerpoint/2010/main" val="20051144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Grp="1" noChangeArrowheads="1"/>
          </p:cNvSpPr>
          <p:nvPr>
            <p:ph type="title" idx="4294967295"/>
          </p:nvPr>
        </p:nvSpPr>
        <p:spPr>
          <a:xfrm>
            <a:off x="685800" y="609601"/>
            <a:ext cx="7769225" cy="990600"/>
          </a:xfrm>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latin typeface="Arial" pitchFamily="34" charset="0"/>
                <a:cs typeface="Arial" pitchFamily="34" charset="0"/>
              </a:rPr>
              <a:t>Social Stigma in the UK</a:t>
            </a:r>
          </a:p>
        </p:txBody>
      </p:sp>
      <p:sp>
        <p:nvSpPr>
          <p:cNvPr id="25603" name="Rectangle 2"/>
          <p:cNvSpPr>
            <a:spLocks noGrp="1" noChangeArrowheads="1"/>
          </p:cNvSpPr>
          <p:nvPr>
            <p:ph type="body" idx="4294967295"/>
          </p:nvPr>
        </p:nvSpPr>
        <p:spPr>
          <a:xfrm>
            <a:off x="685800" y="1828800"/>
            <a:ext cx="7769225" cy="4594225"/>
          </a:xfrm>
        </p:spPr>
        <p:txBody>
          <a:bodyPr/>
          <a:lstStyle/>
          <a:p>
            <a:pPr indent="-339725">
              <a:spcAft>
                <a:spcPts val="60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t>In the last 12 months:</a:t>
            </a:r>
          </a:p>
          <a:p>
            <a:pPr indent="-339725">
              <a:spcAft>
                <a:spcPts val="60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800" dirty="0" smtClean="0"/>
              <a:t>63% have been the subject of gossip</a:t>
            </a:r>
          </a:p>
          <a:p>
            <a:pPr marL="1482725" lvl="1" indent="-568325">
              <a:spcAft>
                <a:spcPts val="600"/>
              </a:spcAft>
              <a:buFont typeface="Times New Roman" pitchFamily="18"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t>For 77% of these, this was in part or all because of HIV status</a:t>
            </a:r>
          </a:p>
          <a:p>
            <a:pPr indent="-339725">
              <a:spcAft>
                <a:spcPts val="600"/>
              </a:spcAft>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800" dirty="0" smtClean="0"/>
              <a:t>22% have been physically harassed</a:t>
            </a:r>
          </a:p>
          <a:p>
            <a:pPr marL="1482725" lvl="1" indent="-568325">
              <a:spcAft>
                <a:spcPts val="600"/>
              </a:spcAft>
              <a:buFont typeface="Times New Roman" pitchFamily="18"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t>For 54% of these, this was in part or all because of HIV status</a:t>
            </a:r>
          </a:p>
          <a:p>
            <a:pPr indent="-339725">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dirty="0" smtClean="0"/>
          </a:p>
        </p:txBody>
      </p:sp>
    </p:spTree>
    <p:extLst>
      <p:ext uri="{BB962C8B-B14F-4D97-AF65-F5344CB8AC3E}">
        <p14:creationId xmlns:p14="http://schemas.microsoft.com/office/powerpoint/2010/main" val="3298193339"/>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387350" y="6376988"/>
            <a:ext cx="6665913" cy="27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charset="0"/>
                <a:ea typeface="ＭＳ Ｐゴシック" pitchFamily="32" charset="0"/>
                <a:cs typeface="ＭＳ Ｐゴシック" pitchFamily="32" charset="0"/>
              </a:defRPr>
            </a:lvl9pPr>
          </a:lstStyle>
          <a:p>
            <a:pPr>
              <a:buClrTx/>
              <a:buFontTx/>
              <a:buNone/>
            </a:pPr>
            <a:r>
              <a:rPr lang="nl-NL" sz="1200">
                <a:solidFill>
                  <a:srgbClr val="7F7F7F"/>
                </a:solidFill>
                <a:latin typeface="Calibri Bold" charset="0"/>
              </a:rPr>
              <a:t>22 July 2010 Combination HIV Prevention Evaluation</a:t>
            </a:r>
          </a:p>
        </p:txBody>
      </p:sp>
      <p:sp>
        <p:nvSpPr>
          <p:cNvPr id="26628" name="Rectangle 3"/>
          <p:cNvSpPr>
            <a:spLocks noGrp="1" noChangeArrowheads="1"/>
          </p:cNvSpPr>
          <p:nvPr>
            <p:ph type="title" idx="4294967295"/>
          </p:nvPr>
        </p:nvSpPr>
        <p:spPr>
          <a:xfrm>
            <a:off x="685800" y="609601"/>
            <a:ext cx="7769225" cy="1219199"/>
          </a:xfrm>
        </p:spPr>
        <p:txBody>
          <a:bodyPr>
            <a:normAutofit/>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dirty="0" smtClean="0">
                <a:latin typeface="Arial" pitchFamily="34" charset="0"/>
                <a:cs typeface="Arial" pitchFamily="34" charset="0"/>
              </a:rPr>
              <a:t>Family Exclusion in China</a:t>
            </a:r>
          </a:p>
        </p:txBody>
      </p:sp>
      <p:sp>
        <p:nvSpPr>
          <p:cNvPr id="24580" name="Rectangle 4"/>
          <p:cNvSpPr>
            <a:spLocks noGrp="1" noChangeArrowheads="1"/>
          </p:cNvSpPr>
          <p:nvPr>
            <p:ph type="body" idx="4294967295"/>
          </p:nvPr>
        </p:nvSpPr>
        <p:spPr>
          <a:xfrm>
            <a:off x="438150" y="1981201"/>
            <a:ext cx="8328025" cy="5492750"/>
          </a:xfrm>
        </p:spPr>
        <p:txBody>
          <a:bodyPr/>
          <a:lstStyle/>
          <a:p>
            <a:pPr indent="-339725">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dirty="0" smtClean="0"/>
              <a:t>Excluded from family life/activities:</a:t>
            </a:r>
          </a:p>
          <a:p>
            <a:pPr marL="1482725" lvl="1" indent="-568325">
              <a:buFont typeface="Times New Roman" pitchFamily="18"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dirty="0" smtClean="0"/>
              <a:t>5% of sample</a:t>
            </a:r>
          </a:p>
          <a:p>
            <a:pPr indent="-339725">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dirty="0" smtClean="0"/>
              <a:t>Response to HIV infection was supportive or very supportive</a:t>
            </a:r>
          </a:p>
          <a:p>
            <a:pPr marL="1482725" lvl="1" indent="-568325">
              <a:buFont typeface="Times New Roman" pitchFamily="18"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dirty="0" smtClean="0"/>
              <a:t>69% of spouses/partners</a:t>
            </a:r>
          </a:p>
          <a:p>
            <a:pPr marL="1482725" lvl="1" indent="-568325">
              <a:buFont typeface="Times New Roman" pitchFamily="18"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dirty="0" smtClean="0"/>
              <a:t>62% of other adult family members</a:t>
            </a:r>
          </a:p>
          <a:p>
            <a:pPr marL="1482725" lvl="1" indent="-568325">
              <a:buFont typeface="Times New Roman" pitchFamily="18"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dirty="0" smtClean="0"/>
              <a:t>80% of children</a:t>
            </a:r>
            <a:r>
              <a:rPr lang="en-US" sz="2600" dirty="0" smtClean="0"/>
              <a:t> </a:t>
            </a:r>
          </a:p>
          <a:p>
            <a:pPr indent="-339725">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dirty="0" smtClean="0"/>
              <a:t>However, what percent disclosed to close family members?</a:t>
            </a:r>
          </a:p>
          <a:p>
            <a:pPr marL="1482725" lvl="1" indent="-568325">
              <a:buFont typeface="Times New Roman" pitchFamily="18"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dirty="0" smtClean="0">
                <a:solidFill>
                  <a:srgbClr val="C00000"/>
                </a:solidFill>
              </a:rPr>
              <a:t>Only 50 to 61%</a:t>
            </a:r>
          </a:p>
          <a:p>
            <a:pPr indent="-339725">
              <a:buClr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2400" dirty="0" smtClean="0"/>
          </a:p>
        </p:txBody>
      </p:sp>
    </p:spTree>
    <p:extLst>
      <p:ext uri="{BB962C8B-B14F-4D97-AF65-F5344CB8AC3E}">
        <p14:creationId xmlns:p14="http://schemas.microsoft.com/office/powerpoint/2010/main" val="2753997160"/>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24580">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nodeType="afterGroup">
                            <p:stCondLst>
                              <p:cond delay="0"/>
                            </p:stCondLst>
                            <p:childTnLst>
                              <p:par>
                                <p:cTn id="9" presetID="1" presetClass="entr" fill="hold" nodeType="clickEffect">
                                  <p:stCondLst>
                                    <p:cond delay="0"/>
                                  </p:stCondLst>
                                  <p:childTnLst>
                                    <p:set>
                                      <p:cBhvr additive="repl">
                                        <p:cTn id="10" dur="1" fill="hold">
                                          <p:stCondLst>
                                            <p:cond delay="0"/>
                                          </p:stCondLst>
                                        </p:cTn>
                                        <p:tgtEl>
                                          <p:spTgt spid="2458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1955</TotalTime>
  <Words>1739</Words>
  <Application>Microsoft Macintosh PowerPoint</Application>
  <PresentationFormat>On-screen Show (4:3)</PresentationFormat>
  <Paragraphs>211</Paragraphs>
  <Slides>15</Slides>
  <Notes>13</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15</vt:i4>
      </vt:variant>
    </vt:vector>
  </HeadingPairs>
  <TitlesOfParts>
    <vt:vector size="16" baseType="lpstr">
      <vt:lpstr>Office Theme</vt:lpstr>
      <vt:lpstr>Hearing from People Living with HIV:  Global lessons from the PLHIV Stigma Index</vt:lpstr>
      <vt:lpstr>Why Ask People Living with HIV?</vt:lpstr>
      <vt:lpstr>Introducing the PLHIV Stigma Index</vt:lpstr>
      <vt:lpstr>The PLHIV Stigma Index…</vt:lpstr>
      <vt:lpstr>  Selection of Participants</vt:lpstr>
      <vt:lpstr>What does the index look like?</vt:lpstr>
      <vt:lpstr>Key Populations: Myanmar</vt:lpstr>
      <vt:lpstr>Social Stigma in the UK</vt:lpstr>
      <vt:lpstr>Family Exclusion in China</vt:lpstr>
      <vt:lpstr>Discrimination by Health Care Workers</vt:lpstr>
      <vt:lpstr>Anticipated Stigma</vt:lpstr>
      <vt:lpstr>Issues with HIV Testing</vt:lpstr>
      <vt:lpstr>Effecting Change in Kenya</vt:lpstr>
      <vt:lpstr>Human Rights Violations in the Philippines</vt:lpstr>
      <vt:lpstr>Impact of the Index</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Mona Dolan</dc:creator>
  <cp:lastModifiedBy>Frank Beadle</cp:lastModifiedBy>
  <cp:revision>99</cp:revision>
  <dcterms:created xsi:type="dcterms:W3CDTF">2012-02-03T13:09:44Z</dcterms:created>
  <dcterms:modified xsi:type="dcterms:W3CDTF">2012-09-30T18:57:39Z</dcterms:modified>
</cp:coreProperties>
</file>