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Default Extension="emf" ContentType="image/x-emf"/>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diagrams/colors1.xml" ContentType="application/vnd.openxmlformats-officedocument.drawingml.diagramColors+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charts/chart1.xml" ContentType="application/vnd.openxmlformats-officedocument.drawingml.chart+xml"/>
  <Override PartName="/ppt/slides/slide6.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diagrams/quickStyle1.xml" ContentType="application/vnd.openxmlformats-officedocument.drawingml.diagramStyle+xml"/>
  <Override PartName="/ppt/slideLayouts/slideLayout2.xml" ContentType="application/vnd.openxmlformats-officedocument.presentationml.slideLayout+xml"/>
  <Override PartName="/ppt/diagrams/layout1.xml" ContentType="application/vnd.openxmlformats-officedocument.drawingml.diagramLayout+xml"/>
  <Override PartName="/ppt/notesSlides/notesSlide6.xml" ContentType="application/vnd.openxmlformats-officedocument.presentationml.notesSlide+xml"/>
  <Default Extension="xls" ContentType="application/vnd.ms-exce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Default Extension="vml" ContentType="application/vnd.openxmlformats-officedocument.vmlDrawing"/>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diagrams/drawing1.xml" ContentType="application/vnd.ms-office.drawingml.diagramDrawing+xml"/>
  <Override PartName="/ppt/notesSlides/notesSlide3.xml" ContentType="application/vnd.openxmlformats-officedocument.presentationml.notesSlide+xml"/>
  <Override PartName="/ppt/slides/slide8.xml" ContentType="application/vnd.openxmlformats-officedocument.presentationml.slide+xml"/>
  <Override PartName="/ppt/diagrams/data1.xml" ContentType="application/vnd.openxmlformats-officedocument.drawingml.diagramData+xml"/>
  <Override PartName="/ppt/presProps.xml" ContentType="application/vnd.openxmlformats-officedocument.presentationml.presProps+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2"/>
  </p:notesMasterIdLst>
  <p:sldIdLst>
    <p:sldId id="257" r:id="rId2"/>
    <p:sldId id="258"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2" d="100"/>
          <a:sy n="92" d="100"/>
        </p:scale>
        <p:origin x="-816"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Work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8"/>
  <c:clrMapOvr bg1="lt1" tx1="dk1" bg2="lt2" tx2="dk2" accent1="accent1" accent2="accent2" accent3="accent3" accent4="accent4" accent5="accent5" accent6="accent6" hlink="hlink" folHlink="folHlink"/>
  <c:chart>
    <c:title>
      <c:tx>
        <c:rich>
          <a:bodyPr/>
          <a:lstStyle/>
          <a:p>
            <a:pPr>
              <a:defRPr/>
            </a:pPr>
            <a:r>
              <a:rPr lang="en-US" dirty="0"/>
              <a:t>MA Outcomes v. National Outcomes</a:t>
            </a:r>
          </a:p>
        </c:rich>
      </c:tx>
      <c:layout/>
    </c:title>
    <c:plotArea>
      <c:layout/>
      <c:barChart>
        <c:barDir val="col"/>
        <c:grouping val="clustered"/>
        <c:ser>
          <c:idx val="0"/>
          <c:order val="0"/>
          <c:tx>
            <c:strRef>
              <c:f>Sheet1!$B$10</c:f>
              <c:strCache>
                <c:ptCount val="1"/>
                <c:pt idx="0">
                  <c:v>MA Outcomes</c:v>
                </c:pt>
              </c:strCache>
            </c:strRef>
          </c:tx>
          <c:cat>
            <c:strRef>
              <c:f>Sheet1!$A$11:$A$14</c:f>
              <c:strCache>
                <c:ptCount val="4"/>
                <c:pt idx="0">
                  <c:v>In Medical Care</c:v>
                </c:pt>
                <c:pt idx="1">
                  <c:v>Taking HIV Medications</c:v>
                </c:pt>
                <c:pt idx="2">
                  <c:v>Virally Suppressed</c:v>
                </c:pt>
                <c:pt idx="3">
                  <c:v>Health Good to Excellent</c:v>
                </c:pt>
              </c:strCache>
            </c:strRef>
          </c:cat>
          <c:val>
            <c:numRef>
              <c:f>Sheet1!$B$11:$B$14</c:f>
              <c:numCache>
                <c:formatCode>General</c:formatCode>
                <c:ptCount val="4"/>
                <c:pt idx="0">
                  <c:v>99.0</c:v>
                </c:pt>
                <c:pt idx="1">
                  <c:v>91.0</c:v>
                </c:pt>
                <c:pt idx="2">
                  <c:v>72.0</c:v>
                </c:pt>
                <c:pt idx="3">
                  <c:v>70.0</c:v>
                </c:pt>
              </c:numCache>
            </c:numRef>
          </c:val>
        </c:ser>
        <c:ser>
          <c:idx val="1"/>
          <c:order val="1"/>
          <c:tx>
            <c:strRef>
              <c:f>Sheet1!$C$10</c:f>
              <c:strCache>
                <c:ptCount val="1"/>
                <c:pt idx="0">
                  <c:v>CDC MMWR (National Outcomes)</c:v>
                </c:pt>
              </c:strCache>
            </c:strRef>
          </c:tx>
          <c:cat>
            <c:strRef>
              <c:f>Sheet1!$A$11:$A$14</c:f>
              <c:strCache>
                <c:ptCount val="4"/>
                <c:pt idx="0">
                  <c:v>In Medical Care</c:v>
                </c:pt>
                <c:pt idx="1">
                  <c:v>Taking HIV Medications</c:v>
                </c:pt>
                <c:pt idx="2">
                  <c:v>Virally Suppressed</c:v>
                </c:pt>
                <c:pt idx="3">
                  <c:v>Health Good to Excellent</c:v>
                </c:pt>
              </c:strCache>
            </c:strRef>
          </c:cat>
          <c:val>
            <c:numRef>
              <c:f>Sheet1!$C$11:$C$14</c:f>
              <c:numCache>
                <c:formatCode>General</c:formatCode>
                <c:ptCount val="4"/>
                <c:pt idx="0">
                  <c:v>41.0</c:v>
                </c:pt>
                <c:pt idx="1">
                  <c:v>36.0</c:v>
                </c:pt>
                <c:pt idx="2">
                  <c:v>28.0</c:v>
                </c:pt>
                <c:pt idx="3">
                  <c:v>0.0</c:v>
                </c:pt>
              </c:numCache>
            </c:numRef>
          </c:val>
        </c:ser>
        <c:axId val="219746312"/>
        <c:axId val="219729704"/>
      </c:barChart>
      <c:catAx>
        <c:axId val="219746312"/>
        <c:scaling>
          <c:orientation val="minMax"/>
        </c:scaling>
        <c:axPos val="b"/>
        <c:majorTickMark val="none"/>
        <c:tickLblPos val="nextTo"/>
        <c:txPr>
          <a:bodyPr rot="0" vert="horz"/>
          <a:lstStyle/>
          <a:p>
            <a:pPr>
              <a:defRPr/>
            </a:pPr>
            <a:endParaRPr lang="en-US"/>
          </a:p>
        </c:txPr>
        <c:crossAx val="219729704"/>
        <c:crosses val="autoZero"/>
        <c:auto val="1"/>
        <c:lblAlgn val="ctr"/>
        <c:lblOffset val="100"/>
      </c:catAx>
      <c:valAx>
        <c:axId val="219729704"/>
        <c:scaling>
          <c:orientation val="minMax"/>
          <c:max val="100.0"/>
        </c:scaling>
        <c:axPos val="l"/>
        <c:majorGridlines/>
        <c:title>
          <c:tx>
            <c:rich>
              <a:bodyPr rot="-5400000" vert="horz"/>
              <a:lstStyle/>
              <a:p>
                <a:pPr>
                  <a:defRPr/>
                </a:pPr>
                <a:r>
                  <a:rPr lang="en-US" dirty="0"/>
                  <a:t>Percent</a:t>
                </a:r>
              </a:p>
            </c:rich>
          </c:tx>
          <c:layout/>
        </c:title>
        <c:numFmt formatCode="General" sourceLinked="1"/>
        <c:majorTickMark val="none"/>
        <c:tickLblPos val="nextTo"/>
        <c:crossAx val="219746312"/>
        <c:crosses val="autoZero"/>
        <c:crossBetween val="between"/>
        <c:majorUnit val="20.0"/>
      </c:valAx>
      <c:dTable>
        <c:showHorzBorder val="1"/>
        <c:showVertBorder val="1"/>
        <c:showOutline val="1"/>
        <c:showKeys val="1"/>
      </c:dTable>
    </c:plotArea>
    <c:plotVisOnly val="1"/>
    <c:dispBlanksAs val="gap"/>
  </c:chart>
  <c:spPr>
    <a:solidFill>
      <a:sysClr val="window" lastClr="FFFFFF"/>
    </a:solidFill>
  </c:spPr>
  <c:txPr>
    <a:bodyPr/>
    <a:lstStyle/>
    <a:p>
      <a:pPr>
        <a:defRPr sz="1050"/>
      </a:pPr>
      <a:endParaRPr lang="en-US"/>
    </a:p>
  </c:txPr>
  <c:externalData r:id="rId2"/>
</c:chartSpace>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B977B3-F8B0-4378-98D0-02B159179B2A}" type="doc">
      <dgm:prSet loTypeId="urn:microsoft.com/office/officeart/2005/8/layout/radial4" loCatId="relationship" qsTypeId="urn:microsoft.com/office/officeart/2005/8/quickstyle/simple5" qsCatId="simple" csTypeId="urn:microsoft.com/office/officeart/2005/8/colors/accent0_1" csCatId="mainScheme" phldr="1"/>
      <dgm:spPr/>
      <dgm:t>
        <a:bodyPr/>
        <a:lstStyle/>
        <a:p>
          <a:endParaRPr lang="en-US"/>
        </a:p>
      </dgm:t>
    </dgm:pt>
    <dgm:pt modelId="{4A2C6C7D-A08B-4C01-9908-F74719823566}">
      <dgm:prSet phldrT="[Text]" custT="1"/>
      <dgm:spPr/>
      <dgm:t>
        <a:bodyPr/>
        <a:lstStyle/>
        <a:p>
          <a:r>
            <a:rPr lang="en-US" sz="2000" b="1" dirty="0" smtClean="0"/>
            <a:t>The Current Crisis</a:t>
          </a:r>
        </a:p>
        <a:p>
          <a:r>
            <a:rPr lang="en-US" sz="2000" dirty="0" smtClean="0"/>
            <a:t>42-59% of low-income people living with HIV not in regular care</a:t>
          </a:r>
          <a:endParaRPr lang="en-US" sz="2000" b="1" dirty="0"/>
        </a:p>
      </dgm:t>
    </dgm:pt>
    <dgm:pt modelId="{50CE5063-C6D7-4B9B-817E-BCE01E2F2EBB}" type="parTrans" cxnId="{CF8A5187-EF0D-45A5-B225-8FC4B3C7F5B9}">
      <dgm:prSet/>
      <dgm:spPr/>
      <dgm:t>
        <a:bodyPr/>
        <a:lstStyle/>
        <a:p>
          <a:endParaRPr lang="en-US"/>
        </a:p>
      </dgm:t>
    </dgm:pt>
    <dgm:pt modelId="{CC0F5FF1-A099-4736-BD4D-450EC514543A}" type="sibTrans" cxnId="{CF8A5187-EF0D-45A5-B225-8FC4B3C7F5B9}">
      <dgm:prSet/>
      <dgm:spPr/>
      <dgm:t>
        <a:bodyPr/>
        <a:lstStyle/>
        <a:p>
          <a:endParaRPr lang="en-US"/>
        </a:p>
      </dgm:t>
    </dgm:pt>
    <dgm:pt modelId="{210C866A-E30C-4771-B112-5BD15C014841}">
      <dgm:prSet phldrT="[Text]" custT="1"/>
      <dgm:spPr/>
      <dgm:t>
        <a:bodyPr/>
        <a:lstStyle/>
        <a:p>
          <a:r>
            <a:rPr lang="en-US" sz="2000" dirty="0" smtClean="0"/>
            <a:t>29% of people living with HIV uninsured</a:t>
          </a:r>
          <a:endParaRPr lang="en-US" sz="2000" dirty="0"/>
        </a:p>
      </dgm:t>
    </dgm:pt>
    <dgm:pt modelId="{C57A4C88-E35A-4C4E-8A3B-D2D014CB13BD}" type="parTrans" cxnId="{11665FB4-C933-47E7-B1C7-8654FF72A23C}">
      <dgm:prSet/>
      <dgm:spPr/>
      <dgm:t>
        <a:bodyPr/>
        <a:lstStyle/>
        <a:p>
          <a:endParaRPr lang="en-US" dirty="0"/>
        </a:p>
      </dgm:t>
    </dgm:pt>
    <dgm:pt modelId="{83AC870C-53F7-429B-BD50-F52A2EBD71EB}" type="sibTrans" cxnId="{11665FB4-C933-47E7-B1C7-8654FF72A23C}">
      <dgm:prSet/>
      <dgm:spPr/>
      <dgm:t>
        <a:bodyPr/>
        <a:lstStyle/>
        <a:p>
          <a:endParaRPr lang="en-US"/>
        </a:p>
      </dgm:t>
    </dgm:pt>
    <dgm:pt modelId="{71CE6123-2424-4F8A-A848-2CB2443F0FD9}">
      <dgm:prSet phldrT="[Text]" custT="1"/>
      <dgm:spPr/>
      <dgm:t>
        <a:bodyPr/>
        <a:lstStyle/>
        <a:p>
          <a:r>
            <a:rPr lang="en-US" sz="2000" dirty="0" smtClean="0"/>
            <a:t>Impossible to obtain individual insurance and few insured through employer system</a:t>
          </a:r>
          <a:endParaRPr lang="en-US" sz="2000" dirty="0"/>
        </a:p>
      </dgm:t>
    </dgm:pt>
    <dgm:pt modelId="{52C1DEA1-34B4-485A-AFEA-630E3EA5B6AF}" type="parTrans" cxnId="{CC41D3E6-FDDE-43C2-BF97-1B00121DB969}">
      <dgm:prSet/>
      <dgm:spPr/>
      <dgm:t>
        <a:bodyPr/>
        <a:lstStyle/>
        <a:p>
          <a:endParaRPr lang="en-US" dirty="0"/>
        </a:p>
      </dgm:t>
    </dgm:pt>
    <dgm:pt modelId="{7B9C6985-943B-45F4-9BD9-D72DFE31271F}" type="sibTrans" cxnId="{CC41D3E6-FDDE-43C2-BF97-1B00121DB969}">
      <dgm:prSet/>
      <dgm:spPr/>
      <dgm:t>
        <a:bodyPr/>
        <a:lstStyle/>
        <a:p>
          <a:endParaRPr lang="en-US"/>
        </a:p>
      </dgm:t>
    </dgm:pt>
    <dgm:pt modelId="{E0CDCED4-3717-4086-ADD2-D496412086C9}">
      <dgm:prSet phldrT="[Text]" custT="1"/>
      <dgm:spPr/>
      <dgm:t>
        <a:bodyPr/>
        <a:lstStyle/>
        <a:p>
          <a:r>
            <a:rPr lang="en-US" sz="2000" dirty="0" smtClean="0"/>
            <a:t>Medicaid/ Medicare are lifelines to care, but disability standard means they are very limited</a:t>
          </a:r>
          <a:endParaRPr lang="en-US" sz="2000" dirty="0"/>
        </a:p>
      </dgm:t>
    </dgm:pt>
    <dgm:pt modelId="{5D9F1EB5-7910-40A7-AE7C-B3262EDC4ACF}" type="parTrans" cxnId="{31251702-853F-4090-935F-5D1EE7C62847}">
      <dgm:prSet/>
      <dgm:spPr/>
      <dgm:t>
        <a:bodyPr/>
        <a:lstStyle/>
        <a:p>
          <a:endParaRPr lang="en-US" dirty="0"/>
        </a:p>
      </dgm:t>
    </dgm:pt>
    <dgm:pt modelId="{94AF1CC8-AD1A-4B48-A7A5-5EFB90CA7149}" type="sibTrans" cxnId="{31251702-853F-4090-935F-5D1EE7C62847}">
      <dgm:prSet/>
      <dgm:spPr/>
      <dgm:t>
        <a:bodyPr/>
        <a:lstStyle/>
        <a:p>
          <a:endParaRPr lang="en-US"/>
        </a:p>
      </dgm:t>
    </dgm:pt>
    <dgm:pt modelId="{D0B091AE-D1FA-4C88-8663-4B6779B4EF1A}">
      <dgm:prSet phldrT="[Text]" custT="1"/>
      <dgm:spPr/>
      <dgm:t>
        <a:bodyPr/>
        <a:lstStyle/>
        <a:p>
          <a:r>
            <a:rPr lang="en-US" sz="2000" dirty="0" smtClean="0"/>
            <a:t>Demand for Ryan White care and services &gt; funding</a:t>
          </a:r>
          <a:endParaRPr lang="en-US" sz="2000" dirty="0"/>
        </a:p>
      </dgm:t>
    </dgm:pt>
    <dgm:pt modelId="{B01EB688-ACE1-4ECB-AA2C-DB3AD81AF71F}" type="parTrans" cxnId="{44A65036-8642-4A53-8A5C-FFE89216DCBB}">
      <dgm:prSet/>
      <dgm:spPr/>
      <dgm:t>
        <a:bodyPr/>
        <a:lstStyle/>
        <a:p>
          <a:endParaRPr lang="en-US" dirty="0"/>
        </a:p>
      </dgm:t>
    </dgm:pt>
    <dgm:pt modelId="{2680D36A-3DB5-488B-A9D1-445EFB7B7292}" type="sibTrans" cxnId="{44A65036-8642-4A53-8A5C-FFE89216DCBB}">
      <dgm:prSet/>
      <dgm:spPr/>
      <dgm:t>
        <a:bodyPr/>
        <a:lstStyle/>
        <a:p>
          <a:endParaRPr lang="en-US"/>
        </a:p>
      </dgm:t>
    </dgm:pt>
    <dgm:pt modelId="{3A70FCBF-59C4-4BB7-BBB9-1FC7C1E30E0F}">
      <dgm:prSet phldrT="[Text]" custT="1"/>
      <dgm:spPr/>
      <dgm:t>
        <a:bodyPr/>
        <a:lstStyle/>
        <a:p>
          <a:r>
            <a:rPr lang="en-US" sz="2000" dirty="0" smtClean="0"/>
            <a:t>Thousands on ADAP waitlists</a:t>
          </a:r>
          <a:endParaRPr lang="en-US" sz="2000" dirty="0"/>
        </a:p>
      </dgm:t>
    </dgm:pt>
    <dgm:pt modelId="{BD3024B2-FA92-4A44-88B4-4747335F8077}" type="parTrans" cxnId="{8D26DC2F-ABC7-40A4-8494-11EF5E8AD520}">
      <dgm:prSet/>
      <dgm:spPr/>
      <dgm:t>
        <a:bodyPr/>
        <a:lstStyle/>
        <a:p>
          <a:endParaRPr lang="en-US" dirty="0"/>
        </a:p>
      </dgm:t>
    </dgm:pt>
    <dgm:pt modelId="{6784DB48-D394-40A4-9EE7-C576D76E1758}" type="sibTrans" cxnId="{8D26DC2F-ABC7-40A4-8494-11EF5E8AD520}">
      <dgm:prSet/>
      <dgm:spPr/>
      <dgm:t>
        <a:bodyPr/>
        <a:lstStyle/>
        <a:p>
          <a:endParaRPr lang="en-US"/>
        </a:p>
      </dgm:t>
    </dgm:pt>
    <dgm:pt modelId="{F3EA462C-ADF0-428A-85D2-D4D07607DFE6}" type="pres">
      <dgm:prSet presAssocID="{7FB977B3-F8B0-4378-98D0-02B159179B2A}" presName="cycle" presStyleCnt="0">
        <dgm:presLayoutVars>
          <dgm:chMax val="1"/>
          <dgm:dir/>
          <dgm:animLvl val="ctr"/>
          <dgm:resizeHandles val="exact"/>
        </dgm:presLayoutVars>
      </dgm:prSet>
      <dgm:spPr/>
      <dgm:t>
        <a:bodyPr/>
        <a:lstStyle/>
        <a:p>
          <a:endParaRPr lang="en-US"/>
        </a:p>
      </dgm:t>
    </dgm:pt>
    <dgm:pt modelId="{F008F05A-921D-4EA0-8B09-76D25C36AA10}" type="pres">
      <dgm:prSet presAssocID="{4A2C6C7D-A08B-4C01-9908-F74719823566}" presName="centerShape" presStyleLbl="node0" presStyleIdx="0" presStyleCnt="1" custScaleX="113796" custScaleY="106543"/>
      <dgm:spPr/>
      <dgm:t>
        <a:bodyPr/>
        <a:lstStyle/>
        <a:p>
          <a:endParaRPr lang="en-US"/>
        </a:p>
      </dgm:t>
    </dgm:pt>
    <dgm:pt modelId="{F7D89740-FDB8-45BB-AB87-1EB4C0C04964}" type="pres">
      <dgm:prSet presAssocID="{52C1DEA1-34B4-485A-AFEA-630E3EA5B6AF}" presName="parTrans" presStyleLbl="bgSibTrans2D1" presStyleIdx="0" presStyleCnt="5"/>
      <dgm:spPr/>
      <dgm:t>
        <a:bodyPr/>
        <a:lstStyle/>
        <a:p>
          <a:endParaRPr lang="en-US"/>
        </a:p>
      </dgm:t>
    </dgm:pt>
    <dgm:pt modelId="{FFD99814-AE6C-431A-87BF-DD0B8BEA7169}" type="pres">
      <dgm:prSet presAssocID="{71CE6123-2424-4F8A-A848-2CB2443F0FD9}" presName="node" presStyleLbl="node1" presStyleIdx="0" presStyleCnt="5" custScaleX="98716" custScaleY="143464">
        <dgm:presLayoutVars>
          <dgm:bulletEnabled val="1"/>
        </dgm:presLayoutVars>
      </dgm:prSet>
      <dgm:spPr/>
      <dgm:t>
        <a:bodyPr/>
        <a:lstStyle/>
        <a:p>
          <a:endParaRPr lang="en-US"/>
        </a:p>
      </dgm:t>
    </dgm:pt>
    <dgm:pt modelId="{B1B87FDD-365A-4C83-B73F-4F7300ED4869}" type="pres">
      <dgm:prSet presAssocID="{5D9F1EB5-7910-40A7-AE7C-B3262EDC4ACF}" presName="parTrans" presStyleLbl="bgSibTrans2D1" presStyleIdx="1" presStyleCnt="5"/>
      <dgm:spPr/>
      <dgm:t>
        <a:bodyPr/>
        <a:lstStyle/>
        <a:p>
          <a:endParaRPr lang="en-US"/>
        </a:p>
      </dgm:t>
    </dgm:pt>
    <dgm:pt modelId="{B6857865-3060-466E-8703-33778E0E4319}" type="pres">
      <dgm:prSet presAssocID="{E0CDCED4-3717-4086-ADD2-D496412086C9}" presName="node" presStyleLbl="node1" presStyleIdx="1" presStyleCnt="5" custScaleX="127163" custScaleY="100397" custRadScaleRad="108403" custRadScaleInc="-3076">
        <dgm:presLayoutVars>
          <dgm:bulletEnabled val="1"/>
        </dgm:presLayoutVars>
      </dgm:prSet>
      <dgm:spPr/>
      <dgm:t>
        <a:bodyPr/>
        <a:lstStyle/>
        <a:p>
          <a:endParaRPr lang="en-US"/>
        </a:p>
      </dgm:t>
    </dgm:pt>
    <dgm:pt modelId="{3E5984EF-59D6-49D7-A349-1E71F6B974DF}" type="pres">
      <dgm:prSet presAssocID="{B01EB688-ACE1-4ECB-AA2C-DB3AD81AF71F}" presName="parTrans" presStyleLbl="bgSibTrans2D1" presStyleIdx="2" presStyleCnt="5"/>
      <dgm:spPr/>
      <dgm:t>
        <a:bodyPr/>
        <a:lstStyle/>
        <a:p>
          <a:endParaRPr lang="en-US"/>
        </a:p>
      </dgm:t>
    </dgm:pt>
    <dgm:pt modelId="{59982820-FA0D-4944-8C38-B78A58DB3B70}" type="pres">
      <dgm:prSet presAssocID="{D0B091AE-D1FA-4C88-8663-4B6779B4EF1A}" presName="node" presStyleLbl="node1" presStyleIdx="2" presStyleCnt="5" custScaleX="95403" custScaleY="101086" custRadScaleRad="97078">
        <dgm:presLayoutVars>
          <dgm:bulletEnabled val="1"/>
        </dgm:presLayoutVars>
      </dgm:prSet>
      <dgm:spPr/>
      <dgm:t>
        <a:bodyPr/>
        <a:lstStyle/>
        <a:p>
          <a:endParaRPr lang="en-US"/>
        </a:p>
      </dgm:t>
    </dgm:pt>
    <dgm:pt modelId="{3A956CE3-A17C-4A7B-B672-176AF778B5EB}" type="pres">
      <dgm:prSet presAssocID="{BD3024B2-FA92-4A44-88B4-4747335F8077}" presName="parTrans" presStyleLbl="bgSibTrans2D1" presStyleIdx="3" presStyleCnt="5"/>
      <dgm:spPr/>
      <dgm:t>
        <a:bodyPr/>
        <a:lstStyle/>
        <a:p>
          <a:endParaRPr lang="en-US"/>
        </a:p>
      </dgm:t>
    </dgm:pt>
    <dgm:pt modelId="{24D46B2C-5B38-4944-B584-E36D1FBC83B8}" type="pres">
      <dgm:prSet presAssocID="{3A70FCBF-59C4-4BB7-BBB9-1FC7C1E30E0F}" presName="node" presStyleLbl="node1" presStyleIdx="3" presStyleCnt="5" custScaleX="100184" custScaleY="102850" custRadScaleRad="103333" custRadScaleInc="3063">
        <dgm:presLayoutVars>
          <dgm:bulletEnabled val="1"/>
        </dgm:presLayoutVars>
      </dgm:prSet>
      <dgm:spPr/>
      <dgm:t>
        <a:bodyPr/>
        <a:lstStyle/>
        <a:p>
          <a:endParaRPr lang="en-US"/>
        </a:p>
      </dgm:t>
    </dgm:pt>
    <dgm:pt modelId="{A6194FD9-6A67-4593-837D-67950D319B07}" type="pres">
      <dgm:prSet presAssocID="{C57A4C88-E35A-4C4E-8A3B-D2D014CB13BD}" presName="parTrans" presStyleLbl="bgSibTrans2D1" presStyleIdx="4" presStyleCnt="5"/>
      <dgm:spPr/>
      <dgm:t>
        <a:bodyPr/>
        <a:lstStyle/>
        <a:p>
          <a:endParaRPr lang="en-US"/>
        </a:p>
      </dgm:t>
    </dgm:pt>
    <dgm:pt modelId="{8A80DF76-6434-4FD3-8BA0-1967CC2FEF63}" type="pres">
      <dgm:prSet presAssocID="{210C866A-E30C-4771-B112-5BD15C014841}" presName="node" presStyleLbl="node1" presStyleIdx="4" presStyleCnt="5" custScaleY="76493" custRadScaleRad="100775" custRadScaleInc="2187">
        <dgm:presLayoutVars>
          <dgm:bulletEnabled val="1"/>
        </dgm:presLayoutVars>
      </dgm:prSet>
      <dgm:spPr/>
      <dgm:t>
        <a:bodyPr/>
        <a:lstStyle/>
        <a:p>
          <a:endParaRPr lang="en-US"/>
        </a:p>
      </dgm:t>
    </dgm:pt>
  </dgm:ptLst>
  <dgm:cxnLst>
    <dgm:cxn modelId="{31251702-853F-4090-935F-5D1EE7C62847}" srcId="{4A2C6C7D-A08B-4C01-9908-F74719823566}" destId="{E0CDCED4-3717-4086-ADD2-D496412086C9}" srcOrd="1" destOrd="0" parTransId="{5D9F1EB5-7910-40A7-AE7C-B3262EDC4ACF}" sibTransId="{94AF1CC8-AD1A-4B48-A7A5-5EFB90CA7149}"/>
    <dgm:cxn modelId="{CC41D3E6-FDDE-43C2-BF97-1B00121DB969}" srcId="{4A2C6C7D-A08B-4C01-9908-F74719823566}" destId="{71CE6123-2424-4F8A-A848-2CB2443F0FD9}" srcOrd="0" destOrd="0" parTransId="{52C1DEA1-34B4-485A-AFEA-630E3EA5B6AF}" sibTransId="{7B9C6985-943B-45F4-9BD9-D72DFE31271F}"/>
    <dgm:cxn modelId="{44A65036-8642-4A53-8A5C-FFE89216DCBB}" srcId="{4A2C6C7D-A08B-4C01-9908-F74719823566}" destId="{D0B091AE-D1FA-4C88-8663-4B6779B4EF1A}" srcOrd="2" destOrd="0" parTransId="{B01EB688-ACE1-4ECB-AA2C-DB3AD81AF71F}" sibTransId="{2680D36A-3DB5-488B-A9D1-445EFB7B7292}"/>
    <dgm:cxn modelId="{1034BA4B-1E95-BA4D-8F0C-C3967E4DC923}" type="presOf" srcId="{C57A4C88-E35A-4C4E-8A3B-D2D014CB13BD}" destId="{A6194FD9-6A67-4593-837D-67950D319B07}" srcOrd="0" destOrd="0" presId="urn:microsoft.com/office/officeart/2005/8/layout/radial4"/>
    <dgm:cxn modelId="{F305A672-5EDF-BC4E-AC90-B1C0B7C24D01}" type="presOf" srcId="{52C1DEA1-34B4-485A-AFEA-630E3EA5B6AF}" destId="{F7D89740-FDB8-45BB-AB87-1EB4C0C04964}" srcOrd="0" destOrd="0" presId="urn:microsoft.com/office/officeart/2005/8/layout/radial4"/>
    <dgm:cxn modelId="{589C8319-6C67-D54A-9AF1-E0F2835B4AFD}" type="presOf" srcId="{4A2C6C7D-A08B-4C01-9908-F74719823566}" destId="{F008F05A-921D-4EA0-8B09-76D25C36AA10}" srcOrd="0" destOrd="0" presId="urn:microsoft.com/office/officeart/2005/8/layout/radial4"/>
    <dgm:cxn modelId="{B3F8F2E7-5CA9-074A-827F-505B90A3EDD8}" type="presOf" srcId="{D0B091AE-D1FA-4C88-8663-4B6779B4EF1A}" destId="{59982820-FA0D-4944-8C38-B78A58DB3B70}" srcOrd="0" destOrd="0" presId="urn:microsoft.com/office/officeart/2005/8/layout/radial4"/>
    <dgm:cxn modelId="{CF8A5187-EF0D-45A5-B225-8FC4B3C7F5B9}" srcId="{7FB977B3-F8B0-4378-98D0-02B159179B2A}" destId="{4A2C6C7D-A08B-4C01-9908-F74719823566}" srcOrd="0" destOrd="0" parTransId="{50CE5063-C6D7-4B9B-817E-BCE01E2F2EBB}" sibTransId="{CC0F5FF1-A099-4736-BD4D-450EC514543A}"/>
    <dgm:cxn modelId="{8D26DC2F-ABC7-40A4-8494-11EF5E8AD520}" srcId="{4A2C6C7D-A08B-4C01-9908-F74719823566}" destId="{3A70FCBF-59C4-4BB7-BBB9-1FC7C1E30E0F}" srcOrd="3" destOrd="0" parTransId="{BD3024B2-FA92-4A44-88B4-4747335F8077}" sibTransId="{6784DB48-D394-40A4-9EE7-C576D76E1758}"/>
    <dgm:cxn modelId="{05D23D14-969C-884C-9D73-FFCF2295CB70}" type="presOf" srcId="{3A70FCBF-59C4-4BB7-BBB9-1FC7C1E30E0F}" destId="{24D46B2C-5B38-4944-B584-E36D1FBC83B8}" srcOrd="0" destOrd="0" presId="urn:microsoft.com/office/officeart/2005/8/layout/radial4"/>
    <dgm:cxn modelId="{0EFDC832-89A9-CC46-97E4-B137B72AF0DD}" type="presOf" srcId="{E0CDCED4-3717-4086-ADD2-D496412086C9}" destId="{B6857865-3060-466E-8703-33778E0E4319}" srcOrd="0" destOrd="0" presId="urn:microsoft.com/office/officeart/2005/8/layout/radial4"/>
    <dgm:cxn modelId="{E64ADE5A-7B7F-AD4A-A9BA-F9EA225FDCDF}" type="presOf" srcId="{71CE6123-2424-4F8A-A848-2CB2443F0FD9}" destId="{FFD99814-AE6C-431A-87BF-DD0B8BEA7169}" srcOrd="0" destOrd="0" presId="urn:microsoft.com/office/officeart/2005/8/layout/radial4"/>
    <dgm:cxn modelId="{AFE48805-C9B1-0D41-BA44-4C7BB7C1F5C4}" type="presOf" srcId="{BD3024B2-FA92-4A44-88B4-4747335F8077}" destId="{3A956CE3-A17C-4A7B-B672-176AF778B5EB}" srcOrd="0" destOrd="0" presId="urn:microsoft.com/office/officeart/2005/8/layout/radial4"/>
    <dgm:cxn modelId="{BC467C8A-66FF-4B4E-8ABC-70B30BC80F42}" type="presOf" srcId="{210C866A-E30C-4771-B112-5BD15C014841}" destId="{8A80DF76-6434-4FD3-8BA0-1967CC2FEF63}" srcOrd="0" destOrd="0" presId="urn:microsoft.com/office/officeart/2005/8/layout/radial4"/>
    <dgm:cxn modelId="{0AECF475-3314-5446-A12E-AF75FB850081}" type="presOf" srcId="{7FB977B3-F8B0-4378-98D0-02B159179B2A}" destId="{F3EA462C-ADF0-428A-85D2-D4D07607DFE6}" srcOrd="0" destOrd="0" presId="urn:microsoft.com/office/officeart/2005/8/layout/radial4"/>
    <dgm:cxn modelId="{6599F918-3A66-474F-9934-D472BA35552B}" type="presOf" srcId="{B01EB688-ACE1-4ECB-AA2C-DB3AD81AF71F}" destId="{3E5984EF-59D6-49D7-A349-1E71F6B974DF}" srcOrd="0" destOrd="0" presId="urn:microsoft.com/office/officeart/2005/8/layout/radial4"/>
    <dgm:cxn modelId="{146CDF37-E453-9F43-AFE2-3CDB80CDF177}" type="presOf" srcId="{5D9F1EB5-7910-40A7-AE7C-B3262EDC4ACF}" destId="{B1B87FDD-365A-4C83-B73F-4F7300ED4869}" srcOrd="0" destOrd="0" presId="urn:microsoft.com/office/officeart/2005/8/layout/radial4"/>
    <dgm:cxn modelId="{11665FB4-C933-47E7-B1C7-8654FF72A23C}" srcId="{4A2C6C7D-A08B-4C01-9908-F74719823566}" destId="{210C866A-E30C-4771-B112-5BD15C014841}" srcOrd="4" destOrd="0" parTransId="{C57A4C88-E35A-4C4E-8A3B-D2D014CB13BD}" sibTransId="{83AC870C-53F7-429B-BD50-F52A2EBD71EB}"/>
    <dgm:cxn modelId="{13418663-0FE5-C544-BC8E-D83F947181E7}" type="presParOf" srcId="{F3EA462C-ADF0-428A-85D2-D4D07607DFE6}" destId="{F008F05A-921D-4EA0-8B09-76D25C36AA10}" srcOrd="0" destOrd="0" presId="urn:microsoft.com/office/officeart/2005/8/layout/radial4"/>
    <dgm:cxn modelId="{934A5D09-247E-804A-B6C4-850E85BD45DB}" type="presParOf" srcId="{F3EA462C-ADF0-428A-85D2-D4D07607DFE6}" destId="{F7D89740-FDB8-45BB-AB87-1EB4C0C04964}" srcOrd="1" destOrd="0" presId="urn:microsoft.com/office/officeart/2005/8/layout/radial4"/>
    <dgm:cxn modelId="{87AC87AC-87EF-0A4C-A230-2E1B6A232213}" type="presParOf" srcId="{F3EA462C-ADF0-428A-85D2-D4D07607DFE6}" destId="{FFD99814-AE6C-431A-87BF-DD0B8BEA7169}" srcOrd="2" destOrd="0" presId="urn:microsoft.com/office/officeart/2005/8/layout/radial4"/>
    <dgm:cxn modelId="{9CBC90D2-ECB3-0541-9F0A-B47A7561472F}" type="presParOf" srcId="{F3EA462C-ADF0-428A-85D2-D4D07607DFE6}" destId="{B1B87FDD-365A-4C83-B73F-4F7300ED4869}" srcOrd="3" destOrd="0" presId="urn:microsoft.com/office/officeart/2005/8/layout/radial4"/>
    <dgm:cxn modelId="{E1CCEFFF-C755-9246-81EE-2985C95F647C}" type="presParOf" srcId="{F3EA462C-ADF0-428A-85D2-D4D07607DFE6}" destId="{B6857865-3060-466E-8703-33778E0E4319}" srcOrd="4" destOrd="0" presId="urn:microsoft.com/office/officeart/2005/8/layout/radial4"/>
    <dgm:cxn modelId="{3897E2EB-7761-054A-8AC2-F6D024B9CA9E}" type="presParOf" srcId="{F3EA462C-ADF0-428A-85D2-D4D07607DFE6}" destId="{3E5984EF-59D6-49D7-A349-1E71F6B974DF}" srcOrd="5" destOrd="0" presId="urn:microsoft.com/office/officeart/2005/8/layout/radial4"/>
    <dgm:cxn modelId="{3E32CFA0-E842-5444-AE3D-299DD3CC5270}" type="presParOf" srcId="{F3EA462C-ADF0-428A-85D2-D4D07607DFE6}" destId="{59982820-FA0D-4944-8C38-B78A58DB3B70}" srcOrd="6" destOrd="0" presId="urn:microsoft.com/office/officeart/2005/8/layout/radial4"/>
    <dgm:cxn modelId="{73EE5CB6-4299-2B42-B73D-D88BBAC36AF8}" type="presParOf" srcId="{F3EA462C-ADF0-428A-85D2-D4D07607DFE6}" destId="{3A956CE3-A17C-4A7B-B672-176AF778B5EB}" srcOrd="7" destOrd="0" presId="urn:microsoft.com/office/officeart/2005/8/layout/radial4"/>
    <dgm:cxn modelId="{5E90B694-4391-014F-8439-08B1FA6C809F}" type="presParOf" srcId="{F3EA462C-ADF0-428A-85D2-D4D07607DFE6}" destId="{24D46B2C-5B38-4944-B584-E36D1FBC83B8}" srcOrd="8" destOrd="0" presId="urn:microsoft.com/office/officeart/2005/8/layout/radial4"/>
    <dgm:cxn modelId="{E673EB32-3F5A-1643-ACE3-7669E89D5CF9}" type="presParOf" srcId="{F3EA462C-ADF0-428A-85D2-D4D07607DFE6}" destId="{A6194FD9-6A67-4593-837D-67950D319B07}" srcOrd="9" destOrd="0" presId="urn:microsoft.com/office/officeart/2005/8/layout/radial4"/>
    <dgm:cxn modelId="{2FBCF015-988A-314C-9E9B-86612A29A3EF}" type="presParOf" srcId="{F3EA462C-ADF0-428A-85D2-D4D07607DFE6}" destId="{8A80DF76-6434-4FD3-8BA0-1967CC2FEF63}" srcOrd="10" destOrd="0" presId="urn:microsoft.com/office/officeart/2005/8/layout/radial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008F05A-921D-4EA0-8B09-76D25C36AA10}">
      <dsp:nvSpPr>
        <dsp:cNvPr id="0" name=""/>
        <dsp:cNvSpPr/>
      </dsp:nvSpPr>
      <dsp:spPr>
        <a:xfrm>
          <a:off x="3081664" y="2857204"/>
          <a:ext cx="2510018" cy="2350037"/>
        </a:xfrm>
        <a:prstGeom prst="ellipse">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t>The Current Crisis</a:t>
          </a:r>
        </a:p>
        <a:p>
          <a:pPr lvl="0" algn="ctr" defTabSz="889000">
            <a:lnSpc>
              <a:spcPct val="90000"/>
            </a:lnSpc>
            <a:spcBef>
              <a:spcPct val="0"/>
            </a:spcBef>
            <a:spcAft>
              <a:spcPct val="35000"/>
            </a:spcAft>
          </a:pPr>
          <a:r>
            <a:rPr lang="en-US" sz="2000" kern="1200" dirty="0" smtClean="0"/>
            <a:t>42-59% of low-income people living with HIV not in regular care</a:t>
          </a:r>
          <a:endParaRPr lang="en-US" sz="2000" b="1" kern="1200" dirty="0"/>
        </a:p>
      </dsp:txBody>
      <dsp:txXfrm>
        <a:off x="3081664" y="2857204"/>
        <a:ext cx="2510018" cy="2350037"/>
      </dsp:txXfrm>
    </dsp:sp>
    <dsp:sp modelId="{F7D89740-FDB8-45BB-AB87-1EB4C0C04964}">
      <dsp:nvSpPr>
        <dsp:cNvPr id="0" name=""/>
        <dsp:cNvSpPr/>
      </dsp:nvSpPr>
      <dsp:spPr>
        <a:xfrm rot="10800000">
          <a:off x="1098627" y="3717908"/>
          <a:ext cx="1873970" cy="628629"/>
        </a:xfrm>
        <a:prstGeom prst="leftArrow">
          <a:avLst>
            <a:gd name="adj1" fmla="val 60000"/>
            <a:gd name="adj2" fmla="val 50000"/>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FFD99814-AE6C-431A-87BF-DD0B8BEA7169}">
      <dsp:nvSpPr>
        <dsp:cNvPr id="0" name=""/>
        <dsp:cNvSpPr/>
      </dsp:nvSpPr>
      <dsp:spPr>
        <a:xfrm>
          <a:off x="64363" y="2829746"/>
          <a:ext cx="2068526" cy="2404952"/>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Impossible to obtain individual insurance and few insured through employer system</a:t>
          </a:r>
          <a:endParaRPr lang="en-US" sz="2000" kern="1200" dirty="0"/>
        </a:p>
      </dsp:txBody>
      <dsp:txXfrm>
        <a:off x="64363" y="2829746"/>
        <a:ext cx="2068526" cy="2404952"/>
      </dsp:txXfrm>
    </dsp:sp>
    <dsp:sp modelId="{B1B87FDD-365A-4C83-B73F-4F7300ED4869}">
      <dsp:nvSpPr>
        <dsp:cNvPr id="0" name=""/>
        <dsp:cNvSpPr/>
      </dsp:nvSpPr>
      <dsp:spPr>
        <a:xfrm rot="13433558">
          <a:off x="1504118" y="2036293"/>
          <a:ext cx="2169299" cy="628629"/>
        </a:xfrm>
        <a:prstGeom prst="leftArrow">
          <a:avLst>
            <a:gd name="adj1" fmla="val 60000"/>
            <a:gd name="adj2" fmla="val 50000"/>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6857865-3060-466E-8703-33778E0E4319}">
      <dsp:nvSpPr>
        <dsp:cNvPr id="0" name=""/>
        <dsp:cNvSpPr/>
      </dsp:nvSpPr>
      <dsp:spPr>
        <a:xfrm>
          <a:off x="474819" y="757110"/>
          <a:ext cx="2664613" cy="1683000"/>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Medicaid/ Medicare are lifelines to care, but disability standard means they are very limited</a:t>
          </a:r>
          <a:endParaRPr lang="en-US" sz="2000" kern="1200" dirty="0"/>
        </a:p>
      </dsp:txBody>
      <dsp:txXfrm>
        <a:off x="474819" y="757110"/>
        <a:ext cx="2664613" cy="1683000"/>
      </dsp:txXfrm>
    </dsp:sp>
    <dsp:sp modelId="{3E5984EF-59D6-49D7-A349-1E71F6B974DF}">
      <dsp:nvSpPr>
        <dsp:cNvPr id="0" name=""/>
        <dsp:cNvSpPr/>
      </dsp:nvSpPr>
      <dsp:spPr>
        <a:xfrm rot="16200000">
          <a:off x="3406599" y="1504551"/>
          <a:ext cx="1860149" cy="628629"/>
        </a:xfrm>
        <a:prstGeom prst="leftArrow">
          <a:avLst>
            <a:gd name="adj1" fmla="val 60000"/>
            <a:gd name="adj2" fmla="val 50000"/>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59982820-FA0D-4944-8C38-B78A58DB3B70}">
      <dsp:nvSpPr>
        <dsp:cNvPr id="0" name=""/>
        <dsp:cNvSpPr/>
      </dsp:nvSpPr>
      <dsp:spPr>
        <a:xfrm>
          <a:off x="3337121" y="41516"/>
          <a:ext cx="1999104" cy="1694550"/>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Demand for Ryan White care and services &gt; funding</a:t>
          </a:r>
          <a:endParaRPr lang="en-US" sz="2000" kern="1200" dirty="0"/>
        </a:p>
      </dsp:txBody>
      <dsp:txXfrm>
        <a:off x="3337121" y="41516"/>
        <a:ext cx="1999104" cy="1694550"/>
      </dsp:txXfrm>
    </dsp:sp>
    <dsp:sp modelId="{3A956CE3-A17C-4A7B-B672-176AF778B5EB}">
      <dsp:nvSpPr>
        <dsp:cNvPr id="0" name=""/>
        <dsp:cNvSpPr/>
      </dsp:nvSpPr>
      <dsp:spPr>
        <a:xfrm rot="18966161">
          <a:off x="5014954" y="2096197"/>
          <a:ext cx="2014165" cy="628629"/>
        </a:xfrm>
        <a:prstGeom prst="leftArrow">
          <a:avLst>
            <a:gd name="adj1" fmla="val 60000"/>
            <a:gd name="adj2" fmla="val 50000"/>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4D46B2C-5B38-4944-B584-E36D1FBC83B8}">
      <dsp:nvSpPr>
        <dsp:cNvPr id="0" name=""/>
        <dsp:cNvSpPr/>
      </dsp:nvSpPr>
      <dsp:spPr>
        <a:xfrm>
          <a:off x="5698081" y="850172"/>
          <a:ext cx="2099287" cy="1724121"/>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Thousands on ADAP waitlists</a:t>
          </a:r>
          <a:endParaRPr lang="en-US" sz="2000" kern="1200" dirty="0"/>
        </a:p>
      </dsp:txBody>
      <dsp:txXfrm>
        <a:off x="5698081" y="850172"/>
        <a:ext cx="2099287" cy="1724121"/>
      </dsp:txXfrm>
    </dsp:sp>
    <dsp:sp modelId="{A6194FD9-6A67-4593-837D-67950D319B07}">
      <dsp:nvSpPr>
        <dsp:cNvPr id="0" name=""/>
        <dsp:cNvSpPr/>
      </dsp:nvSpPr>
      <dsp:spPr>
        <a:xfrm rot="47239">
          <a:off x="5701895" y="3749708"/>
          <a:ext cx="1897700" cy="628629"/>
        </a:xfrm>
        <a:prstGeom prst="leftArrow">
          <a:avLst>
            <a:gd name="adj1" fmla="val 60000"/>
            <a:gd name="adj2" fmla="val 50000"/>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A80DF76-6434-4FD3-8BA0-1967CC2FEF63}">
      <dsp:nvSpPr>
        <dsp:cNvPr id="0" name=""/>
        <dsp:cNvSpPr/>
      </dsp:nvSpPr>
      <dsp:spPr>
        <a:xfrm>
          <a:off x="6551791" y="3435917"/>
          <a:ext cx="2095431" cy="1282286"/>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29% of people living with HIV uninsured</a:t>
          </a:r>
          <a:endParaRPr lang="en-US" sz="2000" kern="1200" dirty="0"/>
        </a:p>
      </dsp:txBody>
      <dsp:txXfrm>
        <a:off x="6551791" y="3435917"/>
        <a:ext cx="2095431" cy="128228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AE3D8C-1421-9140-9F3C-35F851371E74}" type="datetimeFigureOut">
              <a:rPr lang="en-US" smtClean="0"/>
              <a:t>10/2/12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C86854-3BDB-7E41-BA15-2EAB3670CE1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600" dirty="0">
                <a:ea typeface="ＭＳ Ｐゴシック" pitchFamily="-1" charset="-128"/>
              </a:rPr>
              <a:t>To start  I want to quickly level set – or, to the extent possible, </a:t>
            </a:r>
            <a:r>
              <a:rPr lang="en-US" sz="1600" b="1" dirty="0">
                <a:ea typeface="ＭＳ Ｐゴシック" pitchFamily="-1" charset="-128"/>
              </a:rPr>
              <a:t>maximize our common understanding of the current situation.</a:t>
            </a:r>
          </a:p>
          <a:p>
            <a:endParaRPr lang="en-US" sz="1600" dirty="0">
              <a:ea typeface="ＭＳ Ｐゴシック" pitchFamily="-1" charset="-128"/>
            </a:endParaRPr>
          </a:p>
          <a:p>
            <a:r>
              <a:rPr lang="en-US" sz="1600" b="1" dirty="0">
                <a:ea typeface="ＭＳ Ｐゴシック" pitchFamily="-1" charset="-128"/>
              </a:rPr>
              <a:t>As I see it</a:t>
            </a:r>
            <a:r>
              <a:rPr lang="en-US" sz="1600" dirty="0">
                <a:ea typeface="ＭＳ Ｐゴシック" pitchFamily="-1" charset="-128"/>
              </a:rPr>
              <a:t>, </a:t>
            </a:r>
            <a:r>
              <a:rPr lang="en-US" sz="1600" b="1" dirty="0">
                <a:ea typeface="ＭＳ Ｐゴシック" pitchFamily="-1" charset="-128"/>
              </a:rPr>
              <a:t>despite all the health systems in place in the US </a:t>
            </a:r>
            <a:r>
              <a:rPr lang="en-US" sz="1600" dirty="0">
                <a:ea typeface="ＭＳ Ｐゴシック" pitchFamily="-1" charset="-128"/>
              </a:rPr>
              <a:t>– including private insurance, Medicaid, Medicare and the Ryan White Program, the </a:t>
            </a:r>
            <a:r>
              <a:rPr lang="en-US" sz="1600" b="1" dirty="0">
                <a:ea typeface="ＭＳ Ｐゴシック" pitchFamily="-1" charset="-128"/>
              </a:rPr>
              <a:t>status quo is an increasing train wreck </a:t>
            </a:r>
            <a:r>
              <a:rPr lang="en-US" sz="1600" dirty="0">
                <a:ea typeface="ＭＳ Ｐゴシック" pitchFamily="-1" charset="-128"/>
              </a:rPr>
              <a:t>–increasingly more and more PLWHIV </a:t>
            </a:r>
            <a:r>
              <a:rPr lang="en-US" sz="1600" b="1" dirty="0">
                <a:ea typeface="ＭＳ Ｐゴシック" pitchFamily="-1" charset="-128"/>
              </a:rPr>
              <a:t>are being left behind </a:t>
            </a:r>
            <a:r>
              <a:rPr lang="en-US" sz="1600" dirty="0">
                <a:ea typeface="ＭＳ Ｐゴシック" pitchFamily="-1" charset="-128"/>
              </a:rPr>
              <a:t>along with approximately 49 million other Americans.</a:t>
            </a:r>
          </a:p>
          <a:p>
            <a:pPr eaLnBrk="1" hangingPunct="1">
              <a:spcBef>
                <a:spcPct val="0"/>
              </a:spcBef>
            </a:pPr>
            <a:endParaRPr lang="en-US" dirty="0">
              <a:ea typeface="ＭＳ Ｐゴシック" pitchFamily="-1" charset="-128"/>
            </a:endParaRPr>
          </a:p>
        </p:txBody>
      </p:sp>
      <p:sp>
        <p:nvSpPr>
          <p:cNvPr id="33796" name="Slide Number Placeholder 3"/>
          <p:cNvSpPr>
            <a:spLocks noGrp="1"/>
          </p:cNvSpPr>
          <p:nvPr>
            <p:ph type="sldNum" sz="quarter" idx="5"/>
          </p:nvPr>
        </p:nvSpPr>
        <p:spPr bwMode="auto">
          <a:ln>
            <a:miter lim="800000"/>
            <a:headEnd/>
            <a:tailEnd/>
          </a:ln>
        </p:spPr>
        <p:txBody>
          <a:bodyPr/>
          <a:lstStyle/>
          <a:p>
            <a:fld id="{A9A2AEBB-C1AC-7042-B1F2-E5399D069A97}"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600" b="1" dirty="0">
                <a:ea typeface="Arial" pitchFamily="-1" charset="0"/>
                <a:cs typeface="Arial" pitchFamily="-1" charset="0"/>
              </a:rPr>
              <a:t>Looking at the RWP provides a significant example of the problem </a:t>
            </a:r>
            <a:r>
              <a:rPr lang="en-US" sz="1600" dirty="0">
                <a:ea typeface="Arial" pitchFamily="-1" charset="0"/>
                <a:cs typeface="Arial" pitchFamily="-1" charset="0"/>
              </a:rPr>
              <a:t>-- Despite our brilliance in creating and building the largest disease specific discretionary program in history, we must accept that </a:t>
            </a:r>
            <a:r>
              <a:rPr lang="en-US" sz="1600" b="1" dirty="0">
                <a:ea typeface="Arial" pitchFamily="-1" charset="0"/>
                <a:cs typeface="Arial" pitchFamily="-1" charset="0"/>
              </a:rPr>
              <a:t>despite our incredible success</a:t>
            </a:r>
            <a:r>
              <a:rPr lang="en-US" sz="1600" dirty="0">
                <a:ea typeface="Arial" pitchFamily="-1" charset="0"/>
                <a:cs typeface="Arial" pitchFamily="-1" charset="0"/>
              </a:rPr>
              <a:t>, </a:t>
            </a:r>
            <a:r>
              <a:rPr lang="en-US" sz="1600" b="1" dirty="0">
                <a:ea typeface="Arial" pitchFamily="-1" charset="0"/>
                <a:cs typeface="Arial" pitchFamily="-1" charset="0"/>
              </a:rPr>
              <a:t>it </a:t>
            </a:r>
            <a:r>
              <a:rPr lang="en-US" sz="1600" dirty="0">
                <a:ea typeface="Arial" pitchFamily="-1" charset="0"/>
                <a:cs typeface="Arial" pitchFamily="-1" charset="0"/>
              </a:rPr>
              <a:t>is a </a:t>
            </a:r>
            <a:r>
              <a:rPr lang="en-US" sz="1600" b="1" dirty="0">
                <a:ea typeface="Arial" pitchFamily="-1" charset="0"/>
                <a:cs typeface="Arial" pitchFamily="-1" charset="0"/>
              </a:rPr>
              <a:t>discretionary program subject to annual appropriations</a:t>
            </a:r>
            <a:r>
              <a:rPr lang="en-US" sz="1600" dirty="0">
                <a:ea typeface="Arial" pitchFamily="-1" charset="0"/>
                <a:cs typeface="Arial" pitchFamily="-1" charset="0"/>
              </a:rPr>
              <a:t> that is increasingly not keeping pace with increased demand for care, treatment and essential support services.  </a:t>
            </a:r>
          </a:p>
          <a:p>
            <a:endParaRPr lang="en-US" dirty="0">
              <a:latin typeface="Arial" pitchFamily="-1" charset="0"/>
              <a:ea typeface="Arial" pitchFamily="-1" charset="0"/>
              <a:cs typeface="Arial" pitchFamily="-1" charset="0"/>
            </a:endParaRPr>
          </a:p>
          <a:p>
            <a:endParaRPr lang="en-US" dirty="0">
              <a:ea typeface="ＭＳ Ｐゴシック" pitchFamily="-1" charset="-128"/>
            </a:endParaRPr>
          </a:p>
        </p:txBody>
      </p:sp>
      <p:sp>
        <p:nvSpPr>
          <p:cNvPr id="34820" name="Slide Number Placeholder 3"/>
          <p:cNvSpPr>
            <a:spLocks noGrp="1"/>
          </p:cNvSpPr>
          <p:nvPr>
            <p:ph type="sldNum" sz="quarter" idx="5"/>
          </p:nvPr>
        </p:nvSpPr>
        <p:spPr bwMode="auto">
          <a:ln>
            <a:miter lim="800000"/>
            <a:headEnd/>
            <a:tailEnd/>
          </a:ln>
        </p:spPr>
        <p:txBody>
          <a:bodyPr/>
          <a:lstStyle/>
          <a:p>
            <a:fld id="{911D110F-29D7-5945-927A-24E7024E650F}"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600" dirty="0">
                <a:ea typeface="ＭＳ Ｐゴシック" pitchFamily="-1" charset="-128"/>
              </a:rPr>
              <a:t>The good news is, if properly implemented, which will clearly not be an easy assignment, we can end this epidemic.  </a:t>
            </a:r>
          </a:p>
          <a:p>
            <a:endParaRPr lang="en-US" sz="1600" dirty="0">
              <a:ea typeface="ＭＳ Ｐゴシック" pitchFamily="-1" charset="-128"/>
            </a:endParaRPr>
          </a:p>
          <a:p>
            <a:r>
              <a:rPr lang="en-US" sz="1600" dirty="0">
                <a:ea typeface="ＭＳ Ｐゴシック" pitchFamily="-1" charset="-128"/>
              </a:rPr>
              <a:t>And frankly, while I understand that MA is unique in many ways,  MA as a case study demonstrates that we can end this epidemic. </a:t>
            </a:r>
          </a:p>
        </p:txBody>
      </p:sp>
      <p:sp>
        <p:nvSpPr>
          <p:cNvPr id="36868" name="Slide Number Placeholder 3"/>
          <p:cNvSpPr>
            <a:spLocks noGrp="1"/>
          </p:cNvSpPr>
          <p:nvPr>
            <p:ph type="sldNum" sz="quarter" idx="5"/>
          </p:nvPr>
        </p:nvSpPr>
        <p:spPr bwMode="auto">
          <a:ln>
            <a:miter lim="800000"/>
            <a:headEnd/>
            <a:tailEnd/>
          </a:ln>
        </p:spPr>
        <p:txBody>
          <a:bodyPr/>
          <a:lstStyle/>
          <a:p>
            <a:fld id="{5A747BEE-5133-924A-9506-29E8CE13409F}"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eaLnBrk="1" hangingPunct="1">
              <a:spcBef>
                <a:spcPct val="0"/>
              </a:spcBef>
            </a:pPr>
            <a:r>
              <a:rPr lang="en-US" sz="1400" dirty="0">
                <a:ea typeface="ＭＳ Ｐゴシック" pitchFamily="-1" charset="-128"/>
              </a:rPr>
              <a:t>Massachusetts</a:t>
            </a:r>
            <a:r>
              <a:rPr lang="ja-JP" altLang="en-US" sz="1400" dirty="0">
                <a:ea typeface="ＭＳ Ｐゴシック" pitchFamily="-1" charset="-128"/>
              </a:rPr>
              <a:t>’</a:t>
            </a:r>
            <a:r>
              <a:rPr lang="en-US" altLang="ja-JP" sz="1400" dirty="0">
                <a:ea typeface="ＭＳ Ｐゴシック" pitchFamily="-1" charset="-128"/>
              </a:rPr>
              <a:t> provides a critical model for the nation</a:t>
            </a:r>
            <a:r>
              <a:rPr lang="ja-JP" altLang="en-US" sz="1400" dirty="0">
                <a:ea typeface="ＭＳ Ｐゴシック" pitchFamily="-1" charset="-128"/>
              </a:rPr>
              <a:t>’</a:t>
            </a:r>
            <a:r>
              <a:rPr lang="en-US" altLang="ja-JP" sz="1400" dirty="0" err="1">
                <a:ea typeface="ＭＳ Ｐゴシック" pitchFamily="-1" charset="-128"/>
              </a:rPr>
              <a:t>s</a:t>
            </a:r>
            <a:r>
              <a:rPr lang="en-US" altLang="ja-JP" sz="1400" dirty="0">
                <a:ea typeface="ＭＳ Ｐゴシック" pitchFamily="-1" charset="-128"/>
              </a:rPr>
              <a:t> progress on HIV.   </a:t>
            </a:r>
          </a:p>
          <a:p>
            <a:pPr eaLnBrk="1" hangingPunct="1">
              <a:spcBef>
                <a:spcPct val="0"/>
              </a:spcBef>
            </a:pPr>
            <a:endParaRPr lang="en-US" sz="1400" dirty="0">
              <a:ea typeface="ＭＳ Ｐゴシック" pitchFamily="-1" charset="-128"/>
            </a:endParaRPr>
          </a:p>
          <a:p>
            <a:pPr eaLnBrk="1" hangingPunct="1">
              <a:spcBef>
                <a:spcPct val="0"/>
              </a:spcBef>
            </a:pPr>
            <a:r>
              <a:rPr lang="en-US" sz="1400" dirty="0">
                <a:ea typeface="ＭＳ Ｐゴシック" pitchFamily="-1" charset="-128"/>
              </a:rPr>
              <a:t>Just as in Massachusetts, the federal government </a:t>
            </a:r>
            <a:r>
              <a:rPr lang="en-US" sz="1400" b="1" dirty="0">
                <a:ea typeface="ＭＳ Ｐゴシック" pitchFamily="-1" charset="-128"/>
              </a:rPr>
              <a:t>grounded its reform effort in a few central policies</a:t>
            </a:r>
            <a:r>
              <a:rPr lang="en-US" sz="1400" dirty="0">
                <a:ea typeface="ＭＳ Ｐゴシック" pitchFamily="-1" charset="-128"/>
              </a:rPr>
              <a:t>: </a:t>
            </a:r>
            <a:r>
              <a:rPr lang="en-US" sz="1400" b="1" dirty="0">
                <a:ea typeface="ＭＳ Ｐゴシック" pitchFamily="-1" charset="-128"/>
              </a:rPr>
              <a:t>Medicaid expansion, mandated and subsidized insurance coverage, and subsidized private insurance reform. </a:t>
            </a:r>
          </a:p>
          <a:p>
            <a:pPr eaLnBrk="1" hangingPunct="1">
              <a:spcBef>
                <a:spcPct val="0"/>
              </a:spcBef>
            </a:pPr>
            <a:endParaRPr lang="en-US" sz="1400" dirty="0">
              <a:ea typeface="ＭＳ Ｐゴシック" pitchFamily="-1" charset="-128"/>
            </a:endParaRPr>
          </a:p>
          <a:p>
            <a:pPr eaLnBrk="1" hangingPunct="1">
              <a:spcBef>
                <a:spcPct val="0"/>
              </a:spcBef>
            </a:pPr>
            <a:r>
              <a:rPr lang="en-US" sz="1400" b="1" dirty="0">
                <a:ea typeface="ＭＳ Ｐゴシック" pitchFamily="-1" charset="-128"/>
              </a:rPr>
              <a:t>Massachusetts</a:t>
            </a:r>
            <a:r>
              <a:rPr lang="ja-JP" altLang="en-US" sz="1400" b="1" dirty="0">
                <a:ea typeface="ＭＳ Ｐゴシック" pitchFamily="-1" charset="-128"/>
              </a:rPr>
              <a:t>’</a:t>
            </a:r>
            <a:r>
              <a:rPr lang="en-US" altLang="ja-JP" sz="1400" b="1" dirty="0">
                <a:ea typeface="ＭＳ Ｐゴシック" pitchFamily="-1" charset="-128"/>
              </a:rPr>
              <a:t> offers the nation a great deal to be hopeful for in a post-health reform world.  </a:t>
            </a:r>
          </a:p>
          <a:p>
            <a:pPr eaLnBrk="1" hangingPunct="1">
              <a:spcBef>
                <a:spcPct val="0"/>
              </a:spcBef>
            </a:pPr>
            <a:endParaRPr lang="en-US" altLang="ja-JP" sz="1400" b="1" dirty="0">
              <a:ea typeface="ＭＳ Ｐゴシック" pitchFamily="-1" charset="-128"/>
            </a:endParaRPr>
          </a:p>
          <a:p>
            <a:pPr eaLnBrk="1" hangingPunct="1">
              <a:spcBef>
                <a:spcPct val="0"/>
              </a:spcBef>
            </a:pPr>
            <a:r>
              <a:rPr lang="en-US" altLang="ja-JP" sz="1400" dirty="0">
                <a:ea typeface="ＭＳ Ｐゴシック" pitchFamily="-1" charset="-128"/>
              </a:rPr>
              <a:t>The </a:t>
            </a:r>
            <a:r>
              <a:rPr lang="en-US" altLang="ja-JP" sz="1400" b="1" dirty="0">
                <a:ea typeface="ＭＳ Ｐゴシック" pitchFamily="-1" charset="-128"/>
              </a:rPr>
              <a:t>evidence is clear </a:t>
            </a:r>
            <a:r>
              <a:rPr lang="en-US" altLang="ja-JP" sz="1400" dirty="0">
                <a:ea typeface="ＭＳ Ｐゴシック" pitchFamily="-1" charset="-128"/>
              </a:rPr>
              <a:t>that Massachusetts has developed </a:t>
            </a:r>
            <a:r>
              <a:rPr lang="en-US" altLang="ja-JP" sz="1400" b="1" dirty="0">
                <a:ea typeface="ＭＳ Ｐゴシック" pitchFamily="-1" charset="-128"/>
              </a:rPr>
              <a:t>a system of care that contains the HIV epidemic more cost-effectively and more successfully than most, if not all other health systems in the nation.</a:t>
            </a:r>
          </a:p>
          <a:p>
            <a:pPr eaLnBrk="1" hangingPunct="1">
              <a:spcBef>
                <a:spcPct val="0"/>
              </a:spcBef>
            </a:pPr>
            <a:endParaRPr lang="en-US" altLang="ja-JP" sz="1400" dirty="0">
              <a:ea typeface="ＭＳ Ｐゴシック" pitchFamily="-1" charset="-128"/>
            </a:endParaRPr>
          </a:p>
          <a:p>
            <a:pPr eaLnBrk="1" hangingPunct="1">
              <a:spcBef>
                <a:spcPct val="0"/>
              </a:spcBef>
            </a:pPr>
            <a:r>
              <a:rPr lang="en-US" altLang="ja-JP" sz="1400" dirty="0">
                <a:ea typeface="ＭＳ Ｐゴシック" pitchFamily="-1" charset="-128"/>
              </a:rPr>
              <a:t> And let me say up front, </a:t>
            </a:r>
            <a:r>
              <a:rPr lang="en-US" altLang="ja-JP" sz="1400" b="1" dirty="0">
                <a:ea typeface="ＭＳ Ｐゴシック" pitchFamily="-1" charset="-128"/>
              </a:rPr>
              <a:t>this is the case not only because of health reform </a:t>
            </a:r>
            <a:r>
              <a:rPr lang="en-US" altLang="ja-JP" sz="1400" dirty="0">
                <a:ea typeface="ＭＳ Ｐゴシック" pitchFamily="-1" charset="-128"/>
              </a:rPr>
              <a:t>it is the result of </a:t>
            </a:r>
            <a:r>
              <a:rPr lang="en-US" altLang="ja-JP" sz="1400" b="1" dirty="0">
                <a:ea typeface="ＭＳ Ｐゴシック" pitchFamily="-1" charset="-128"/>
              </a:rPr>
              <a:t>strong ongoing support of long-standing existing programs including Medicaid and the Ryan White Program.  (It also has to do with leadership at the state level that insisted 20 years ago that the ASO and </a:t>
            </a:r>
            <a:r>
              <a:rPr lang="en-US" altLang="ja-JP" sz="1400" b="1" dirty="0" err="1">
                <a:ea typeface="ＭＳ Ｐゴシック" pitchFamily="-1" charset="-128"/>
              </a:rPr>
              <a:t>CHCs</a:t>
            </a:r>
            <a:r>
              <a:rPr lang="en-US" altLang="ja-JP" sz="1400" b="1" dirty="0">
                <a:ea typeface="ＭＳ Ｐゴシック" pitchFamily="-1" charset="-128"/>
              </a:rPr>
              <a:t> work together and integrate….) </a:t>
            </a:r>
          </a:p>
          <a:p>
            <a:pPr eaLnBrk="1" hangingPunct="1">
              <a:spcBef>
                <a:spcPct val="0"/>
              </a:spcBef>
            </a:pPr>
            <a:endParaRPr lang="en-US" dirty="0">
              <a:ea typeface="ＭＳ Ｐゴシック" pitchFamily="-1" charset="-128"/>
            </a:endParaRPr>
          </a:p>
        </p:txBody>
      </p:sp>
      <p:sp>
        <p:nvSpPr>
          <p:cNvPr id="37892" name="Slide Number Placeholder 3"/>
          <p:cNvSpPr>
            <a:spLocks noGrp="1"/>
          </p:cNvSpPr>
          <p:nvPr>
            <p:ph type="sldNum" sz="quarter" idx="5"/>
          </p:nvPr>
        </p:nvSpPr>
        <p:spPr bwMode="auto">
          <a:ln>
            <a:miter lim="800000"/>
            <a:headEnd/>
            <a:tailEnd/>
          </a:ln>
        </p:spPr>
        <p:txBody>
          <a:bodyPr/>
          <a:lstStyle/>
          <a:p>
            <a:fld id="{B3A09C20-B3C3-3745-A446-683A74278C0B}"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fontAlgn="t" hangingPunct="1"/>
            <a:r>
              <a:rPr lang="en-US" sz="1600" dirty="0">
                <a:ea typeface="ＭＳ Ｐゴシック" pitchFamily="-1" charset="-128"/>
              </a:rPr>
              <a:t>As to Ryan White ADAP program, in particular, you can see that post–reform </a:t>
            </a:r>
            <a:r>
              <a:rPr lang="en-US" sz="1600" b="1" dirty="0">
                <a:ea typeface="ＭＳ Ｐゴシック" pitchFamily="-1" charset="-128"/>
              </a:rPr>
              <a:t>MA continues to use all of its ADAP funding</a:t>
            </a:r>
            <a:r>
              <a:rPr lang="en-US" sz="1600" dirty="0">
                <a:ea typeface="ＭＳ Ｐゴシック" pitchFamily="-1" charset="-128"/>
              </a:rPr>
              <a:t>, we just use it differently.   </a:t>
            </a:r>
          </a:p>
          <a:p>
            <a:pPr eaLnBrk="1" fontAlgn="t" hangingPunct="1"/>
            <a:endParaRPr lang="en-US" sz="1600" dirty="0">
              <a:ea typeface="ＭＳ Ｐゴシック" pitchFamily="-1" charset="-128"/>
            </a:endParaRPr>
          </a:p>
          <a:p>
            <a:pPr eaLnBrk="1" fontAlgn="t" hangingPunct="1"/>
            <a:r>
              <a:rPr lang="en-US" sz="1600" dirty="0">
                <a:ea typeface="ＭＳ Ｐゴシック" pitchFamily="-1" charset="-128"/>
              </a:rPr>
              <a:t>Since 2006, it has served its initial purpose – </a:t>
            </a:r>
            <a:r>
              <a:rPr lang="en-US" sz="1600" b="1" dirty="0">
                <a:ea typeface="ＭＳ Ｐゴシック" pitchFamily="-1" charset="-128"/>
              </a:rPr>
              <a:t>filling gaps and helping people access comprehensive care – in this case </a:t>
            </a:r>
            <a:r>
              <a:rPr lang="en-US" sz="1600" b="1" dirty="0" err="1">
                <a:ea typeface="ＭＳ Ｐゴシック" pitchFamily="-1" charset="-128"/>
              </a:rPr>
              <a:t>tghrough</a:t>
            </a:r>
            <a:r>
              <a:rPr lang="en-US" sz="1600" b="1" dirty="0">
                <a:ea typeface="ＭＳ Ｐゴシック" pitchFamily="-1" charset="-128"/>
              </a:rPr>
              <a:t> assistance with private insurance premiums and  copayments. </a:t>
            </a:r>
          </a:p>
          <a:p>
            <a:pPr eaLnBrk="1" fontAlgn="t" hangingPunct="1"/>
            <a:endParaRPr lang="en-US" sz="1600" b="1" dirty="0">
              <a:ea typeface="ＭＳ Ｐゴシック" pitchFamily="-1" charset="-128"/>
            </a:endParaRPr>
          </a:p>
          <a:p>
            <a:pPr eaLnBrk="1" fontAlgn="t" hangingPunct="1"/>
            <a:r>
              <a:rPr lang="en-US" sz="1600" b="1" dirty="0">
                <a:ea typeface="ＭＳ Ｐゴシック" pitchFamily="-1" charset="-128"/>
              </a:rPr>
              <a:t>Also, because of reforms ADAP eligibility  is at </a:t>
            </a:r>
            <a:r>
              <a:rPr lang="en-US" sz="1600" dirty="0">
                <a:ea typeface="ＭＳ Ｐゴシック" pitchFamily="-1" charset="-128"/>
              </a:rPr>
              <a:t>500%FPL and the program provides access to an unrestricted drug formulary. </a:t>
            </a:r>
          </a:p>
          <a:p>
            <a:pPr eaLnBrk="1" fontAlgn="t" hangingPunct="1"/>
            <a:endParaRPr lang="en-US" sz="1600" dirty="0">
              <a:ea typeface="ＭＳ Ｐゴシック" pitchFamily="-1" charset="-128"/>
            </a:endParaRPr>
          </a:p>
          <a:p>
            <a:pPr eaLnBrk="1" fontAlgn="t" hangingPunct="1"/>
            <a:r>
              <a:rPr lang="en-US" sz="1600" dirty="0">
                <a:ea typeface="ＭＳ Ｐゴシック" pitchFamily="-1" charset="-128"/>
              </a:rPr>
              <a:t>Basically the same funding as 2004 as in 2009 – but now primarily insurance support. </a:t>
            </a:r>
          </a:p>
        </p:txBody>
      </p:sp>
      <p:sp>
        <p:nvSpPr>
          <p:cNvPr id="38916" name="Slide Number Placeholder 3"/>
          <p:cNvSpPr>
            <a:spLocks noGrp="1"/>
          </p:cNvSpPr>
          <p:nvPr>
            <p:ph type="sldNum" sz="quarter" idx="5"/>
          </p:nvPr>
        </p:nvSpPr>
        <p:spPr bwMode="auto">
          <a:ln>
            <a:miter lim="800000"/>
            <a:headEnd/>
            <a:tailEnd/>
          </a:ln>
        </p:spPr>
        <p:txBody>
          <a:bodyPr/>
          <a:lstStyle/>
          <a:p>
            <a:fld id="{017C60CA-5FA3-DE40-85CF-326C3CAA6475}"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ea typeface="ＭＳ Ｐゴシック" pitchFamily="-1" charset="-128"/>
              </a:rPr>
              <a:t>SO WHAT ARE THE OUTCOMES I HAVE ALLUDED TO:</a:t>
            </a:r>
          </a:p>
          <a:p>
            <a:pPr eaLnBrk="1" hangingPunct="1">
              <a:spcBef>
                <a:spcPct val="0"/>
              </a:spcBef>
            </a:pPr>
            <a:endParaRPr lang="en-US">
              <a:ea typeface="ＭＳ Ｐゴシック" pitchFamily="-1" charset="-128"/>
            </a:endParaRPr>
          </a:p>
          <a:p>
            <a:pPr eaLnBrk="1" hangingPunct="1">
              <a:spcBef>
                <a:spcPct val="0"/>
              </a:spcBef>
            </a:pPr>
            <a:r>
              <a:rPr lang="en-US">
                <a:ea typeface="ＭＳ Ｐゴシック" pitchFamily="-1" charset="-128"/>
              </a:rPr>
              <a:t>Massachusetts serves as an example of how properly implemented health reforms can substantially improve health outcomes for those living with HIV.  </a:t>
            </a:r>
          </a:p>
          <a:p>
            <a:pPr eaLnBrk="1" hangingPunct="1">
              <a:spcBef>
                <a:spcPct val="0"/>
              </a:spcBef>
              <a:buFontTx/>
              <a:buChar char="-"/>
            </a:pPr>
            <a:r>
              <a:rPr lang="en-US">
                <a:ea typeface="ＭＳ Ｐゴシック" pitchFamily="-1" charset="-128"/>
              </a:rPr>
              <a:t>- MA has </a:t>
            </a:r>
            <a:r>
              <a:rPr lang="en-US" b="1">
                <a:ea typeface="ＭＳ Ｐゴシック" pitchFamily="-1" charset="-128"/>
              </a:rPr>
              <a:t>99% of its HIV population retained in care (as opposed to 41% </a:t>
            </a:r>
            <a:r>
              <a:rPr lang="en-US">
                <a:ea typeface="ＭＳ Ｐゴシック" pitchFamily="-1" charset="-128"/>
              </a:rPr>
              <a:t>nationally) </a:t>
            </a:r>
          </a:p>
          <a:p>
            <a:pPr eaLnBrk="1" hangingPunct="1">
              <a:spcBef>
                <a:spcPct val="0"/>
              </a:spcBef>
              <a:buFontTx/>
              <a:buChar char="-"/>
            </a:pPr>
            <a:r>
              <a:rPr lang="en-US">
                <a:ea typeface="ＭＳ Ｐゴシック" pitchFamily="-1" charset="-128"/>
              </a:rPr>
              <a:t>- </a:t>
            </a:r>
            <a:r>
              <a:rPr lang="en-US" b="1">
                <a:ea typeface="ＭＳ Ｐゴシック" pitchFamily="-1" charset="-128"/>
              </a:rPr>
              <a:t>91% taking medications (as opposed to 36%</a:t>
            </a:r>
            <a:r>
              <a:rPr lang="en-US">
                <a:ea typeface="ＭＳ Ｐゴシック" pitchFamily="-1" charset="-128"/>
              </a:rPr>
              <a:t> nationally), and </a:t>
            </a:r>
          </a:p>
          <a:p>
            <a:pPr eaLnBrk="1" hangingPunct="1">
              <a:spcBef>
                <a:spcPct val="0"/>
              </a:spcBef>
              <a:buFontTx/>
              <a:buChar char="-"/>
            </a:pPr>
            <a:r>
              <a:rPr lang="en-US">
                <a:ea typeface="ＭＳ Ｐゴシック" pitchFamily="-1" charset="-128"/>
              </a:rPr>
              <a:t>- </a:t>
            </a:r>
            <a:r>
              <a:rPr lang="en-US" b="1">
                <a:ea typeface="ＭＳ Ｐゴシック" pitchFamily="-1" charset="-128"/>
              </a:rPr>
              <a:t>72% with suppressed viral loads (as opposed to about 28% </a:t>
            </a:r>
            <a:r>
              <a:rPr lang="en-US">
                <a:ea typeface="ＭＳ Ｐゴシック" pitchFamily="-1" charset="-128"/>
              </a:rPr>
              <a:t>nationally).  </a:t>
            </a:r>
          </a:p>
          <a:p>
            <a:pPr eaLnBrk="1" hangingPunct="1">
              <a:spcBef>
                <a:spcPct val="0"/>
              </a:spcBef>
            </a:pPr>
            <a:endParaRPr lang="en-US">
              <a:ea typeface="ＭＳ Ｐゴシック" pitchFamily="-1" charset="-128"/>
            </a:endParaRPr>
          </a:p>
          <a:p>
            <a:pPr eaLnBrk="1" hangingPunct="1">
              <a:spcBef>
                <a:spcPct val="0"/>
              </a:spcBef>
            </a:pPr>
            <a:r>
              <a:rPr lang="en-US">
                <a:ea typeface="ＭＳ Ｐゴシック" pitchFamily="-1" charset="-128"/>
              </a:rPr>
              <a:t>Earlier this week, Paul posted a model for ending the epidemic based on a Holtgrave report – and as you can see, we are very close to achieving the outcomes articulated in that report.  </a:t>
            </a:r>
          </a:p>
          <a:p>
            <a:pPr eaLnBrk="1" hangingPunct="1">
              <a:spcBef>
                <a:spcPct val="0"/>
              </a:spcBef>
            </a:pPr>
            <a:endParaRPr lang="en-US">
              <a:ea typeface="ＭＳ Ｐゴシック" pitchFamily="-1" charset="-128"/>
            </a:endParaRPr>
          </a:p>
          <a:p>
            <a:pPr eaLnBrk="1" hangingPunct="1">
              <a:spcBef>
                <a:spcPct val="0"/>
              </a:spcBef>
            </a:pPr>
            <a:r>
              <a:rPr lang="en-US">
                <a:ea typeface="ＭＳ Ｐゴシック" pitchFamily="-1" charset="-128"/>
              </a:rPr>
              <a:t>In short, the reformed Massachusetts health system has greatly improved health outcomes for people living with HIV and AIDS, </a:t>
            </a:r>
            <a:r>
              <a:rPr lang="en-US" b="1">
                <a:ea typeface="ＭＳ Ｐゴシック" pitchFamily="-1" charset="-128"/>
              </a:rPr>
              <a:t>with almost 70% of the HIV/AIDS population experiencing good to excellent health.</a:t>
            </a:r>
          </a:p>
          <a:p>
            <a:pPr eaLnBrk="1" hangingPunct="1">
              <a:spcBef>
                <a:spcPct val="0"/>
              </a:spcBef>
            </a:pPr>
            <a:endParaRPr lang="en-US">
              <a:ea typeface="ＭＳ Ｐゴシック" pitchFamily="-1" charset="-128"/>
            </a:endParaRPr>
          </a:p>
          <a:p>
            <a:pPr eaLnBrk="1" hangingPunct="1">
              <a:spcBef>
                <a:spcPct val="0"/>
              </a:spcBef>
            </a:pPr>
            <a:r>
              <a:rPr lang="en-US">
                <a:ea typeface="ＭＳ Ｐゴシック" pitchFamily="-1" charset="-128"/>
              </a:rPr>
              <a:t>The Massachusetts data is clear evidence that if properly implemented the ACA can greatly improve all of the outcome measures articulated in the CDC </a:t>
            </a:r>
            <a:r>
              <a:rPr lang="en-US" i="1">
                <a:ea typeface="ＭＳ Ｐゴシック" pitchFamily="-1" charset="-128"/>
              </a:rPr>
              <a:t>Engagement in Care Cascade</a:t>
            </a:r>
            <a:r>
              <a:rPr lang="en-US">
                <a:ea typeface="ＭＳ Ｐゴシック" pitchFamily="-1" charset="-128"/>
              </a:rPr>
              <a:t> for people living with HIV as well as address the care and treatment needs of most other Americans living with chronic health conditions.  </a:t>
            </a:r>
          </a:p>
          <a:p>
            <a:pPr eaLnBrk="1" hangingPunct="1">
              <a:spcBef>
                <a:spcPct val="0"/>
              </a:spcBef>
            </a:pPr>
            <a:endParaRPr lang="en-US">
              <a:ea typeface="ＭＳ Ｐゴシック" pitchFamily="-1" charset="-128"/>
            </a:endParaRPr>
          </a:p>
        </p:txBody>
      </p:sp>
      <p:sp>
        <p:nvSpPr>
          <p:cNvPr id="39940" name="Slide Number Placeholder 3"/>
          <p:cNvSpPr>
            <a:spLocks noGrp="1"/>
          </p:cNvSpPr>
          <p:nvPr>
            <p:ph type="sldNum" sz="quarter" idx="5"/>
          </p:nvPr>
        </p:nvSpPr>
        <p:spPr bwMode="auto">
          <a:ln>
            <a:miter lim="800000"/>
            <a:headEnd/>
            <a:tailEnd/>
          </a:ln>
        </p:spPr>
        <p:txBody>
          <a:bodyPr/>
          <a:lstStyle/>
          <a:p>
            <a:fld id="{DBAC681D-5064-A94B-A3D9-999DE2223274}"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600" dirty="0">
                <a:ea typeface="ＭＳ Ｐゴシック" pitchFamily="-1" charset="-128"/>
              </a:rPr>
              <a:t>Massachusetts has also demonstrated that through successful health reform implementation </a:t>
            </a:r>
            <a:r>
              <a:rPr lang="en-US" sz="1600" b="1" dirty="0">
                <a:ea typeface="ＭＳ Ｐゴシック" pitchFamily="-1" charset="-128"/>
              </a:rPr>
              <a:t>we can greatly reduce new HIV infection and  AIDS mortality rates.</a:t>
            </a:r>
          </a:p>
          <a:p>
            <a:pPr eaLnBrk="1" hangingPunct="1">
              <a:spcBef>
                <a:spcPct val="0"/>
              </a:spcBef>
            </a:pPr>
            <a:endParaRPr lang="en-US" sz="1600" dirty="0">
              <a:ea typeface="ＭＳ Ｐゴシック" pitchFamily="-1" charset="-128"/>
            </a:endParaRPr>
          </a:p>
          <a:p>
            <a:pPr eaLnBrk="1" hangingPunct="1">
              <a:spcBef>
                <a:spcPct val="0"/>
              </a:spcBef>
            </a:pPr>
            <a:r>
              <a:rPr lang="en-US" sz="1600" dirty="0">
                <a:ea typeface="ＭＳ Ｐゴシック" pitchFamily="-1" charset="-128"/>
              </a:rPr>
              <a:t>The Massachusetts data compared to national data is compelling: Between </a:t>
            </a:r>
            <a:r>
              <a:rPr lang="en-US" sz="1600" b="1" dirty="0">
                <a:ea typeface="ＭＳ Ｐゴシック" pitchFamily="-1" charset="-128"/>
              </a:rPr>
              <a:t>2006 &amp; 2009, HIV diagnoses fell by 25% in Massachusetts as compared to a 2% </a:t>
            </a:r>
            <a:r>
              <a:rPr lang="en-US" sz="1600" dirty="0">
                <a:ea typeface="ＭＳ Ｐゴシック" pitchFamily="-1" charset="-128"/>
              </a:rPr>
              <a:t>national increase.  (</a:t>
            </a:r>
            <a:r>
              <a:rPr lang="en-US" sz="1600" b="1" u="sng" dirty="0">
                <a:ea typeface="ＭＳ Ｐゴシック" pitchFamily="-1" charset="-128"/>
              </a:rPr>
              <a:t>Current rates have fallen more than 50%.) </a:t>
            </a:r>
          </a:p>
          <a:p>
            <a:pPr eaLnBrk="1" hangingPunct="1">
              <a:spcBef>
                <a:spcPct val="0"/>
              </a:spcBef>
            </a:pPr>
            <a:endParaRPr lang="en-US" sz="1600" b="1" u="sng" dirty="0">
              <a:ea typeface="ＭＳ Ｐゴシック" pitchFamily="-1" charset="-128"/>
            </a:endParaRPr>
          </a:p>
          <a:p>
            <a:pPr eaLnBrk="1" hangingPunct="1">
              <a:spcBef>
                <a:spcPct val="0"/>
              </a:spcBef>
            </a:pPr>
            <a:r>
              <a:rPr lang="en-US" sz="1600" dirty="0">
                <a:ea typeface="ＭＳ Ｐゴシック" pitchFamily="-1" charset="-128"/>
              </a:rPr>
              <a:t>And between 2002 and 2008 Massachusetts </a:t>
            </a:r>
            <a:r>
              <a:rPr lang="en-US" sz="1600" b="1" dirty="0">
                <a:ea typeface="ＭＳ Ｐゴシック" pitchFamily="-1" charset="-128"/>
              </a:rPr>
              <a:t>AIDS mortality rates decreased by 44% compared to 33% nationally.</a:t>
            </a:r>
          </a:p>
          <a:p>
            <a:pPr eaLnBrk="1" hangingPunct="1">
              <a:spcBef>
                <a:spcPct val="0"/>
              </a:spcBef>
            </a:pPr>
            <a:endParaRPr lang="en-US" dirty="0">
              <a:ea typeface="ＭＳ Ｐゴシック" pitchFamily="-1" charset="-128"/>
            </a:endParaRPr>
          </a:p>
          <a:p>
            <a:pPr eaLnBrk="1" hangingPunct="1">
              <a:spcBef>
                <a:spcPct val="0"/>
              </a:spcBef>
            </a:pPr>
            <a:endParaRPr lang="en-US" dirty="0">
              <a:ea typeface="ＭＳ Ｐゴシック" pitchFamily="-1" charset="-128"/>
            </a:endParaRPr>
          </a:p>
        </p:txBody>
      </p:sp>
      <p:sp>
        <p:nvSpPr>
          <p:cNvPr id="40964" name="Slide Number Placeholder 3"/>
          <p:cNvSpPr>
            <a:spLocks noGrp="1"/>
          </p:cNvSpPr>
          <p:nvPr>
            <p:ph type="sldNum" sz="quarter" idx="5"/>
          </p:nvPr>
        </p:nvSpPr>
        <p:spPr bwMode="auto">
          <a:ln>
            <a:miter lim="800000"/>
            <a:headEnd/>
            <a:tailEnd/>
          </a:ln>
        </p:spPr>
        <p:txBody>
          <a:bodyPr/>
          <a:lstStyle/>
          <a:p>
            <a:fld id="{D8B64A40-CEF2-7C49-888C-B5C7AEFEB83F}"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600" dirty="0">
                <a:ea typeface="ＭＳ Ｐゴシック" pitchFamily="-1" charset="-128"/>
              </a:rPr>
              <a:t>Health reforms, while greatly expanding access to high-quality health care, have also resulted in significant cost savings. </a:t>
            </a:r>
          </a:p>
          <a:p>
            <a:pPr eaLnBrk="1" hangingPunct="1">
              <a:spcBef>
                <a:spcPct val="0"/>
              </a:spcBef>
            </a:pPr>
            <a:endParaRPr lang="en-US" sz="1600" dirty="0">
              <a:ea typeface="ＭＳ Ｐゴシック" pitchFamily="-1" charset="-128"/>
            </a:endParaRPr>
          </a:p>
          <a:p>
            <a:pPr eaLnBrk="1" hangingPunct="1">
              <a:spcBef>
                <a:spcPct val="0"/>
              </a:spcBef>
            </a:pPr>
            <a:r>
              <a:rPr lang="en-US" sz="1600" dirty="0">
                <a:ea typeface="ＭＳ Ｐゴシック" pitchFamily="-1" charset="-128"/>
              </a:rPr>
              <a:t>In terms of cost, </a:t>
            </a:r>
            <a:r>
              <a:rPr lang="en-US" sz="1600" b="1" dirty="0">
                <a:ea typeface="ＭＳ Ｐゴシック" pitchFamily="-1" charset="-128"/>
              </a:rPr>
              <a:t>the amount spent per HIV-positive Medicaid beneficiary post-reforms has decreased</a:t>
            </a:r>
            <a:r>
              <a:rPr lang="en-US" sz="1600" dirty="0">
                <a:ea typeface="ＭＳ Ｐゴシック" pitchFamily="-1" charset="-128"/>
              </a:rPr>
              <a:t>, especially the amount of money spent on inpatient hospital care. </a:t>
            </a:r>
          </a:p>
          <a:p>
            <a:pPr eaLnBrk="1" hangingPunct="1">
              <a:spcBef>
                <a:spcPct val="0"/>
              </a:spcBef>
            </a:pPr>
            <a:endParaRPr lang="en-US" sz="1600" dirty="0">
              <a:ea typeface="ＭＳ Ｐゴシック" pitchFamily="-1" charset="-128"/>
            </a:endParaRPr>
          </a:p>
          <a:p>
            <a:pPr eaLnBrk="1" hangingPunct="1">
              <a:spcBef>
                <a:spcPct val="0"/>
              </a:spcBef>
            </a:pPr>
            <a:r>
              <a:rPr lang="en-US" sz="1600" dirty="0">
                <a:ea typeface="ＭＳ Ｐゴシック" pitchFamily="-1" charset="-128"/>
              </a:rPr>
              <a:t>In addition, the Massachusetts Department of Health estimates that as a result of health reforms and the resulting decline in HIV transmission rates </a:t>
            </a:r>
            <a:r>
              <a:rPr lang="en-US" sz="1600" b="1" dirty="0">
                <a:ea typeface="ＭＳ Ｐゴシック" pitchFamily="-1" charset="-128"/>
              </a:rPr>
              <a:t>it has saved approximately $1.5 billion dollars in HIV health care expenditures over the past ten years.</a:t>
            </a:r>
          </a:p>
          <a:p>
            <a:pPr eaLnBrk="1" hangingPunct="1">
              <a:spcBef>
                <a:spcPct val="0"/>
              </a:spcBef>
            </a:pPr>
            <a:endParaRPr lang="en-US" b="1" dirty="0">
              <a:ea typeface="ＭＳ Ｐゴシック" pitchFamily="-1" charset="-128"/>
            </a:endParaRPr>
          </a:p>
          <a:p>
            <a:pPr eaLnBrk="1" hangingPunct="1">
              <a:spcBef>
                <a:spcPct val="0"/>
              </a:spcBef>
            </a:pPr>
            <a:r>
              <a:rPr lang="en-US" b="1" dirty="0">
                <a:ea typeface="ＭＳ Ｐゴシック" pitchFamily="-1" charset="-128"/>
              </a:rPr>
              <a:t>WE CAN END THIS EPIDEMIC!!!</a:t>
            </a:r>
          </a:p>
        </p:txBody>
      </p:sp>
      <p:sp>
        <p:nvSpPr>
          <p:cNvPr id="41988" name="Slide Number Placeholder 3"/>
          <p:cNvSpPr>
            <a:spLocks noGrp="1"/>
          </p:cNvSpPr>
          <p:nvPr>
            <p:ph type="sldNum" sz="quarter" idx="5"/>
          </p:nvPr>
        </p:nvSpPr>
        <p:spPr bwMode="auto">
          <a:ln>
            <a:miter lim="800000"/>
            <a:headEnd/>
            <a:tailEnd/>
          </a:ln>
        </p:spPr>
        <p:txBody>
          <a:bodyPr/>
          <a:lstStyle/>
          <a:p>
            <a:fld id="{8C748DE8-3F7A-8B46-9B12-03B399E9A2E1}" type="slidenum">
              <a:rPr lang="en-US"/>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13F55D-E115-7D45-9290-29582C378107}" type="datetimeFigureOut">
              <a:rPr lang="en-US" smtClean="0"/>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F55D-E115-7D45-9290-29582C378107}" type="datetimeFigureOut">
              <a:rPr lang="en-US" smtClean="0"/>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F55D-E115-7D45-9290-29582C378107}" type="datetimeFigureOut">
              <a:rPr lang="en-US" smtClean="0"/>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rtlCol="0">
            <a:normAutofit/>
          </a:bodyPr>
          <a:lstStyle/>
          <a:p>
            <a:pPr lvl="0"/>
            <a:endParaRPr lang="en-US" noProof="0"/>
          </a:p>
        </p:txBody>
      </p:sp>
      <p:sp>
        <p:nvSpPr>
          <p:cNvPr id="4" name="Date Placeholder 3"/>
          <p:cNvSpPr>
            <a:spLocks noGrp="1"/>
          </p:cNvSpPr>
          <p:nvPr>
            <p:ph type="dt" sz="half" idx="10"/>
          </p:nvPr>
        </p:nvSpPr>
        <p:spPr>
          <a:xfrm>
            <a:off x="457200" y="6245225"/>
            <a:ext cx="2133600" cy="476250"/>
          </a:xfrm>
        </p:spPr>
        <p:txBody>
          <a:bodyPr/>
          <a:lstStyle>
            <a:lvl1pPr>
              <a:defRPr>
                <a:latin typeface="Calibri" pitchFamily="34" charset="0"/>
                <a:ea typeface="ＭＳ Ｐゴシック" pitchFamily="34" charset="-128"/>
                <a:cs typeface="+mn-cs"/>
              </a:defRPr>
            </a:lvl1pPr>
          </a:lstStyle>
          <a:p>
            <a:pPr>
              <a:defRPr/>
            </a:pPr>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2A76B755-93F8-4C45-A894-7BFBF287AA8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F55D-E115-7D45-9290-29582C378107}" type="datetimeFigureOut">
              <a:rPr lang="en-US" smtClean="0"/>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13F55D-E115-7D45-9290-29582C378107}" type="datetimeFigureOut">
              <a:rPr lang="en-US" smtClean="0"/>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13F55D-E115-7D45-9290-29582C378107}" type="datetimeFigureOut">
              <a:rPr lang="en-US" smtClean="0"/>
              <a:t>10/2/12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13F55D-E115-7D45-9290-29582C378107}" type="datetimeFigureOut">
              <a:rPr lang="en-US" smtClean="0"/>
              <a:t>10/2/12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13F55D-E115-7D45-9290-29582C378107}" type="datetimeFigureOut">
              <a:rPr lang="en-US" smtClean="0"/>
              <a:t>10/2/12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13F55D-E115-7D45-9290-29582C378107}" type="datetimeFigureOut">
              <a:rPr lang="en-US" smtClean="0"/>
              <a:t>10/2/12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F55D-E115-7D45-9290-29582C378107}" type="datetimeFigureOut">
              <a:rPr lang="en-US" smtClean="0"/>
              <a:t>10/2/12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F55D-E115-7D45-9290-29582C378107}" type="datetimeFigureOut">
              <a:rPr lang="en-US" smtClean="0"/>
              <a:t>10/2/12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AC0FF-BDFB-A647-970F-32C10901F67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13F55D-E115-7D45-9290-29582C378107}" type="datetimeFigureOut">
              <a:rPr lang="en-US" smtClean="0"/>
              <a:t>10/2/12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BAC0FF-BDFB-A647-970F-32C10901F67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mailto:chlpi@law.harvard.edu"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oleObject" Target="../embeddings/Microsoft_Excel_Chart1.xls"/><Relationship Id="rId5" Type="http://schemas.openxmlformats.org/officeDocument/2006/relationships/hyperlink" Target="http://www.cdc.gov/hiv/topics/surveillance/resources/reports/2007report/table12.htm" TargetMode="External"/><Relationship Id="rId6" Type="http://schemas.openxmlformats.org/officeDocument/2006/relationships/hyperlink" Target="ftp://ftp.hrsa.gov/hab/fundinghis06.xls" TargetMode="External"/><Relationship Id="rId7" Type="http://schemas.openxmlformats.org/officeDocument/2006/relationships/hyperlink" Target="http://www.usinflationcalculator.com/" TargetMode="External"/><Relationship Id="rId8" Type="http://schemas.openxmlformats.org/officeDocument/2006/relationships/hyperlink" Target="http://www.cdc.gov/hiv/surveillance/resources/reports/2009report/pdf/table16a.pdf" TargetMode="External"/><Relationship Id="rId1" Type="http://schemas.openxmlformats.org/officeDocument/2006/relationships/vmlDrawing" Target="../drawings/vmlDrawing1.vml"/><Relationship Id="rId2"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emf"/><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06363"/>
            <a:ext cx="8153400" cy="1112837"/>
          </a:xfrm>
          <a:solidFill>
            <a:srgbClr val="EEECE1"/>
          </a:solidFill>
          <a:ln cap="flat">
            <a:solidFill>
              <a:schemeClr val="tx1"/>
            </a:solidFill>
          </a:ln>
          <a:effectLst>
            <a:outerShdw blurRad="63500" dist="20000" dir="5400000" rotWithShape="0">
              <a:srgbClr val="000000">
                <a:alpha val="37999"/>
              </a:srgbClr>
            </a:outerShdw>
          </a:effectLst>
        </p:spPr>
        <p:txBody>
          <a:bodyPr>
            <a:normAutofit fontScale="90000"/>
          </a:bodyPr>
          <a:lstStyle/>
          <a:p>
            <a:pPr eaLnBrk="1" fontAlgn="auto" hangingPunct="1">
              <a:spcAft>
                <a:spcPts val="0"/>
              </a:spcAft>
              <a:defRPr/>
            </a:pPr>
            <a:r>
              <a:rPr lang="en-US" sz="3600" dirty="0" smtClean="0">
                <a:solidFill>
                  <a:schemeClr val="dk1"/>
                </a:solidFill>
                <a:latin typeface="+mn-lt"/>
                <a:ea typeface="+mn-ea"/>
                <a:cs typeface="+mn-cs"/>
              </a:rPr>
              <a:t>Where We Are:</a:t>
            </a:r>
            <a:br>
              <a:rPr lang="en-US" sz="3600" dirty="0" smtClean="0">
                <a:solidFill>
                  <a:schemeClr val="dk1"/>
                </a:solidFill>
                <a:latin typeface="+mn-lt"/>
                <a:ea typeface="+mn-ea"/>
                <a:cs typeface="+mn-cs"/>
              </a:rPr>
            </a:br>
            <a:r>
              <a:rPr lang="en-US" sz="3600" dirty="0" smtClean="0">
                <a:solidFill>
                  <a:schemeClr val="dk1"/>
                </a:solidFill>
                <a:latin typeface="+mn-lt"/>
                <a:ea typeface="+mn-ea"/>
                <a:cs typeface="+mn-cs"/>
              </a:rPr>
              <a:t>Status Quo = Access to Care Crisis</a:t>
            </a:r>
            <a:endParaRPr lang="en-US" sz="3600" dirty="0">
              <a:solidFill>
                <a:schemeClr val="dk1"/>
              </a:solidFill>
              <a:latin typeface="+mn-lt"/>
              <a:ea typeface="+mn-ea"/>
              <a:cs typeface="+mn-cs"/>
            </a:endParaRPr>
          </a:p>
        </p:txBody>
      </p:sp>
      <p:graphicFrame>
        <p:nvGraphicFramePr>
          <p:cNvPr id="4" name="Diagram 3"/>
          <p:cNvGraphicFramePr/>
          <p:nvPr/>
        </p:nvGraphicFramePr>
        <p:xfrm>
          <a:off x="304800" y="1437294"/>
          <a:ext cx="8686800" cy="5181600"/>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 Healthcare Reform Implementation Modeling Project</a:t>
            </a:r>
            <a:endParaRPr lang="en-US" dirty="0"/>
          </a:p>
        </p:txBody>
      </p:sp>
      <p:sp>
        <p:nvSpPr>
          <p:cNvPr id="3" name="Content Placeholder 2"/>
          <p:cNvSpPr>
            <a:spLocks noGrp="1"/>
          </p:cNvSpPr>
          <p:nvPr>
            <p:ph sz="half" idx="1"/>
          </p:nvPr>
        </p:nvSpPr>
        <p:spPr>
          <a:xfrm>
            <a:off x="457200" y="1600200"/>
            <a:ext cx="8229600" cy="5012748"/>
          </a:xfrm>
        </p:spPr>
        <p:txBody>
          <a:bodyPr>
            <a:normAutofit fontScale="92500" lnSpcReduction="20000"/>
          </a:bodyPr>
          <a:lstStyle/>
          <a:p>
            <a:pPr marL="0" indent="0">
              <a:buNone/>
            </a:pPr>
            <a:r>
              <a:rPr lang="en-US" dirty="0" smtClean="0"/>
              <a:t>These detailed assessments focus on four state specific inquiries:</a:t>
            </a:r>
          </a:p>
          <a:p>
            <a:pPr lvl="0"/>
            <a:r>
              <a:rPr lang="en-US" dirty="0" smtClean="0"/>
              <a:t>What demographic information is available about Ryan White Program and ADAP clients?</a:t>
            </a:r>
          </a:p>
          <a:p>
            <a:pPr lvl="0"/>
            <a:r>
              <a:rPr lang="en-US" dirty="0" smtClean="0"/>
              <a:t>How many of these clients will be newly eligible for Medicaid or private insurance subsidies in 2014? </a:t>
            </a:r>
          </a:p>
          <a:p>
            <a:pPr lvl="0"/>
            <a:r>
              <a:rPr lang="en-US" dirty="0" smtClean="0"/>
              <a:t>What services are currently available to people living with HIV under the Ryan White Program versus Medicaid or plans to be sold on an exchange, and what gaps in services currently exist?</a:t>
            </a:r>
          </a:p>
          <a:p>
            <a:pPr lvl="0"/>
            <a:r>
              <a:rPr lang="en-US" dirty="0" smtClean="0"/>
              <a:t>Given the current Ryan White and Medicaid programs, what are the likely outcomes of a transition from one program to another in 2014?</a:t>
            </a:r>
          </a:p>
          <a:p>
            <a:pPr lvl="0">
              <a:buNone/>
            </a:pPr>
            <a:r>
              <a:rPr lang="en-US" dirty="0" smtClean="0"/>
              <a:t>For more information: </a:t>
            </a:r>
            <a:r>
              <a:rPr lang="en-US" dirty="0" smtClean="0">
                <a:hlinkClick r:id="rId2"/>
              </a:rPr>
              <a:t>chlpi@law.harvard.edu</a:t>
            </a:r>
            <a:r>
              <a:rPr lang="en-US" dirty="0" smtClean="0"/>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1026" name="Chart 3"/>
          <p:cNvGraphicFramePr>
            <a:graphicFrameLocks/>
          </p:cNvGraphicFramePr>
          <p:nvPr/>
        </p:nvGraphicFramePr>
        <p:xfrm>
          <a:off x="-50800" y="863600"/>
          <a:ext cx="9245600" cy="5054600"/>
        </p:xfrm>
        <a:graphic>
          <a:graphicData uri="http://schemas.openxmlformats.org/presentationml/2006/ole">
            <p:oleObj spid="_x0000_s8194" name="Chart" r:id="rId4" imgW="9242337" imgH="5054022" progId="Excel.Chart.8">
              <p:embed/>
            </p:oleObj>
          </a:graphicData>
        </a:graphic>
      </p:graphicFrame>
      <p:sp>
        <p:nvSpPr>
          <p:cNvPr id="1027" name="TextBox 4"/>
          <p:cNvSpPr txBox="1">
            <a:spLocks noChangeArrowheads="1"/>
          </p:cNvSpPr>
          <p:nvPr/>
        </p:nvSpPr>
        <p:spPr bwMode="auto">
          <a:xfrm>
            <a:off x="1905000" y="5715000"/>
            <a:ext cx="609600" cy="338138"/>
          </a:xfrm>
          <a:prstGeom prst="rect">
            <a:avLst/>
          </a:prstGeom>
          <a:noFill/>
          <a:ln w="9525">
            <a:noFill/>
            <a:miter lim="800000"/>
            <a:headEnd/>
            <a:tailEnd/>
          </a:ln>
        </p:spPr>
        <p:txBody>
          <a:bodyPr>
            <a:prstTxWarp prst="textNoShape">
              <a:avLst/>
            </a:prstTxWarp>
            <a:spAutoFit/>
          </a:bodyPr>
          <a:lstStyle/>
          <a:p>
            <a:r>
              <a:rPr lang="en-US" sz="1600">
                <a:latin typeface="Calibri" pitchFamily="-1" charset="0"/>
              </a:rPr>
              <a:t>2003</a:t>
            </a:r>
          </a:p>
        </p:txBody>
      </p:sp>
      <p:sp>
        <p:nvSpPr>
          <p:cNvPr id="1028" name="TextBox 5"/>
          <p:cNvSpPr txBox="1">
            <a:spLocks noChangeArrowheads="1"/>
          </p:cNvSpPr>
          <p:nvPr/>
        </p:nvSpPr>
        <p:spPr bwMode="auto">
          <a:xfrm>
            <a:off x="2590800" y="5715000"/>
            <a:ext cx="609600" cy="338138"/>
          </a:xfrm>
          <a:prstGeom prst="rect">
            <a:avLst/>
          </a:prstGeom>
          <a:noFill/>
          <a:ln w="9525">
            <a:noFill/>
            <a:miter lim="800000"/>
            <a:headEnd/>
            <a:tailEnd/>
          </a:ln>
        </p:spPr>
        <p:txBody>
          <a:bodyPr>
            <a:prstTxWarp prst="textNoShape">
              <a:avLst/>
            </a:prstTxWarp>
            <a:spAutoFit/>
          </a:bodyPr>
          <a:lstStyle/>
          <a:p>
            <a:r>
              <a:rPr lang="en-US" sz="1600">
                <a:latin typeface="Calibri" pitchFamily="-1" charset="0"/>
              </a:rPr>
              <a:t>2004</a:t>
            </a:r>
          </a:p>
        </p:txBody>
      </p:sp>
      <p:sp>
        <p:nvSpPr>
          <p:cNvPr id="1029" name="TextBox 6"/>
          <p:cNvSpPr txBox="1">
            <a:spLocks noChangeArrowheads="1"/>
          </p:cNvSpPr>
          <p:nvPr/>
        </p:nvSpPr>
        <p:spPr bwMode="auto">
          <a:xfrm>
            <a:off x="3276600" y="5715000"/>
            <a:ext cx="609600" cy="338138"/>
          </a:xfrm>
          <a:prstGeom prst="rect">
            <a:avLst/>
          </a:prstGeom>
          <a:noFill/>
          <a:ln w="9525">
            <a:noFill/>
            <a:miter lim="800000"/>
            <a:headEnd/>
            <a:tailEnd/>
          </a:ln>
        </p:spPr>
        <p:txBody>
          <a:bodyPr>
            <a:prstTxWarp prst="textNoShape">
              <a:avLst/>
            </a:prstTxWarp>
            <a:spAutoFit/>
          </a:bodyPr>
          <a:lstStyle/>
          <a:p>
            <a:r>
              <a:rPr lang="en-US" sz="1600">
                <a:latin typeface="Calibri" pitchFamily="-1" charset="0"/>
              </a:rPr>
              <a:t>2005</a:t>
            </a:r>
          </a:p>
        </p:txBody>
      </p:sp>
      <p:sp>
        <p:nvSpPr>
          <p:cNvPr id="1030" name="TextBox 7"/>
          <p:cNvSpPr txBox="1">
            <a:spLocks noChangeArrowheads="1"/>
          </p:cNvSpPr>
          <p:nvPr/>
        </p:nvSpPr>
        <p:spPr bwMode="auto">
          <a:xfrm>
            <a:off x="4038600" y="5715000"/>
            <a:ext cx="609600" cy="338138"/>
          </a:xfrm>
          <a:prstGeom prst="rect">
            <a:avLst/>
          </a:prstGeom>
          <a:noFill/>
          <a:ln w="9525">
            <a:noFill/>
            <a:miter lim="800000"/>
            <a:headEnd/>
            <a:tailEnd/>
          </a:ln>
        </p:spPr>
        <p:txBody>
          <a:bodyPr>
            <a:prstTxWarp prst="textNoShape">
              <a:avLst/>
            </a:prstTxWarp>
            <a:spAutoFit/>
          </a:bodyPr>
          <a:lstStyle/>
          <a:p>
            <a:r>
              <a:rPr lang="en-US" sz="1600">
                <a:latin typeface="Calibri" pitchFamily="-1" charset="0"/>
              </a:rPr>
              <a:t>2006</a:t>
            </a:r>
          </a:p>
        </p:txBody>
      </p:sp>
      <p:sp>
        <p:nvSpPr>
          <p:cNvPr id="1031" name="TextBox 8"/>
          <p:cNvSpPr txBox="1">
            <a:spLocks noChangeArrowheads="1"/>
          </p:cNvSpPr>
          <p:nvPr/>
        </p:nvSpPr>
        <p:spPr bwMode="auto">
          <a:xfrm>
            <a:off x="4800600" y="5715000"/>
            <a:ext cx="609600" cy="338138"/>
          </a:xfrm>
          <a:prstGeom prst="rect">
            <a:avLst/>
          </a:prstGeom>
          <a:noFill/>
          <a:ln w="9525">
            <a:noFill/>
            <a:miter lim="800000"/>
            <a:headEnd/>
            <a:tailEnd/>
          </a:ln>
        </p:spPr>
        <p:txBody>
          <a:bodyPr>
            <a:prstTxWarp prst="textNoShape">
              <a:avLst/>
            </a:prstTxWarp>
            <a:spAutoFit/>
          </a:bodyPr>
          <a:lstStyle/>
          <a:p>
            <a:r>
              <a:rPr lang="en-US" sz="1600">
                <a:latin typeface="Calibri" pitchFamily="-1" charset="0"/>
              </a:rPr>
              <a:t>2007</a:t>
            </a:r>
          </a:p>
        </p:txBody>
      </p:sp>
      <p:sp>
        <p:nvSpPr>
          <p:cNvPr id="1032" name="TextBox 9"/>
          <p:cNvSpPr txBox="1">
            <a:spLocks noChangeArrowheads="1"/>
          </p:cNvSpPr>
          <p:nvPr/>
        </p:nvSpPr>
        <p:spPr bwMode="auto">
          <a:xfrm>
            <a:off x="5486400" y="5715000"/>
            <a:ext cx="609600" cy="338138"/>
          </a:xfrm>
          <a:prstGeom prst="rect">
            <a:avLst/>
          </a:prstGeom>
          <a:noFill/>
          <a:ln w="9525">
            <a:noFill/>
            <a:miter lim="800000"/>
            <a:headEnd/>
            <a:tailEnd/>
          </a:ln>
        </p:spPr>
        <p:txBody>
          <a:bodyPr>
            <a:prstTxWarp prst="textNoShape">
              <a:avLst/>
            </a:prstTxWarp>
            <a:spAutoFit/>
          </a:bodyPr>
          <a:lstStyle/>
          <a:p>
            <a:r>
              <a:rPr lang="en-US" sz="1600">
                <a:latin typeface="Calibri" pitchFamily="-1" charset="0"/>
              </a:rPr>
              <a:t>2008</a:t>
            </a:r>
          </a:p>
        </p:txBody>
      </p:sp>
      <p:sp>
        <p:nvSpPr>
          <p:cNvPr id="1033" name="TextBox 10"/>
          <p:cNvSpPr txBox="1">
            <a:spLocks noChangeArrowheads="1"/>
          </p:cNvSpPr>
          <p:nvPr/>
        </p:nvSpPr>
        <p:spPr bwMode="auto">
          <a:xfrm>
            <a:off x="1219200" y="5715000"/>
            <a:ext cx="609600" cy="338138"/>
          </a:xfrm>
          <a:prstGeom prst="rect">
            <a:avLst/>
          </a:prstGeom>
          <a:noFill/>
          <a:ln w="9525">
            <a:noFill/>
            <a:miter lim="800000"/>
            <a:headEnd/>
            <a:tailEnd/>
          </a:ln>
        </p:spPr>
        <p:txBody>
          <a:bodyPr>
            <a:prstTxWarp prst="textNoShape">
              <a:avLst/>
            </a:prstTxWarp>
            <a:spAutoFit/>
          </a:bodyPr>
          <a:lstStyle/>
          <a:p>
            <a:r>
              <a:rPr lang="en-US" sz="1600">
                <a:latin typeface="Calibri" pitchFamily="-1" charset="0"/>
              </a:rPr>
              <a:t>2002</a:t>
            </a:r>
          </a:p>
        </p:txBody>
      </p:sp>
      <p:sp>
        <p:nvSpPr>
          <p:cNvPr id="1034" name="TextBox 14"/>
          <p:cNvSpPr txBox="1">
            <a:spLocks noChangeArrowheads="1"/>
          </p:cNvSpPr>
          <p:nvPr/>
        </p:nvSpPr>
        <p:spPr bwMode="auto">
          <a:xfrm>
            <a:off x="0" y="5995988"/>
            <a:ext cx="9144000" cy="862012"/>
          </a:xfrm>
          <a:prstGeom prst="rect">
            <a:avLst/>
          </a:prstGeom>
          <a:noFill/>
          <a:ln w="9525">
            <a:noFill/>
            <a:miter lim="800000"/>
            <a:headEnd/>
            <a:tailEnd/>
          </a:ln>
        </p:spPr>
        <p:txBody>
          <a:bodyPr>
            <a:prstTxWarp prst="textNoShape">
              <a:avLst/>
            </a:prstTxWarp>
            <a:spAutoFit/>
          </a:bodyPr>
          <a:lstStyle/>
          <a:p>
            <a:r>
              <a:rPr lang="en-US" sz="1000">
                <a:latin typeface="Calibri" pitchFamily="-1" charset="0"/>
              </a:rPr>
              <a:t>Sources: “Estimated Number of Persons Living with AIDS,” Centers for Disease Control and Prevention, </a:t>
            </a:r>
            <a:r>
              <a:rPr lang="en-US" sz="1000">
                <a:latin typeface="Calibri" pitchFamily="-1" charset="0"/>
                <a:hlinkClick r:id="rId5"/>
              </a:rPr>
              <a:t>http://www.cdc.gov/hiv/topics/surveillance/resources/reports/2007report/table12.htm</a:t>
            </a:r>
            <a:r>
              <a:rPr lang="en-US" sz="1000">
                <a:latin typeface="Calibri" pitchFamily="-1" charset="0"/>
              </a:rPr>
              <a:t>; Ryan White Appropriations History, Heath Resources and Services Administration, </a:t>
            </a:r>
            <a:r>
              <a:rPr lang="en-US" sz="1000">
                <a:latin typeface="Calibri" pitchFamily="-1" charset="0"/>
                <a:hlinkClick r:id="rId6" action="ppaction://hlinkfile"/>
              </a:rPr>
              <a:t>ftp://ftp.hrsa.gov/hab/fundinghis06.xls</a:t>
            </a:r>
            <a:r>
              <a:rPr lang="en-US" sz="1000">
                <a:latin typeface="Calibri" pitchFamily="-1" charset="0"/>
              </a:rPr>
              <a:t>. Inflation calculated using </a:t>
            </a:r>
            <a:r>
              <a:rPr lang="en-US" sz="1000">
                <a:latin typeface="Calibri" pitchFamily="-1" charset="0"/>
                <a:hlinkClick r:id="rId7"/>
              </a:rPr>
              <a:t>http://www.usinflationcalculator.com</a:t>
            </a:r>
            <a:r>
              <a:rPr lang="en-US" sz="1000">
                <a:latin typeface="Calibri" pitchFamily="-1" charset="0"/>
              </a:rPr>
              <a:t>; </a:t>
            </a:r>
            <a:r>
              <a:rPr lang="en-US" sz="1000">
                <a:latin typeface="Calibri" pitchFamily="-1" charset="0"/>
                <a:hlinkClick r:id="rId8"/>
              </a:rPr>
              <a:t>www.cdc.gov/hiv/surveillance/resources/reports/2009report/pdf/table16a.pdf</a:t>
            </a:r>
            <a:r>
              <a:rPr lang="en-US" sz="1000">
                <a:latin typeface="Calibri" pitchFamily="-1" charset="0"/>
              </a:rPr>
              <a:t>; “Funding, FY2007-FY2010 Appropriations by Program, hab.hrsa.gov/reports/funding.html</a:t>
            </a:r>
          </a:p>
          <a:p>
            <a:endParaRPr lang="en-US" sz="1000">
              <a:latin typeface="Calibri" pitchFamily="-1" charset="0"/>
            </a:endParaRPr>
          </a:p>
        </p:txBody>
      </p:sp>
      <p:sp>
        <p:nvSpPr>
          <p:cNvPr id="14" name="Title 1"/>
          <p:cNvSpPr txBox="1">
            <a:spLocks/>
          </p:cNvSpPr>
          <p:nvPr/>
        </p:nvSpPr>
        <p:spPr bwMode="auto">
          <a:xfrm>
            <a:off x="152400" y="152401"/>
            <a:ext cx="8839200" cy="609600"/>
          </a:xfrm>
          <a:prstGeom prst="rect">
            <a:avLst/>
          </a:prstGeom>
          <a:solidFill>
            <a:schemeClr val="bg2"/>
          </a:solidFill>
          <a:ln w="9525">
            <a:solidFill>
              <a:schemeClr val="tx1"/>
            </a:solidFill>
            <a:miter lim="800000"/>
            <a:headEnd/>
            <a:tailEnd/>
          </a:ln>
          <a:effectLst>
            <a:outerShdw blurRad="63500" dist="20000" dir="5400000" rotWithShape="0">
              <a:srgbClr val="000000">
                <a:alpha val="37999"/>
              </a:srgbClr>
            </a:outerShdw>
          </a:effectLst>
        </p:spPr>
        <p:txBody>
          <a:bodyPr>
            <a:prstTxWarp prst="textNoShape">
              <a:avLst/>
            </a:prstTxWarp>
          </a:bodyPr>
          <a:lstStyle/>
          <a:p>
            <a:pPr algn="ctr" fontAlgn="auto">
              <a:spcBef>
                <a:spcPts val="0"/>
              </a:spcBef>
              <a:spcAft>
                <a:spcPts val="0"/>
              </a:spcAft>
              <a:defRPr/>
            </a:pPr>
            <a:r>
              <a:rPr lang="en-US" sz="2400" b="1" dirty="0" smtClean="0">
                <a:latin typeface="+mj-lt"/>
                <a:ea typeface="+mj-ea"/>
                <a:cs typeface="+mj-cs"/>
              </a:rPr>
              <a:t>Ryan </a:t>
            </a:r>
            <a:r>
              <a:rPr lang="en-US" sz="2400" b="1" dirty="0">
                <a:latin typeface="+mj-lt"/>
                <a:ea typeface="+mj-ea"/>
                <a:cs typeface="+mj-cs"/>
              </a:rPr>
              <a:t>White Program Not Keeping Pace with Increased Need</a:t>
            </a:r>
          </a:p>
        </p:txBody>
      </p:sp>
      <p:sp>
        <p:nvSpPr>
          <p:cNvPr id="1036" name="Rectangle 14"/>
          <p:cNvSpPr>
            <a:spLocks noChangeArrowheads="1"/>
          </p:cNvSpPr>
          <p:nvPr/>
        </p:nvSpPr>
        <p:spPr bwMode="auto">
          <a:xfrm>
            <a:off x="1219200" y="762000"/>
            <a:ext cx="7391400" cy="307975"/>
          </a:xfrm>
          <a:prstGeom prst="rect">
            <a:avLst/>
          </a:prstGeom>
          <a:noFill/>
          <a:ln w="9525">
            <a:noFill/>
            <a:miter lim="800000"/>
            <a:headEnd/>
            <a:tailEnd/>
          </a:ln>
        </p:spPr>
        <p:txBody>
          <a:bodyPr>
            <a:prstTxWarp prst="textNoShape">
              <a:avLst/>
            </a:prstTxWarp>
            <a:spAutoFit/>
          </a:bodyPr>
          <a:lstStyle/>
          <a:p>
            <a:pPr algn="ctr"/>
            <a:r>
              <a:rPr lang="en-US" sz="1400" b="1" dirty="0">
                <a:latin typeface="Calibri" pitchFamily="-1" charset="0"/>
              </a:rPr>
              <a:t>Number of People Living with AIDS in the US vs. Ryan White Funding (adjusted for inflation)</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0" y="762000"/>
            <a:ext cx="9144000" cy="1640198"/>
          </a:xfrm>
        </p:spPr>
        <p:txBody>
          <a:bodyPr/>
          <a:lstStyle/>
          <a:p>
            <a:pPr algn="ctr">
              <a:buFont typeface="Arial" pitchFamily="-1" charset="0"/>
              <a:buNone/>
            </a:pPr>
            <a:endParaRPr lang="en-US" sz="1000" dirty="0" smtClean="0">
              <a:ea typeface="ＭＳ Ｐゴシック" pitchFamily="-1" charset="-128"/>
            </a:endParaRPr>
          </a:p>
          <a:p>
            <a:pPr algn="ctr">
              <a:buFont typeface="Arial" pitchFamily="-1" charset="0"/>
              <a:buNone/>
            </a:pPr>
            <a:r>
              <a:rPr lang="en-US" dirty="0" smtClean="0">
                <a:ea typeface="ＭＳ Ｐゴシック" pitchFamily="-1" charset="-128"/>
              </a:rPr>
              <a:t>Massachusetts </a:t>
            </a:r>
            <a:r>
              <a:rPr lang="en-US" dirty="0">
                <a:ea typeface="ＭＳ Ｐゴシック" pitchFamily="-1" charset="-128"/>
              </a:rPr>
              <a:t>as a Case Study of </a:t>
            </a:r>
          </a:p>
          <a:p>
            <a:pPr algn="ctr">
              <a:buFont typeface="Arial" pitchFamily="-1" charset="0"/>
              <a:buNone/>
            </a:pPr>
            <a:r>
              <a:rPr lang="en-US" dirty="0">
                <a:ea typeface="ＭＳ Ｐゴシック" pitchFamily="-1" charset="-128"/>
              </a:rPr>
              <a:t>Successful Health Reform Implementation</a:t>
            </a:r>
          </a:p>
          <a:p>
            <a:endParaRPr lang="en-US" dirty="0">
              <a:ea typeface="ＭＳ Ｐゴシック" pitchFamily="-1" charset="-128"/>
            </a:endParaRPr>
          </a:p>
        </p:txBody>
      </p:sp>
      <p:pic>
        <p:nvPicPr>
          <p:cNvPr id="8195" name="Picture 4" descr="health%20wellness%20articles%20-%20apple%20image"/>
          <p:cNvPicPr>
            <a:picLocks noChangeAspect="1" noChangeArrowheads="1"/>
          </p:cNvPicPr>
          <p:nvPr/>
        </p:nvPicPr>
        <p:blipFill>
          <a:blip r:embed="rId3"/>
          <a:srcRect/>
          <a:stretch>
            <a:fillRect/>
          </a:stretch>
        </p:blipFill>
        <p:spPr bwMode="auto">
          <a:xfrm>
            <a:off x="0" y="3733800"/>
            <a:ext cx="9144000" cy="31242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400" y="274638"/>
            <a:ext cx="8763000" cy="1143000"/>
          </a:xfrm>
          <a:solidFill>
            <a:srgbClr val="EEECE1"/>
          </a:solidFill>
        </p:spPr>
        <p:style>
          <a:lnRef idx="2">
            <a:schemeClr val="dk1"/>
          </a:lnRef>
          <a:fillRef idx="1">
            <a:schemeClr val="lt1"/>
          </a:fillRef>
          <a:effectRef idx="0">
            <a:schemeClr val="dk1"/>
          </a:effectRef>
          <a:fontRef idx="minor">
            <a:schemeClr val="dk1"/>
          </a:fontRef>
        </p:style>
        <p:txBody>
          <a:bodyPr rtlCol="0">
            <a:normAutofit/>
          </a:bodyPr>
          <a:lstStyle/>
          <a:p>
            <a:pPr eaLnBrk="1" fontAlgn="auto" hangingPunct="1">
              <a:spcAft>
                <a:spcPts val="0"/>
              </a:spcAft>
              <a:defRPr/>
            </a:pPr>
            <a:r>
              <a:rPr lang="en-US" sz="3200" dirty="0" smtClean="0">
                <a:ea typeface="+mj-ea"/>
              </a:rPr>
              <a:t>Massachusetts:  A Post Health Care Reform </a:t>
            </a:r>
            <a:br>
              <a:rPr lang="en-US" sz="3200" dirty="0" smtClean="0">
                <a:ea typeface="+mj-ea"/>
              </a:rPr>
            </a:br>
            <a:r>
              <a:rPr lang="en-US" sz="3200" dirty="0" smtClean="0">
                <a:ea typeface="+mj-ea"/>
              </a:rPr>
              <a:t>State in a Pre-Reform Country</a:t>
            </a:r>
          </a:p>
        </p:txBody>
      </p:sp>
      <p:sp>
        <p:nvSpPr>
          <p:cNvPr id="21507" name="Content Placeholder 2"/>
          <p:cNvSpPr>
            <a:spLocks noGrp="1"/>
          </p:cNvSpPr>
          <p:nvPr>
            <p:ph idx="1"/>
          </p:nvPr>
        </p:nvSpPr>
        <p:spPr>
          <a:xfrm>
            <a:off x="457200" y="1981200"/>
            <a:ext cx="8077200" cy="4343400"/>
          </a:xfrm>
          <a:solidFill>
            <a:schemeClr val="bg1">
              <a:lumMod val="95000"/>
            </a:schemeClr>
          </a:solidFill>
          <a:ln>
            <a:solidFill>
              <a:srgbClr val="B2C7E3"/>
            </a:solidFill>
          </a:ln>
        </p:spPr>
        <p:txBody>
          <a:bodyPr>
            <a:normAutofit/>
          </a:bodyPr>
          <a:lstStyle/>
          <a:p>
            <a:pPr eaLnBrk="1" hangingPunct="1">
              <a:lnSpc>
                <a:spcPct val="90000"/>
              </a:lnSpc>
              <a:buFont typeface="Arial" pitchFamily="-1" charset="0"/>
              <a:buNone/>
            </a:pPr>
            <a:endParaRPr lang="en-US" sz="2200">
              <a:ea typeface="ＭＳ Ｐゴシック" pitchFamily="-1" charset="-128"/>
            </a:endParaRPr>
          </a:p>
          <a:p>
            <a:pPr eaLnBrk="1" hangingPunct="1">
              <a:lnSpc>
                <a:spcPct val="90000"/>
              </a:lnSpc>
            </a:pPr>
            <a:r>
              <a:rPr lang="en-US" sz="2200">
                <a:ea typeface="ＭＳ Ｐゴシック" pitchFamily="-1" charset="-128"/>
              </a:rPr>
              <a:t>Expanded Medicaid coverage to pre-disabled people living with HIV with an income up to 200% FPL (2001)</a:t>
            </a:r>
          </a:p>
          <a:p>
            <a:pPr eaLnBrk="1" hangingPunct="1">
              <a:lnSpc>
                <a:spcPct val="90000"/>
              </a:lnSpc>
              <a:buFont typeface="Arial" pitchFamily="-1" charset="0"/>
              <a:buNone/>
            </a:pPr>
            <a:endParaRPr lang="en-US" sz="1200">
              <a:ea typeface="ＭＳ Ｐゴシック" pitchFamily="-1" charset="-128"/>
            </a:endParaRPr>
          </a:p>
          <a:p>
            <a:pPr eaLnBrk="1" hangingPunct="1">
              <a:lnSpc>
                <a:spcPct val="90000"/>
              </a:lnSpc>
            </a:pPr>
            <a:r>
              <a:rPr lang="en-US" sz="2200">
                <a:ea typeface="ＭＳ Ｐゴシック" pitchFamily="-1" charset="-128"/>
              </a:rPr>
              <a:t>Enacted private health insurance reform (“RomneyCare”) with a heavily subsidized insurance plan for those with income up to 300% FPL (2006)</a:t>
            </a:r>
          </a:p>
          <a:p>
            <a:pPr eaLnBrk="1" hangingPunct="1">
              <a:lnSpc>
                <a:spcPct val="90000"/>
              </a:lnSpc>
              <a:buFont typeface="Arial" pitchFamily="-1" charset="0"/>
              <a:buNone/>
            </a:pPr>
            <a:endParaRPr lang="en-US" sz="1200">
              <a:ea typeface="ＭＳ Ｐゴシック" pitchFamily="-1" charset="-128"/>
            </a:endParaRPr>
          </a:p>
          <a:p>
            <a:pPr>
              <a:lnSpc>
                <a:spcPct val="90000"/>
              </a:lnSpc>
            </a:pPr>
            <a:r>
              <a:rPr lang="en-US" sz="2200">
                <a:ea typeface="ＭＳ Ｐゴシック" pitchFamily="-1" charset="-128"/>
              </a:rPr>
              <a:t>More ADAP funding spent on insurance than on Rx, while maintaining unrestricted formulary and 500% FPL eligibility (2006)</a:t>
            </a:r>
          </a:p>
          <a:p>
            <a:pPr>
              <a:lnSpc>
                <a:spcPct val="90000"/>
              </a:lnSpc>
              <a:buFont typeface="Arial" pitchFamily="-1" charset="0"/>
              <a:buNone/>
            </a:pPr>
            <a:endParaRPr lang="en-US" sz="1200">
              <a:ea typeface="ＭＳ Ｐゴシック" pitchFamily="-1" charset="-128"/>
            </a:endParaRPr>
          </a:p>
          <a:p>
            <a:pPr>
              <a:lnSpc>
                <a:spcPct val="90000"/>
              </a:lnSpc>
            </a:pPr>
            <a:r>
              <a:rPr lang="en-US" sz="2200">
                <a:ea typeface="ＭＳ Ｐゴシック" pitchFamily="-1" charset="-128"/>
              </a:rPr>
              <a:t>Waiver from Ryan White Program 75/25 rule supporting ability to provide necessary services (2007)</a:t>
            </a:r>
          </a:p>
          <a:p>
            <a:pPr eaLnBrk="1" hangingPunct="1">
              <a:lnSpc>
                <a:spcPct val="90000"/>
              </a:lnSpc>
            </a:pPr>
            <a:endParaRPr lang="en-US" sz="2200">
              <a:ea typeface="ＭＳ Ｐゴシック" pitchFamily="-1"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Title 1"/>
          <p:cNvSpPr>
            <a:spLocks noGrp="1"/>
          </p:cNvSpPr>
          <p:nvPr>
            <p:ph type="title"/>
          </p:nvPr>
        </p:nvSpPr>
        <p:spPr>
          <a:solidFill>
            <a:schemeClr val="bg2"/>
          </a:solidFill>
          <a:ln>
            <a:solidFill>
              <a:schemeClr val="tx1"/>
            </a:solidFill>
          </a:ln>
        </p:spPr>
        <p:txBody>
          <a:bodyPr>
            <a:normAutofit fontScale="90000"/>
          </a:bodyPr>
          <a:lstStyle/>
          <a:p>
            <a:r>
              <a:rPr lang="en-US" sz="3600">
                <a:ea typeface="ＭＳ Ｐゴシック" pitchFamily="-1" charset="-128"/>
              </a:rPr>
              <a:t>Massachusetts: </a:t>
            </a:r>
            <a:br>
              <a:rPr lang="en-US" sz="3600">
                <a:ea typeface="ＭＳ Ｐゴシック" pitchFamily="-1" charset="-128"/>
              </a:rPr>
            </a:br>
            <a:r>
              <a:rPr lang="en-US" sz="3600">
                <a:ea typeface="ＭＳ Ｐゴシック" pitchFamily="-1" charset="-128"/>
              </a:rPr>
              <a:t>A Post Reform State’s Utilization of ADAP</a:t>
            </a:r>
          </a:p>
        </p:txBody>
      </p:sp>
      <p:graphicFrame>
        <p:nvGraphicFramePr>
          <p:cNvPr id="4" name="Table Placeholder 3"/>
          <p:cNvGraphicFramePr>
            <a:graphicFrameLocks noGrp="1"/>
          </p:cNvGraphicFramePr>
          <p:nvPr>
            <p:ph type="tbl" idx="1"/>
          </p:nvPr>
        </p:nvGraphicFramePr>
        <p:xfrm>
          <a:off x="457200" y="1828800"/>
          <a:ext cx="8229600" cy="4724397"/>
        </p:xfrm>
        <a:graphic>
          <a:graphicData uri="http://schemas.openxmlformats.org/drawingml/2006/table">
            <a:tbl>
              <a:tblPr firstRow="1" bandRow="1">
                <a:tableStyleId>{7DF18680-E054-41AD-8BC1-D1AEF772440D}</a:tableStyleId>
              </a:tblPr>
              <a:tblGrid>
                <a:gridCol w="838200"/>
                <a:gridCol w="1828800"/>
                <a:gridCol w="1752600"/>
                <a:gridCol w="1752600"/>
                <a:gridCol w="2057400"/>
              </a:tblGrid>
              <a:tr h="682133">
                <a:tc>
                  <a:txBody>
                    <a:bodyPr/>
                    <a:lstStyle/>
                    <a:p>
                      <a:r>
                        <a:rPr lang="en-US" dirty="0" smtClean="0"/>
                        <a:t>YEAR</a:t>
                      </a:r>
                      <a:endParaRPr lang="en-US" dirty="0"/>
                    </a:p>
                  </a:txBody>
                  <a:tcPr/>
                </a:tc>
                <a:tc>
                  <a:txBody>
                    <a:bodyPr/>
                    <a:lstStyle/>
                    <a:p>
                      <a:r>
                        <a:rPr lang="en-US" dirty="0" smtClean="0"/>
                        <a:t>Full Pay </a:t>
                      </a:r>
                      <a:endParaRPr lang="en-US" dirty="0"/>
                    </a:p>
                  </a:txBody>
                  <a:tcPr/>
                </a:tc>
                <a:tc>
                  <a:txBody>
                    <a:bodyPr/>
                    <a:lstStyle/>
                    <a:p>
                      <a:r>
                        <a:rPr lang="en-US" dirty="0" smtClean="0"/>
                        <a:t>Co-Pay</a:t>
                      </a:r>
                      <a:endParaRPr lang="en-US" dirty="0"/>
                    </a:p>
                  </a:txBody>
                  <a:tcPr/>
                </a:tc>
                <a:tc>
                  <a:txBody>
                    <a:bodyPr/>
                    <a:lstStyle/>
                    <a:p>
                      <a:r>
                        <a:rPr lang="en-US" dirty="0" smtClean="0"/>
                        <a:t>Premiums</a:t>
                      </a:r>
                      <a:endParaRPr lang="en-US" dirty="0"/>
                    </a:p>
                  </a:txBody>
                  <a:tcPr/>
                </a:tc>
                <a:tc>
                  <a:txBody>
                    <a:bodyPr/>
                    <a:lstStyle/>
                    <a:p>
                      <a:r>
                        <a:rPr lang="en-US" dirty="0" smtClean="0"/>
                        <a:t>Total Cost</a:t>
                      </a:r>
                    </a:p>
                    <a:p>
                      <a:r>
                        <a:rPr lang="en-US" dirty="0" smtClean="0"/>
                        <a:t>(including rebates)</a:t>
                      </a:r>
                      <a:endParaRPr lang="en-US" dirty="0"/>
                    </a:p>
                  </a:txBody>
                  <a:tcPr/>
                </a:tc>
              </a:tr>
              <a:tr h="50528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FY02</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 $  7,947,832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648,030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$ 1,120,512</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17375E"/>
                          </a:solidFill>
                          <a:effectLst/>
                          <a:latin typeface="+mj-lt"/>
                          <a:cs typeface="Arial" charset="0"/>
                        </a:rPr>
                        <a:t> $  9,716,375 </a:t>
                      </a:r>
                    </a:p>
                  </a:txBody>
                  <a:tcPr anchor="b" horzOverflow="overflow"/>
                </a:tc>
              </a:tr>
              <a:tr h="50528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FY03</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 $  7,961,862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963,205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$ 1,778,272</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17375E"/>
                          </a:solidFill>
                          <a:effectLst/>
                          <a:latin typeface="+mj-lt"/>
                          <a:cs typeface="Arial" charset="0"/>
                        </a:rPr>
                        <a:t> $  10,703,342 </a:t>
                      </a:r>
                    </a:p>
                  </a:txBody>
                  <a:tcPr anchor="b" horzOverflow="overflow"/>
                </a:tc>
              </a:tr>
              <a:tr h="50528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17375E"/>
                          </a:solidFill>
                          <a:effectLst/>
                          <a:latin typeface="+mj-lt"/>
                          <a:cs typeface="Arial" charset="0"/>
                        </a:rPr>
                        <a:t>FY04</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17375E"/>
                          </a:solidFill>
                          <a:effectLst/>
                          <a:latin typeface="+mj-lt"/>
                          <a:cs typeface="Arial" charset="0"/>
                        </a:rPr>
                        <a:t> $11,174,879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17375E"/>
                          </a:solidFill>
                          <a:effectLst/>
                          <a:latin typeface="+mj-lt"/>
                          <a:cs typeface="Arial" charset="0"/>
                        </a:rPr>
                        <a:t> $ 1,553,758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17375E"/>
                          </a:solidFill>
                          <a:effectLst/>
                          <a:latin typeface="+mj-lt"/>
                          <a:cs typeface="Arial" charset="0"/>
                        </a:rPr>
                        <a:t> $ 3,159,200</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17375E"/>
                          </a:solidFill>
                          <a:effectLst/>
                          <a:latin typeface="+mj-lt"/>
                          <a:cs typeface="Arial" charset="0"/>
                        </a:rPr>
                        <a:t> $  15,887,838 </a:t>
                      </a:r>
                    </a:p>
                  </a:txBody>
                  <a:tcPr anchor="b" horzOverflow="overflow"/>
                </a:tc>
              </a:tr>
              <a:tr h="50528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FY05</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 $  9,756,201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$ 1,839,807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$ 6,112,132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17375E"/>
                          </a:solidFill>
                          <a:effectLst/>
                          <a:latin typeface="+mj-lt"/>
                          <a:cs typeface="Arial" charset="0"/>
                        </a:rPr>
                        <a:t> $  17,708,142 </a:t>
                      </a:r>
                    </a:p>
                  </a:txBody>
                  <a:tcPr anchor="b" horzOverflow="overflow"/>
                </a:tc>
              </a:tr>
              <a:tr h="50528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FY06</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 $  4,634,683</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$ 1,893,206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$ 7,015,306</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17375E"/>
                          </a:solidFill>
                          <a:effectLst/>
                          <a:latin typeface="+mj-lt"/>
                          <a:cs typeface="Arial" charset="0"/>
                        </a:rPr>
                        <a:t> $  13,543,197</a:t>
                      </a:r>
                    </a:p>
                  </a:txBody>
                  <a:tcPr anchor="b" horzOverflow="overflow"/>
                </a:tc>
              </a:tr>
              <a:tr h="50528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FY07</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 $  4,147,713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$ 2,071,118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$ 8,366,273</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17375E"/>
                          </a:solidFill>
                          <a:effectLst/>
                          <a:latin typeface="+mj-lt"/>
                          <a:cs typeface="Arial" charset="0"/>
                        </a:rPr>
                        <a:t> $  14,585,106 </a:t>
                      </a:r>
                    </a:p>
                  </a:txBody>
                  <a:tcPr anchor="b" horzOverflow="overflow"/>
                </a:tc>
              </a:tr>
              <a:tr h="50528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FY08</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17375E"/>
                          </a:solidFill>
                          <a:effectLst/>
                          <a:latin typeface="+mj-lt"/>
                          <a:cs typeface="Arial" charset="0"/>
                        </a:rPr>
                        <a:t> $  4,184,279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$ 2,083,431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7375E"/>
                          </a:solidFill>
                          <a:effectLst/>
                          <a:latin typeface="+mj-lt"/>
                          <a:cs typeface="Arial" charset="0"/>
                        </a:rPr>
                        <a:t> $ 9,323,821</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17375E"/>
                          </a:solidFill>
                          <a:effectLst/>
                          <a:latin typeface="+mj-lt"/>
                          <a:cs typeface="Arial" charset="0"/>
                        </a:rPr>
                        <a:t> $  15,591,533 </a:t>
                      </a:r>
                    </a:p>
                  </a:txBody>
                  <a:tcPr anchor="b" horzOverflow="overflow"/>
                </a:tc>
              </a:tr>
              <a:tr h="50528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17375E"/>
                          </a:solidFill>
                          <a:effectLst/>
                          <a:latin typeface="+mj-lt"/>
                          <a:cs typeface="Arial" charset="0"/>
                        </a:rPr>
                        <a:t>FY09</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17375E"/>
                          </a:solidFill>
                          <a:effectLst/>
                          <a:latin typeface="+mj-lt"/>
                          <a:cs typeface="Arial" charset="0"/>
                        </a:rPr>
                        <a:t> $  4,695,780</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17375E"/>
                          </a:solidFill>
                          <a:effectLst/>
                          <a:latin typeface="+mj-lt"/>
                          <a:cs typeface="Arial" charset="0"/>
                        </a:rPr>
                        <a:t> $ 2,567,789 </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17375E"/>
                          </a:solidFill>
                          <a:effectLst/>
                          <a:latin typeface="+mj-lt"/>
                          <a:cs typeface="Arial" charset="0"/>
                        </a:rPr>
                        <a:t> $ 8,835,835</a:t>
                      </a:r>
                    </a:p>
                  </a:txBody>
                  <a:tcPr anchor="b" horzOverflow="overflow"/>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17375E"/>
                          </a:solidFill>
                          <a:effectLst/>
                          <a:latin typeface="+mj-lt"/>
                          <a:cs typeface="Arial" charset="0"/>
                        </a:rPr>
                        <a:t> $  16,099,405 </a:t>
                      </a:r>
                    </a:p>
                  </a:txBody>
                  <a:tcPr anchor="b" horzOverflow="overflow"/>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6" name="Chart 5"/>
          <p:cNvGraphicFramePr>
            <a:graphicFrameLocks/>
          </p:cNvGraphicFramePr>
          <p:nvPr/>
        </p:nvGraphicFramePr>
        <p:xfrm>
          <a:off x="762000" y="1524000"/>
          <a:ext cx="8153400" cy="4267200"/>
        </p:xfrm>
        <a:graphic>
          <a:graphicData uri="http://schemas.openxmlformats.org/drawingml/2006/chart">
            <c:chart xmlns:c="http://schemas.openxmlformats.org/drawingml/2006/chart" xmlns:r="http://schemas.openxmlformats.org/officeDocument/2006/relationships" r:id="rId3"/>
          </a:graphicData>
        </a:graphic>
      </p:graphicFrame>
      <p:pic>
        <p:nvPicPr>
          <p:cNvPr id="11267" name="Picture 1" descr="Chart 2v2.bmp"/>
          <p:cNvPicPr>
            <a:picLocks noChangeAspect="1"/>
          </p:cNvPicPr>
          <p:nvPr/>
        </p:nvPicPr>
        <p:blipFill>
          <a:blip r:embed="rId4"/>
          <a:srcRect/>
          <a:stretch>
            <a:fillRect/>
          </a:stretch>
        </p:blipFill>
        <p:spPr bwMode="auto">
          <a:xfrm>
            <a:off x="609600" y="1524000"/>
            <a:ext cx="8305800" cy="4267200"/>
          </a:xfrm>
          <a:prstGeom prst="rect">
            <a:avLst/>
          </a:prstGeom>
          <a:solidFill>
            <a:schemeClr val="bg1"/>
          </a:solidFill>
          <a:ln w="9525">
            <a:noFill/>
            <a:miter lim="800000"/>
            <a:headEnd/>
            <a:tailEnd/>
          </a:ln>
        </p:spPr>
      </p:pic>
      <p:sp>
        <p:nvSpPr>
          <p:cNvPr id="11268" name="Title 1"/>
          <p:cNvSpPr>
            <a:spLocks noGrp="1"/>
          </p:cNvSpPr>
          <p:nvPr>
            <p:ph type="title"/>
          </p:nvPr>
        </p:nvSpPr>
        <p:spPr>
          <a:xfrm>
            <a:off x="152400" y="228600"/>
            <a:ext cx="8763000" cy="1066800"/>
          </a:xfrm>
          <a:solidFill>
            <a:schemeClr val="bg2"/>
          </a:solidFill>
          <a:ln>
            <a:solidFill>
              <a:schemeClr val="tx1"/>
            </a:solidFill>
          </a:ln>
        </p:spPr>
        <p:txBody>
          <a:bodyPr/>
          <a:lstStyle/>
          <a:p>
            <a:pPr eaLnBrk="1" hangingPunct="1"/>
            <a:r>
              <a:rPr lang="en-US" sz="2600" b="1">
                <a:ea typeface="ＭＳ Ｐゴシック" pitchFamily="-1" charset="-128"/>
              </a:rPr>
              <a:t>Massachusetts’ Successful Reform Implementation</a:t>
            </a:r>
            <a:br>
              <a:rPr lang="en-US" sz="2600" b="1">
                <a:ea typeface="ＭＳ Ｐゴシック" pitchFamily="-1" charset="-128"/>
              </a:rPr>
            </a:br>
            <a:r>
              <a:rPr lang="en-US" sz="2600" b="1">
                <a:ea typeface="ＭＳ Ｐゴシック" pitchFamily="-1" charset="-128"/>
              </a:rPr>
              <a:t>Improves Health Outcomes and Meets NHAS Goals</a:t>
            </a:r>
          </a:p>
        </p:txBody>
      </p:sp>
      <p:sp>
        <p:nvSpPr>
          <p:cNvPr id="11269" name="Text Box 4"/>
          <p:cNvSpPr txBox="1">
            <a:spLocks noChangeArrowheads="1"/>
          </p:cNvSpPr>
          <p:nvPr/>
        </p:nvSpPr>
        <p:spPr bwMode="auto">
          <a:xfrm>
            <a:off x="303213" y="6096000"/>
            <a:ext cx="4192587" cy="708025"/>
          </a:xfrm>
          <a:prstGeom prst="rect">
            <a:avLst/>
          </a:prstGeom>
          <a:noFill/>
          <a:ln w="9525">
            <a:noFill/>
            <a:miter lim="800000"/>
            <a:headEnd/>
            <a:tailEnd/>
          </a:ln>
        </p:spPr>
        <p:txBody>
          <a:bodyPr>
            <a:prstTxWarp prst="textNoShape">
              <a:avLst/>
            </a:prstTxWarp>
            <a:spAutoFit/>
          </a:bodyPr>
          <a:lstStyle/>
          <a:p>
            <a:r>
              <a:rPr lang="en-US" sz="1000">
                <a:latin typeface="Calibri" pitchFamily="-1" charset="0"/>
                <a:ea typeface="Calibri" pitchFamily="-1" charset="0"/>
                <a:cs typeface="Calibri" pitchFamily="-1" charset="0"/>
              </a:rPr>
              <a:t>Source</a:t>
            </a:r>
            <a:r>
              <a:rPr lang="en-US" sz="1000" i="1">
                <a:latin typeface="Calibri" pitchFamily="-1" charset="0"/>
                <a:ea typeface="Calibri" pitchFamily="-1" charset="0"/>
                <a:cs typeface="Calibri" pitchFamily="-1" charset="0"/>
              </a:rPr>
              <a:t>: Massachusetts and Southern New Hampshire HIV/AIDS Consumer Study Final Report</a:t>
            </a:r>
            <a:r>
              <a:rPr lang="en-US" sz="1000">
                <a:latin typeface="Calibri" pitchFamily="-1" charset="0"/>
                <a:ea typeface="Calibri" pitchFamily="-1" charset="0"/>
                <a:cs typeface="Calibri" pitchFamily="-1" charset="0"/>
              </a:rPr>
              <a:t>, December 2011, JSI Research and Training, Inc.  Note: MA Outcomes N = 1,004</a:t>
            </a:r>
          </a:p>
          <a:p>
            <a:endParaRPr lang="en-US" sz="1000">
              <a:latin typeface="Calibri" pitchFamily="-1" charset="0"/>
            </a:endParaRPr>
          </a:p>
        </p:txBody>
      </p:sp>
      <p:sp>
        <p:nvSpPr>
          <p:cNvPr id="11270" name="TextBox 6"/>
          <p:cNvSpPr txBox="1">
            <a:spLocks noChangeArrowheads="1"/>
          </p:cNvSpPr>
          <p:nvPr/>
        </p:nvSpPr>
        <p:spPr bwMode="auto">
          <a:xfrm>
            <a:off x="4800600" y="6073775"/>
            <a:ext cx="3962400" cy="708025"/>
          </a:xfrm>
          <a:prstGeom prst="rect">
            <a:avLst/>
          </a:prstGeom>
          <a:noFill/>
          <a:ln w="9525">
            <a:noFill/>
            <a:miter lim="800000"/>
            <a:headEnd/>
            <a:tailEnd/>
          </a:ln>
        </p:spPr>
        <p:txBody>
          <a:bodyPr>
            <a:prstTxWarp prst="textNoShape">
              <a:avLst/>
            </a:prstTxWarp>
            <a:spAutoFit/>
          </a:bodyPr>
          <a:lstStyle/>
          <a:p>
            <a:r>
              <a:rPr lang="en-US" sz="1000">
                <a:latin typeface="Calibri" pitchFamily="-1" charset="0"/>
                <a:ea typeface="Calibri" pitchFamily="-1" charset="0"/>
                <a:cs typeface="Calibri" pitchFamily="-1" charset="0"/>
              </a:rPr>
              <a:t>Source: Cohen, Stacy M., et. al., </a:t>
            </a:r>
            <a:r>
              <a:rPr lang="en-US" sz="1000" i="1">
                <a:latin typeface="Calibri" pitchFamily="-1" charset="0"/>
                <a:ea typeface="Calibri" pitchFamily="-1" charset="0"/>
                <a:cs typeface="Calibri" pitchFamily="-1" charset="0"/>
              </a:rPr>
              <a:t>Vital Signs: HIV Prevention Through Care and Treatment — United States</a:t>
            </a:r>
            <a:r>
              <a:rPr lang="en-US" sz="1000">
                <a:latin typeface="Calibri" pitchFamily="-1" charset="0"/>
                <a:ea typeface="Calibri" pitchFamily="-1" charset="0"/>
                <a:cs typeface="Calibri" pitchFamily="-1" charset="0"/>
              </a:rPr>
              <a:t>, CDC MMWR, 60(47);1618-1623 (December 2, 2011); Note: National Outcomes </a:t>
            </a:r>
            <a:r>
              <a:rPr lang="en-US" sz="1000">
                <a:latin typeface="Calibri" pitchFamily="-1" charset="0"/>
              </a:rPr>
              <a:t>HIV-infected, N = 1,178,350; HIV-diagnosed, n=941,950</a:t>
            </a:r>
            <a:endParaRPr lang="en-US" sz="1000">
              <a:latin typeface="Calibri" pitchFamily="-1" charset="0"/>
              <a:ea typeface="Calibri" pitchFamily="-1" charset="0"/>
              <a:cs typeface="Calibri" pitchFamily="-1"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52400"/>
            <a:ext cx="8229600" cy="838200"/>
          </a:xfrm>
          <a:solidFill>
            <a:srgbClr val="EEECE1"/>
          </a:solidFill>
          <a:ln>
            <a:solidFill>
              <a:schemeClr val="tx1"/>
            </a:solidFill>
          </a:ln>
        </p:spPr>
        <p:txBody>
          <a:bodyPr>
            <a:normAutofit fontScale="90000"/>
          </a:bodyPr>
          <a:lstStyle/>
          <a:p>
            <a:pPr eaLnBrk="1" hangingPunct="1"/>
            <a:r>
              <a:rPr lang="en-US" sz="2800">
                <a:ea typeface="ＭＳ Ｐゴシック" pitchFamily="-1" charset="-128"/>
              </a:rPr>
              <a:t>MA Reform Demonstrates Successful Implementation</a:t>
            </a:r>
            <a:br>
              <a:rPr lang="en-US" sz="2800">
                <a:ea typeface="ＭＳ Ｐゴシック" pitchFamily="-1" charset="-128"/>
              </a:rPr>
            </a:br>
            <a:r>
              <a:rPr lang="en-US" sz="2800">
                <a:ea typeface="ＭＳ Ｐゴシック" pitchFamily="-1" charset="-128"/>
              </a:rPr>
              <a:t>Reduces New Infections and AIDS Mortality</a:t>
            </a:r>
          </a:p>
        </p:txBody>
      </p:sp>
      <p:sp>
        <p:nvSpPr>
          <p:cNvPr id="12291" name="TextBox 11"/>
          <p:cNvSpPr txBox="1">
            <a:spLocks noChangeArrowheads="1"/>
          </p:cNvSpPr>
          <p:nvPr/>
        </p:nvSpPr>
        <p:spPr bwMode="auto">
          <a:xfrm>
            <a:off x="1066800" y="4495800"/>
            <a:ext cx="6705600" cy="1784350"/>
          </a:xfrm>
          <a:prstGeom prst="rect">
            <a:avLst/>
          </a:prstGeom>
          <a:noFill/>
          <a:ln w="9525">
            <a:noFill/>
            <a:miter lim="800000"/>
            <a:headEnd/>
            <a:tailEnd/>
          </a:ln>
        </p:spPr>
        <p:txBody>
          <a:bodyPr>
            <a:prstTxWarp prst="textNoShape">
              <a:avLst/>
            </a:prstTxWarp>
            <a:spAutoFit/>
          </a:bodyPr>
          <a:lstStyle/>
          <a:p>
            <a:pPr marL="285750" indent="-285750">
              <a:spcAft>
                <a:spcPts val="600"/>
              </a:spcAft>
              <a:buFont typeface="Arial" pitchFamily="-1" charset="0"/>
              <a:buChar char="•"/>
            </a:pPr>
            <a:r>
              <a:rPr lang="en-US" sz="2000">
                <a:latin typeface="Calibri" pitchFamily="-1" charset="0"/>
              </a:rPr>
              <a:t>Between 2006 &amp; 2009, Massachusetts new HIV diagnoses rates fell by 25% compared to a 2% national increase</a:t>
            </a:r>
          </a:p>
          <a:p>
            <a:pPr marL="285750" indent="-285750">
              <a:spcAft>
                <a:spcPts val="600"/>
              </a:spcAft>
              <a:buFont typeface="Arial" pitchFamily="-1" charset="0"/>
              <a:buChar char="•"/>
            </a:pPr>
            <a:r>
              <a:rPr lang="en-US" sz="2000">
                <a:latin typeface="Calibri" pitchFamily="-1" charset="0"/>
              </a:rPr>
              <a:t>Current  MA new HIV diagnosis rates fell by more than 50%</a:t>
            </a:r>
            <a:endParaRPr lang="en-US" sz="700">
              <a:latin typeface="Calibri" pitchFamily="-1" charset="0"/>
            </a:endParaRPr>
          </a:p>
          <a:p>
            <a:pPr marL="285750" indent="-285750">
              <a:spcAft>
                <a:spcPts val="600"/>
              </a:spcAft>
              <a:buFont typeface="Arial" pitchFamily="-1" charset="0"/>
              <a:buChar char="•"/>
            </a:pPr>
            <a:r>
              <a:rPr lang="en-US" sz="2000">
                <a:latin typeface="Calibri" pitchFamily="-1" charset="0"/>
              </a:rPr>
              <a:t>Between 2002 &amp; 2008, Massachusetts AIDS mortality rates decreased by 44% compared to 33% nationally </a:t>
            </a:r>
          </a:p>
        </p:txBody>
      </p:sp>
      <p:sp>
        <p:nvSpPr>
          <p:cNvPr id="12292" name="Rectangle 2"/>
          <p:cNvSpPr>
            <a:spLocks noChangeArrowheads="1"/>
          </p:cNvSpPr>
          <p:nvPr/>
        </p:nvSpPr>
        <p:spPr bwMode="auto">
          <a:xfrm>
            <a:off x="152400" y="6248400"/>
            <a:ext cx="8610600" cy="554038"/>
          </a:xfrm>
          <a:prstGeom prst="rect">
            <a:avLst/>
          </a:prstGeom>
          <a:noFill/>
          <a:ln w="9525">
            <a:noFill/>
            <a:miter lim="800000"/>
            <a:headEnd/>
            <a:tailEnd/>
          </a:ln>
        </p:spPr>
        <p:txBody>
          <a:bodyPr>
            <a:prstTxWarp prst="textNoShape">
              <a:avLst/>
            </a:prstTxWarp>
            <a:spAutoFit/>
          </a:bodyPr>
          <a:lstStyle/>
          <a:p>
            <a:r>
              <a:rPr lang="en-US" sz="1000">
                <a:latin typeface="Calibri" pitchFamily="-1" charset="0"/>
              </a:rPr>
              <a:t>Sources: </a:t>
            </a:r>
            <a:r>
              <a:rPr lang="en-US" sz="1000" i="1">
                <a:latin typeface="Calibri" pitchFamily="-1" charset="0"/>
              </a:rPr>
              <a:t>MA Dept of Public Health, Regional HIV/AIDS Epidemiologic Profile of Mass: 2011, Table 3; CDC, Diagnoses of HIV infection and AIDS in the United States and Dependent Areas, 2010, HIV Surveillance Report, Vol. 22, Table 1A; CDC, Diagnoses of HIV infection and AIDS in the United States and Dependent Areas, 2008, HIV Surveillance Report, Vol. 20, Table 1A.</a:t>
            </a:r>
          </a:p>
        </p:txBody>
      </p:sp>
      <p:pic>
        <p:nvPicPr>
          <p:cNvPr id="12293" name="Picture 12"/>
          <p:cNvPicPr>
            <a:picLocks noChangeAspect="1" noChangeArrowheads="1"/>
          </p:cNvPicPr>
          <p:nvPr/>
        </p:nvPicPr>
        <p:blipFill>
          <a:blip r:embed="rId3"/>
          <a:srcRect/>
          <a:stretch>
            <a:fillRect/>
          </a:stretch>
        </p:blipFill>
        <p:spPr bwMode="auto">
          <a:xfrm>
            <a:off x="1143000" y="1143000"/>
            <a:ext cx="6858000" cy="3276600"/>
          </a:xfrm>
          <a:prstGeom prst="rect">
            <a:avLst/>
          </a:prstGeom>
          <a:noFill/>
          <a:ln w="9525">
            <a:solidFill>
              <a:schemeClr val="tx1"/>
            </a:solid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8229600" cy="944562"/>
          </a:xfrm>
          <a:solidFill>
            <a:schemeClr val="bg2"/>
          </a:solidFill>
          <a:ln>
            <a:solidFill>
              <a:schemeClr val="tx1"/>
            </a:solidFill>
          </a:ln>
        </p:spPr>
        <p:txBody>
          <a:bodyPr>
            <a:normAutofit fontScale="90000"/>
          </a:bodyPr>
          <a:lstStyle/>
          <a:p>
            <a:r>
              <a:rPr lang="en-US" sz="2800">
                <a:ea typeface="ＭＳ Ｐゴシック" pitchFamily="-1" charset="-128"/>
              </a:rPr>
              <a:t>MA Reform Demonstrates Successful Implementation</a:t>
            </a:r>
            <a:br>
              <a:rPr lang="en-US" sz="2800">
                <a:ea typeface="ＭＳ Ｐゴシック" pitchFamily="-1" charset="-128"/>
              </a:rPr>
            </a:br>
            <a:r>
              <a:rPr lang="en-US" sz="2800">
                <a:ea typeface="ＭＳ Ｐゴシック" pitchFamily="-1" charset="-128"/>
              </a:rPr>
              <a:t>Reduces Costs</a:t>
            </a:r>
          </a:p>
        </p:txBody>
      </p:sp>
      <p:pic>
        <p:nvPicPr>
          <p:cNvPr id="13315" name="Picture 5" descr="Chart 3.bmp"/>
          <p:cNvPicPr>
            <a:picLocks noGrp="1" noChangeAspect="1"/>
          </p:cNvPicPr>
          <p:nvPr>
            <p:ph sz="half" idx="1"/>
          </p:nvPr>
        </p:nvPicPr>
        <p:blipFill>
          <a:blip r:embed="rId3"/>
          <a:srcRect/>
          <a:stretch>
            <a:fillRect/>
          </a:stretch>
        </p:blipFill>
        <p:spPr>
          <a:xfrm>
            <a:off x="381000" y="1371600"/>
            <a:ext cx="3810000" cy="3505200"/>
          </a:xfrm>
          <a:solidFill>
            <a:schemeClr val="bg1"/>
          </a:solidFill>
          <a:ln>
            <a:solidFill>
              <a:schemeClr val="tx1"/>
            </a:solidFill>
          </a:ln>
        </p:spPr>
      </p:pic>
      <p:sp>
        <p:nvSpPr>
          <p:cNvPr id="13316" name="TextBox 7"/>
          <p:cNvSpPr txBox="1">
            <a:spLocks noChangeArrowheads="1"/>
          </p:cNvSpPr>
          <p:nvPr/>
        </p:nvSpPr>
        <p:spPr bwMode="auto">
          <a:xfrm>
            <a:off x="0" y="6477000"/>
            <a:ext cx="9144000" cy="276225"/>
          </a:xfrm>
          <a:prstGeom prst="rect">
            <a:avLst/>
          </a:prstGeom>
          <a:noFill/>
          <a:ln w="9525">
            <a:noFill/>
            <a:miter lim="800000"/>
            <a:headEnd/>
            <a:tailEnd/>
          </a:ln>
        </p:spPr>
        <p:txBody>
          <a:bodyPr>
            <a:prstTxWarp prst="textNoShape">
              <a:avLst/>
            </a:prstTxWarp>
            <a:spAutoFit/>
          </a:bodyPr>
          <a:lstStyle/>
          <a:p>
            <a:pPr>
              <a:spcAft>
                <a:spcPts val="600"/>
              </a:spcAft>
            </a:pPr>
            <a:r>
              <a:rPr lang="en-US" sz="1200" i="1"/>
              <a:t>Source: MA Office of Medicaid, data request</a:t>
            </a:r>
          </a:p>
        </p:txBody>
      </p:sp>
      <p:sp>
        <p:nvSpPr>
          <p:cNvPr id="13317" name="TextBox 8"/>
          <p:cNvSpPr txBox="1">
            <a:spLocks noChangeArrowheads="1"/>
          </p:cNvSpPr>
          <p:nvPr/>
        </p:nvSpPr>
        <p:spPr bwMode="auto">
          <a:xfrm>
            <a:off x="762000" y="5029200"/>
            <a:ext cx="7696200" cy="1400175"/>
          </a:xfrm>
          <a:prstGeom prst="rect">
            <a:avLst/>
          </a:prstGeom>
          <a:noFill/>
          <a:ln w="9525">
            <a:noFill/>
            <a:miter lim="800000"/>
            <a:headEnd/>
            <a:tailEnd/>
          </a:ln>
        </p:spPr>
        <p:txBody>
          <a:bodyPr>
            <a:prstTxWarp prst="textNoShape">
              <a:avLst/>
            </a:prstTxWarp>
            <a:spAutoFit/>
          </a:bodyPr>
          <a:lstStyle/>
          <a:p>
            <a:pPr marL="342900" indent="-342900">
              <a:spcAft>
                <a:spcPts val="600"/>
              </a:spcAft>
              <a:buFont typeface="Arial" pitchFamily="-1" charset="0"/>
              <a:buChar char="•"/>
            </a:pPr>
            <a:r>
              <a:rPr lang="en-US" sz="2000">
                <a:latin typeface="Calibri" pitchFamily="-1" charset="0"/>
              </a:rPr>
              <a:t>Massachusetts cost per Medicaid beneficiary living with HIV has decreased, particularly the amount spent on inpatient hospital care</a:t>
            </a:r>
          </a:p>
          <a:p>
            <a:pPr marL="342900" indent="-342900">
              <a:spcAft>
                <a:spcPts val="600"/>
              </a:spcAft>
              <a:buFont typeface="Arial" pitchFamily="-1" charset="0"/>
              <a:buChar char="•"/>
            </a:pPr>
            <a:r>
              <a:rPr lang="en-US" sz="2000">
                <a:latin typeface="Calibri" pitchFamily="-1" charset="0"/>
              </a:rPr>
              <a:t>Massachusetts DPH estimates reforms reduced HIV health care expenditures by ~$1.5 billion</a:t>
            </a:r>
          </a:p>
        </p:txBody>
      </p:sp>
      <p:pic>
        <p:nvPicPr>
          <p:cNvPr id="13318" name="Content Placeholder 3"/>
          <p:cNvPicPr>
            <a:picLocks/>
          </p:cNvPicPr>
          <p:nvPr/>
        </p:nvPicPr>
        <p:blipFill>
          <a:blip r:embed="rId4"/>
          <a:srcRect/>
          <a:stretch>
            <a:fillRect/>
          </a:stretch>
        </p:blipFill>
        <p:spPr bwMode="auto">
          <a:xfrm>
            <a:off x="4800600" y="1371600"/>
            <a:ext cx="4038600" cy="3505200"/>
          </a:xfrm>
          <a:prstGeom prst="rect">
            <a:avLst/>
          </a:prstGeom>
          <a:noFill/>
          <a:ln w="9525">
            <a:solidFill>
              <a:schemeClr val="tx1"/>
            </a:solid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48488" y="274638"/>
            <a:ext cx="8683262" cy="1143000"/>
          </a:xfrm>
        </p:spPr>
        <p:txBody>
          <a:bodyPr>
            <a:normAutofit fontScale="90000"/>
          </a:bodyPr>
          <a:lstStyle/>
          <a:p>
            <a:r>
              <a:rPr lang="en-US" dirty="0" smtClean="0"/>
              <a:t>State Healthcare Reform Implementation Modeling Project</a:t>
            </a:r>
            <a:endParaRPr lang="en-US" dirty="0"/>
          </a:p>
        </p:txBody>
      </p:sp>
      <p:sp>
        <p:nvSpPr>
          <p:cNvPr id="3" name="Content Placeholder 2"/>
          <p:cNvSpPr>
            <a:spLocks noGrp="1"/>
          </p:cNvSpPr>
          <p:nvPr>
            <p:ph sz="half" idx="1"/>
          </p:nvPr>
        </p:nvSpPr>
        <p:spPr>
          <a:xfrm>
            <a:off x="457200" y="1600200"/>
            <a:ext cx="7991380" cy="5257800"/>
          </a:xfrm>
        </p:spPr>
        <p:txBody>
          <a:bodyPr>
            <a:normAutofit/>
          </a:bodyPr>
          <a:lstStyle/>
          <a:p>
            <a:r>
              <a:rPr lang="en-US" dirty="0" smtClean="0"/>
              <a:t>Designed to objectively assess how the healthcare needs of low-income people living with HIV will be met as states implement the ACA. </a:t>
            </a:r>
          </a:p>
          <a:p>
            <a:pPr lvl="1"/>
            <a:r>
              <a:rPr lang="en-US" dirty="0" smtClean="0"/>
              <a:t>Assesses the impact that healthcare reform will have on people living with HIV using RWP and ADAP data to predict the shift of uninsured people living with HIV from these discretionary programs to Medicaid or private insurance in all 50 states. </a:t>
            </a:r>
          </a:p>
          <a:p>
            <a:pPr lvl="1"/>
            <a:r>
              <a:rPr lang="en-US" dirty="0" smtClean="0"/>
              <a:t>For </a:t>
            </a:r>
            <a:r>
              <a:rPr lang="en-US" dirty="0"/>
              <a:t>21 states and</a:t>
            </a:r>
            <a:r>
              <a:rPr lang="en-US" dirty="0" smtClean="0"/>
              <a:t> D.C., used detailed </a:t>
            </a:r>
            <a:r>
              <a:rPr lang="en-US" dirty="0"/>
              <a:t>budgets and benefits guidelines to assess the services provided by the</a:t>
            </a:r>
            <a:r>
              <a:rPr lang="en-US" dirty="0" smtClean="0"/>
              <a:t> RWP, </a:t>
            </a:r>
            <a:r>
              <a:rPr lang="en-US" dirty="0"/>
              <a:t>ADAP, Medicaid, and plans sold on an exchange, in</a:t>
            </a:r>
            <a:r>
              <a:rPr lang="en-US" dirty="0" smtClean="0"/>
              <a:t> to </a:t>
            </a:r>
            <a:r>
              <a:rPr lang="en-US" dirty="0"/>
              <a:t>estimate the impact that a transition into Medicaid will have on low-income people living with </a:t>
            </a:r>
            <a:r>
              <a:rPr lang="en-US" dirty="0" smtClean="0"/>
              <a:t>HIV.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655</TotalTime>
  <Words>1885</Words>
  <Application>Microsoft Macintosh PowerPoint</Application>
  <PresentationFormat>On-screen Show (4:3)</PresentationFormat>
  <Paragraphs>157</Paragraphs>
  <Slides>10</Slides>
  <Notes>8</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Office Theme</vt:lpstr>
      <vt:lpstr>Microsoft Excel Chart</vt:lpstr>
      <vt:lpstr>Where We Are: Status Quo = Access to Care Crisis</vt:lpstr>
      <vt:lpstr>Slide 2</vt:lpstr>
      <vt:lpstr>Slide 3</vt:lpstr>
      <vt:lpstr>Massachusetts:  A Post Health Care Reform  State in a Pre-Reform Country</vt:lpstr>
      <vt:lpstr>Massachusetts:  A Post Reform State’s Utilization of ADAP</vt:lpstr>
      <vt:lpstr>Massachusetts’ Successful Reform Implementation Improves Health Outcomes and Meets NHAS Goals</vt:lpstr>
      <vt:lpstr>MA Reform Demonstrates Successful Implementation Reduces New Infections and AIDS Mortality</vt:lpstr>
      <vt:lpstr>MA Reform Demonstrates Successful Implementation Reduces Costs</vt:lpstr>
      <vt:lpstr>State Healthcare Reform Implementation Modeling Project</vt:lpstr>
      <vt:lpstr>State Healthcare Reform Implementation Modeling Project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We Are: Status Quo = Access to Care Crisis</dc:title>
  <dc:creator>Celeste Davis</dc:creator>
  <cp:lastModifiedBy>Celeste Davis</cp:lastModifiedBy>
  <cp:revision>1</cp:revision>
  <dcterms:created xsi:type="dcterms:W3CDTF">2012-10-02T09:15:17Z</dcterms:created>
  <dcterms:modified xsi:type="dcterms:W3CDTF">2012-10-02T20:11:04Z</dcterms:modified>
</cp:coreProperties>
</file>