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58" r:id="rId2"/>
    <p:sldId id="259" r:id="rId3"/>
    <p:sldId id="290" r:id="rId4"/>
    <p:sldId id="291" r:id="rId5"/>
    <p:sldId id="289" r:id="rId6"/>
    <p:sldId id="281" r:id="rId7"/>
    <p:sldId id="270" r:id="rId8"/>
    <p:sldId id="271" r:id="rId9"/>
    <p:sldId id="292" r:id="rId10"/>
    <p:sldId id="282" r:id="rId11"/>
    <p:sldId id="257" r:id="rId12"/>
    <p:sldId id="283" r:id="rId13"/>
    <p:sldId id="262" r:id="rId14"/>
    <p:sldId id="284" r:id="rId15"/>
    <p:sldId id="263" r:id="rId16"/>
    <p:sldId id="264" r:id="rId17"/>
    <p:sldId id="285" r:id="rId18"/>
    <p:sldId id="266" r:id="rId19"/>
    <p:sldId id="286" r:id="rId20"/>
    <p:sldId id="272" r:id="rId21"/>
    <p:sldId id="273" r:id="rId22"/>
    <p:sldId id="274" r:id="rId23"/>
    <p:sldId id="275" r:id="rId24"/>
    <p:sldId id="276" r:id="rId25"/>
    <p:sldId id="277" r:id="rId26"/>
    <p:sldId id="278" r:id="rId27"/>
    <p:sldId id="279" r:id="rId28"/>
    <p:sldId id="288" r:id="rId29"/>
    <p:sldId id="293" r:id="rId30"/>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snapToGrid="0" snapToObjects="1">
      <p:cViewPr varScale="1">
        <p:scale>
          <a:sx n="70" d="100"/>
          <a:sy n="70" d="100"/>
        </p:scale>
        <p:origin x="-89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 charset="0"/>
                <a:ea typeface="ＭＳ Ｐゴシック" pitchFamily="1" charset="-128"/>
                <a:cs typeface="ＭＳ Ｐゴシック" pitchFamily="1"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A39ABE71-9D93-411B-BD70-C4009267AB9A}" type="datetime1">
              <a:rPr lang="en-US"/>
              <a:pPr/>
              <a:t>9/26/2012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1" charset="0"/>
                <a:ea typeface="ＭＳ Ｐゴシック" pitchFamily="1" charset="-128"/>
                <a:cs typeface="ＭＳ Ｐゴシック" pitchFamily="1"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0EA6316-DCA0-4F9B-A724-654CC5C867CB}" type="slidenum">
              <a:rPr lang="en-US"/>
              <a:pPr/>
              <a:t>‹#›</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 charset="0"/>
                <a:ea typeface="ＭＳ Ｐゴシック" pitchFamily="1" charset="-128"/>
                <a:cs typeface="ＭＳ Ｐゴシック" pitchFamily="1"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85D146F5-FEB6-4541-880F-9DE1ABBB54DC}" type="datetime1">
              <a:rPr lang="en-US"/>
              <a:pPr/>
              <a:t>9/26/2012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1" charset="0"/>
                <a:ea typeface="ＭＳ Ｐゴシック" pitchFamily="1" charset="-128"/>
                <a:cs typeface="ＭＳ Ｐゴシック" pitchFamily="1"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5D4CC48-F832-4B8C-B164-3CED80D937CD}" type="slidenum">
              <a:rPr lang="en-US"/>
              <a:pPr/>
              <a:t>‹#›</a:t>
            </a:fld>
            <a:endParaRPr lang="en-US"/>
          </a:p>
        </p:txBody>
      </p:sp>
    </p:spTree>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ＭＳ Ｐゴシック" pitchFamily="1"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ln>
            <a:miter lim="800000"/>
            <a:headEnd/>
            <a:tailEnd/>
          </a:ln>
        </p:spPr>
        <p:txBody>
          <a:bodyPr/>
          <a:lstStyle/>
          <a:p>
            <a:fld id="{1E2F6F13-2101-4692-B6A0-68EC80345307}" type="slidenum">
              <a:rPr lang="en-US"/>
              <a:pPr/>
              <a:t>7</a:t>
            </a:fld>
            <a:endParaRPr lang="en-US"/>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130000"/>
              </a:lnSpc>
              <a:spcBef>
                <a:spcPct val="0"/>
              </a:spcBef>
            </a:pPr>
            <a:endParaRPr lang="en-US" smtClean="0">
              <a:ea typeface="ＭＳ Ｐゴシック" pitchFamily="34" charset="-128"/>
            </a:endParaRPr>
          </a:p>
        </p:txBody>
      </p:sp>
      <p:sp>
        <p:nvSpPr>
          <p:cNvPr id="22533"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ln>
            <a:miter lim="800000"/>
            <a:headEnd/>
            <a:tailEnd/>
          </a:ln>
        </p:spPr>
        <p:txBody>
          <a:bodyPr/>
          <a:lstStyle/>
          <a:p>
            <a:fld id="{1F815461-F34F-4892-B924-9619591FF71E}" type="slidenum">
              <a:rPr lang="en-US"/>
              <a:pPr/>
              <a:t>27</a:t>
            </a:fld>
            <a:endParaRPr lang="en-US"/>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130000"/>
              </a:lnSpc>
              <a:spcBef>
                <a:spcPct val="0"/>
              </a:spcBef>
            </a:pPr>
            <a:endParaRPr lang="en-US" smtClean="0">
              <a:ea typeface="ＭＳ Ｐゴシック" pitchFamily="34" charset="-128"/>
            </a:endParaRPr>
          </a:p>
        </p:txBody>
      </p:sp>
      <p:sp>
        <p:nvSpPr>
          <p:cNvPr id="52229"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ln>
            <a:miter lim="800000"/>
            <a:headEnd/>
            <a:tailEnd/>
          </a:ln>
        </p:spPr>
        <p:txBody>
          <a:bodyPr/>
          <a:lstStyle/>
          <a:p>
            <a:fld id="{4D3EF1DD-8E13-46DB-9A92-CA13063B5752}" type="slidenum">
              <a:rPr lang="en-US"/>
              <a:pPr/>
              <a:t>28</a:t>
            </a:fld>
            <a:endParaRPr lang="en-US"/>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130000"/>
              </a:lnSpc>
              <a:spcBef>
                <a:spcPct val="0"/>
              </a:spcBef>
            </a:pPr>
            <a:endParaRPr lang="en-US" smtClean="0">
              <a:ea typeface="ＭＳ Ｐゴシック" pitchFamily="34" charset="-128"/>
            </a:endParaRPr>
          </a:p>
        </p:txBody>
      </p:sp>
      <p:sp>
        <p:nvSpPr>
          <p:cNvPr id="54277"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ln>
            <a:miter lim="800000"/>
            <a:headEnd/>
            <a:tailEnd/>
          </a:ln>
        </p:spPr>
        <p:txBody>
          <a:bodyPr/>
          <a:lstStyle/>
          <a:p>
            <a:fld id="{3366A1DC-629F-4D4E-BEE6-AA3C75E56C8F}" type="slidenum">
              <a:rPr lang="en-US"/>
              <a:pPr/>
              <a:t>8</a:t>
            </a:fld>
            <a:endParaRPr lang="en-US"/>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130000"/>
              </a:lnSpc>
              <a:spcBef>
                <a:spcPct val="0"/>
              </a:spcBef>
            </a:pPr>
            <a:endParaRPr lang="en-US" smtClean="0">
              <a:ea typeface="ＭＳ Ｐゴシック" pitchFamily="34" charset="-128"/>
            </a:endParaRPr>
          </a:p>
        </p:txBody>
      </p:sp>
      <p:sp>
        <p:nvSpPr>
          <p:cNvPr id="24581"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a:lstStyle/>
          <a:p>
            <a:fld id="{6F6F9538-4C09-48B0-951B-5AD93D324966}" type="slidenum">
              <a:rPr lang="en-US"/>
              <a:pPr/>
              <a:t>20</a:t>
            </a:fld>
            <a:endParaRPr lang="en-US"/>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130000"/>
              </a:lnSpc>
              <a:spcBef>
                <a:spcPct val="0"/>
              </a:spcBef>
            </a:pPr>
            <a:endParaRPr lang="en-US" smtClean="0">
              <a:ea typeface="ＭＳ Ｐゴシック" pitchFamily="34" charset="-128"/>
            </a:endParaRPr>
          </a:p>
        </p:txBody>
      </p:sp>
      <p:sp>
        <p:nvSpPr>
          <p:cNvPr id="37893"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a:lstStyle/>
          <a:p>
            <a:fld id="{1081676F-A15B-4C8D-817F-BD8C9FC86859}" type="slidenum">
              <a:rPr lang="en-US"/>
              <a:pPr/>
              <a:t>21</a:t>
            </a:fld>
            <a:endParaRPr lang="en-US"/>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130000"/>
              </a:lnSpc>
              <a:spcBef>
                <a:spcPct val="0"/>
              </a:spcBef>
            </a:pPr>
            <a:endParaRPr lang="en-US" smtClean="0">
              <a:ea typeface="ＭＳ Ｐゴシック" pitchFamily="34" charset="-128"/>
            </a:endParaRPr>
          </a:p>
        </p:txBody>
      </p:sp>
      <p:sp>
        <p:nvSpPr>
          <p:cNvPr id="39941"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ln>
            <a:miter lim="800000"/>
            <a:headEnd/>
            <a:tailEnd/>
          </a:ln>
        </p:spPr>
        <p:txBody>
          <a:bodyPr/>
          <a:lstStyle/>
          <a:p>
            <a:fld id="{3807A479-C66E-4152-89A9-564B660D8B16}" type="slidenum">
              <a:rPr lang="en-US"/>
              <a:pPr/>
              <a:t>22</a:t>
            </a:fld>
            <a:endParaRPr lang="en-US"/>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130000"/>
              </a:lnSpc>
              <a:spcBef>
                <a:spcPct val="0"/>
              </a:spcBef>
            </a:pPr>
            <a:endParaRPr lang="en-US" smtClean="0">
              <a:ea typeface="ＭＳ Ｐゴシック" pitchFamily="34" charset="-128"/>
            </a:endParaRPr>
          </a:p>
        </p:txBody>
      </p:sp>
      <p:sp>
        <p:nvSpPr>
          <p:cNvPr id="41989"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ln>
            <a:miter lim="800000"/>
            <a:headEnd/>
            <a:tailEnd/>
          </a:ln>
        </p:spPr>
        <p:txBody>
          <a:bodyPr/>
          <a:lstStyle/>
          <a:p>
            <a:fld id="{4AF1B6DB-63DE-4CF7-9D17-A7548B63A26D}" type="slidenum">
              <a:rPr lang="en-US"/>
              <a:pPr/>
              <a:t>23</a:t>
            </a:fld>
            <a:endParaRPr lang="en-US"/>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130000"/>
              </a:lnSpc>
              <a:spcBef>
                <a:spcPct val="0"/>
              </a:spcBef>
            </a:pPr>
            <a:endParaRPr lang="en-US" smtClean="0">
              <a:ea typeface="ＭＳ Ｐゴシック" pitchFamily="34" charset="-128"/>
            </a:endParaRPr>
          </a:p>
        </p:txBody>
      </p:sp>
      <p:sp>
        <p:nvSpPr>
          <p:cNvPr id="44037"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ln>
            <a:miter lim="800000"/>
            <a:headEnd/>
            <a:tailEnd/>
          </a:ln>
        </p:spPr>
        <p:txBody>
          <a:bodyPr/>
          <a:lstStyle/>
          <a:p>
            <a:fld id="{3B626E85-D147-4F77-B579-BDF58C688F4B}" type="slidenum">
              <a:rPr lang="en-US"/>
              <a:pPr/>
              <a:t>24</a:t>
            </a:fld>
            <a:endParaRPr lang="en-US"/>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130000"/>
              </a:lnSpc>
              <a:spcBef>
                <a:spcPct val="0"/>
              </a:spcBef>
            </a:pPr>
            <a:endParaRPr lang="en-US" smtClean="0">
              <a:ea typeface="ＭＳ Ｐゴシック" pitchFamily="34" charset="-128"/>
            </a:endParaRPr>
          </a:p>
        </p:txBody>
      </p:sp>
      <p:sp>
        <p:nvSpPr>
          <p:cNvPr id="46085"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ln>
            <a:miter lim="800000"/>
            <a:headEnd/>
            <a:tailEnd/>
          </a:ln>
        </p:spPr>
        <p:txBody>
          <a:bodyPr/>
          <a:lstStyle/>
          <a:p>
            <a:fld id="{B937ED4A-FA28-4FFB-A8E1-F182C13F74A8}" type="slidenum">
              <a:rPr lang="en-US"/>
              <a:pPr/>
              <a:t>25</a:t>
            </a:fld>
            <a:endParaRPr lang="en-US"/>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130000"/>
              </a:lnSpc>
              <a:spcBef>
                <a:spcPct val="0"/>
              </a:spcBef>
            </a:pPr>
            <a:endParaRPr lang="en-US" smtClean="0">
              <a:ea typeface="ＭＳ Ｐゴシック" pitchFamily="34" charset="-128"/>
            </a:endParaRPr>
          </a:p>
        </p:txBody>
      </p:sp>
      <p:sp>
        <p:nvSpPr>
          <p:cNvPr id="48133"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ln>
            <a:miter lim="800000"/>
            <a:headEnd/>
            <a:tailEnd/>
          </a:ln>
        </p:spPr>
        <p:txBody>
          <a:bodyPr/>
          <a:lstStyle/>
          <a:p>
            <a:fld id="{05776883-A9CE-480E-B6F0-926083A613E4}" type="slidenum">
              <a:rPr lang="en-US"/>
              <a:pPr/>
              <a:t>26</a:t>
            </a:fld>
            <a:endParaRPr lang="en-US"/>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130000"/>
              </a:lnSpc>
              <a:spcBef>
                <a:spcPct val="0"/>
              </a:spcBef>
            </a:pPr>
            <a:endParaRPr lang="en-US" smtClean="0">
              <a:ea typeface="ＭＳ Ｐゴシック" pitchFamily="34" charset="-128"/>
            </a:endParaRPr>
          </a:p>
        </p:txBody>
      </p:sp>
      <p:sp>
        <p:nvSpPr>
          <p:cNvPr id="50181"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US"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guidelines_BG_090512.png                                       01395060Macintosh HD                   7C2630DB:"/>
          <p:cNvPicPr>
            <a:picLocks noChangeAspect="1" noChangeArrowheads="1"/>
          </p:cNvPicPr>
          <p:nvPr userDrawn="1"/>
        </p:nvPicPr>
        <p:blipFill>
          <a:blip r:embed="rId2"/>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457200" y="446234"/>
            <a:ext cx="8229600" cy="948519"/>
          </a:xfrm>
        </p:spPr>
        <p:txBody>
          <a:bodyPr anchor="t">
            <a:normAutofit/>
          </a:bodyPr>
          <a:lstStyle>
            <a:lvl1pPr algn="l">
              <a:defRPr sz="3200" cap="all"/>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May 2012</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D7AD69E-0FA3-48FB-8392-96BF763E231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May 2012</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8B66E10-D789-46E7-9995-0E07BC4799A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9" descr="guidelines_BG_090512.png                                       01395060Macintosh HD                   7C2630DB:"/>
          <p:cNvPicPr>
            <a:picLocks noChangeAspect="1" noChangeArrowheads="1"/>
          </p:cNvPicPr>
          <p:nvPr userDrawn="1"/>
        </p:nvPicPr>
        <p:blipFill>
          <a:blip r:embed="rId2"/>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57200" y="446234"/>
            <a:ext cx="8229600" cy="948519"/>
          </a:xfrm>
        </p:spPr>
        <p:txBody>
          <a:bodyPr anchor="t">
            <a:normAutofit/>
          </a:bodyPr>
          <a:lstStyle>
            <a:lvl1pPr algn="l">
              <a:defRPr sz="3200" cap="all"/>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May 2012</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r>
              <a:rPr lang="en-US"/>
              <a:t>www.iapac.org</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1"/>
          <p:cNvSpPr>
            <a:spLocks noGrp="1"/>
          </p:cNvSpPr>
          <p:nvPr>
            <p:ph type="title"/>
          </p:nvPr>
        </p:nvSpPr>
        <p:spPr>
          <a:xfrm>
            <a:off x="457200" y="446234"/>
            <a:ext cx="8229600" cy="948519"/>
          </a:xfrm>
        </p:spPr>
        <p:txBody>
          <a:bodyPr anchor="t">
            <a:normAutofit/>
          </a:bodyPr>
          <a:lstStyle>
            <a:lvl1pPr algn="l">
              <a:defRPr sz="3200" cap="all"/>
            </a:lvl1pPr>
          </a:lstStyle>
          <a:p>
            <a:r>
              <a:rPr lang="en-US" dirty="0" smtClean="0"/>
              <a:t>Click to edit Master title style</a:t>
            </a:r>
            <a:endParaRPr lang="en-US" dirty="0"/>
          </a:p>
        </p:txBody>
      </p:sp>
      <p:sp>
        <p:nvSpPr>
          <p:cNvPr id="5" name="Date Placeholder 3"/>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pPr>
              <a:defRPr/>
            </a:pPr>
            <a:r>
              <a:rPr lang="en-US"/>
              <a:t>May 2012</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r>
              <a:rPr lang="en-US"/>
              <a:t>www.iapac.org</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
          <p:cNvSpPr>
            <a:spLocks noGrp="1"/>
          </p:cNvSpPr>
          <p:nvPr>
            <p:ph type="title"/>
          </p:nvPr>
        </p:nvSpPr>
        <p:spPr>
          <a:xfrm>
            <a:off x="457200" y="446234"/>
            <a:ext cx="8229600" cy="948519"/>
          </a:xfrm>
        </p:spPr>
        <p:txBody>
          <a:bodyPr anchor="t">
            <a:normAutofit/>
          </a:bodyPr>
          <a:lstStyle>
            <a:lvl1pPr algn="l">
              <a:defRPr sz="3200" cap="all"/>
            </a:lvl1pPr>
          </a:lstStyle>
          <a:p>
            <a:r>
              <a:rPr lang="en-US" dirty="0" smtClean="0"/>
              <a:t>Click to edit Master title style</a:t>
            </a:r>
            <a:endParaRPr lang="en-US" dirty="0"/>
          </a:p>
        </p:txBody>
      </p:sp>
      <p:sp>
        <p:nvSpPr>
          <p:cNvPr id="7" name="Date Placeholder 3"/>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pPr>
              <a:defRPr/>
            </a:pPr>
            <a:r>
              <a:rPr lang="en-US"/>
              <a:t>May 2012</a:t>
            </a: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rtlCol="0"/>
          <a:lstStyle>
            <a:lvl1pPr marL="0" marR="0" indent="0" algn="r" defTabSz="457200" rtl="0" eaLnBrk="1" fontAlgn="auto" latinLnBrk="0" hangingPunct="1">
              <a:lnSpc>
                <a:spcPct val="100000"/>
              </a:lnSpc>
              <a:spcBef>
                <a:spcPts val="0"/>
              </a:spcBef>
              <a:spcAft>
                <a:spcPts val="0"/>
              </a:spcAft>
              <a:buClrTx/>
              <a:buSzTx/>
              <a:buFontTx/>
              <a:buNone/>
              <a:tabLst/>
              <a:defRPr>
                <a:solidFill>
                  <a:prstClr val="black">
                    <a:tint val="75000"/>
                  </a:prstClr>
                </a:solidFill>
                <a:latin typeface="+mn-lt"/>
                <a:ea typeface="+mn-ea"/>
                <a:cs typeface="+mn-cs"/>
              </a:defRPr>
            </a:lvl1pPr>
          </a:lstStyle>
          <a:p>
            <a:pPr>
              <a:defRPr/>
            </a:pPr>
            <a:r>
              <a:rPr lang="en-US"/>
              <a:t>www.iapac.org</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446234"/>
            <a:ext cx="8229600" cy="948519"/>
          </a:xfrm>
        </p:spPr>
        <p:txBody>
          <a:bodyPr anchor="t">
            <a:normAutofit/>
          </a:bodyPr>
          <a:lstStyle>
            <a:lvl1pPr algn="l">
              <a:defRPr sz="3200" cap="all"/>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r>
              <a:rPr lang="en-US"/>
              <a:t>May 2012</a:t>
            </a: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AB08BB1E-6A39-4BC7-ACF6-A54B186B19C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May 2012</a:t>
            </a: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E43FAA2-2AAB-49C9-AA03-EC7DE8FB593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May 2012</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A4E6FF2-3A68-49AF-8036-A1AC22551B7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May 2012</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14FE77D-9DB5-4A32-A451-DA9046A04AB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r>
              <a:rPr lang="en-US"/>
              <a:t>May 2012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C3A32182-E835-41A8-9446-7AE3B5277862}" type="slidenum">
              <a:rPr lang="en-US"/>
              <a:pPr/>
              <a:t>‹#›</a:t>
            </a:fld>
            <a:endParaRPr lang="en-US"/>
          </a:p>
        </p:txBody>
      </p:sp>
      <p:pic>
        <p:nvPicPr>
          <p:cNvPr id="1031" name="Picture 6" descr="IAPAC_basic_slide.png"/>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0" r:id="rId6"/>
    <p:sldLayoutId id="2147483829" r:id="rId7"/>
    <p:sldLayoutId id="2147483828" r:id="rId8"/>
    <p:sldLayoutId id="2147483827" r:id="rId9"/>
    <p:sldLayoutId id="2147483826" r:id="rId10"/>
    <p:sldLayoutId id="2147483825" r:id="rId11"/>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 charset="-128"/>
          <a:cs typeface="ＭＳ Ｐゴシック" pitchFamily="1" charset="-128"/>
        </a:defRPr>
      </a:lvl1pPr>
      <a:lvl2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2pPr>
      <a:lvl3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3pPr>
      <a:lvl4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4pPr>
      <a:lvl5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5pPr>
      <a:lvl6pPr marL="4572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6pPr>
      <a:lvl7pPr marL="9144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7pPr>
      <a:lvl8pPr marL="13716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8pPr>
      <a:lvl9pPr marL="18288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 charset="-128"/>
          <a:cs typeface="ＭＳ Ｐゴシック" pitchFamily="1"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iapac.org/" TargetMode="External"/><Relationship Id="rId2" Type="http://schemas.openxmlformats.org/officeDocument/2006/relationships/hyperlink" Target="http://www.annals.org/content/early/2012/03/05/0003-4819-156-11-201206050-00419?aimhp" TargetMode="External"/><Relationship Id="rId1" Type="http://schemas.openxmlformats.org/officeDocument/2006/relationships/slideLayout" Target="../slideLayouts/slideLayout2.xml"/><Relationship Id="rId4" Type="http://schemas.openxmlformats.org/officeDocument/2006/relationships/hyperlink" Target="http://www.aidsetc.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1" name="Picture 11" descr="guidelines_090512.png                                          01395060Macintosh HD                   7C2630DB:"/>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9" name="Rectangle 8"/>
          <p:cNvSpPr>
            <a:spLocks noChangeArrowheads="1"/>
          </p:cNvSpPr>
          <p:nvPr/>
        </p:nvSpPr>
        <p:spPr bwMode="auto">
          <a:xfrm>
            <a:off x="0" y="5854700"/>
            <a:ext cx="9144000" cy="1003300"/>
          </a:xfrm>
          <a:prstGeom prst="rect">
            <a:avLst/>
          </a:prstGeom>
          <a:gradFill rotWithShape="1">
            <a:gsLst>
              <a:gs pos="0">
                <a:srgbClr val="404040"/>
              </a:gs>
              <a:gs pos="100000">
                <a:schemeClr val="tx1"/>
              </a:gs>
            </a:gsLst>
            <a:lin ang="5400000"/>
          </a:gradFill>
          <a:ln w="9525">
            <a:noFill/>
            <a:miter lim="800000"/>
            <a:headEnd/>
            <a:tailEnd/>
          </a:ln>
          <a:effectLst>
            <a:outerShdw dist="23000" dir="5400000" rotWithShape="0">
              <a:srgbClr val="808080">
                <a:alpha val="34999"/>
              </a:srgbClr>
            </a:outerShdw>
          </a:effectLst>
        </p:spPr>
        <p:txBody>
          <a:bodyPr anchor="ctr"/>
          <a:lstStyle/>
          <a:p>
            <a:pPr algn="ctr" eaLnBrk="0" hangingPunct="0"/>
            <a:r>
              <a:rPr lang="en-US" sz="1500" i="1" dirty="0">
                <a:solidFill>
                  <a:srgbClr val="FFFFFF"/>
                </a:solidFill>
                <a:latin typeface="Calibri" pitchFamily="34" charset="0"/>
              </a:rPr>
              <a:t>This training program is funded through an unrestricted educational grant from Janssen Therapeutics.</a:t>
            </a:r>
          </a:p>
          <a:p>
            <a:pPr algn="ctr" eaLnBrk="0" hangingPunct="0"/>
            <a:endParaRPr lang="en-US" sz="1600" dirty="0">
              <a:solidFill>
                <a:schemeClr val="bg1"/>
              </a:solidFill>
              <a:latin typeface="Calibri" pitchFamily="34" charset="0"/>
            </a:endParaRPr>
          </a:p>
        </p:txBody>
      </p:sp>
      <p:pic>
        <p:nvPicPr>
          <p:cNvPr id="15373" name="Picture 13" descr="&#10;IAPAClogo.png                                                  01395060Macintosh HD                   7C2630DB:"/>
          <p:cNvPicPr>
            <a:picLocks noChangeAspect="1" noChangeArrowheads="1"/>
          </p:cNvPicPr>
          <p:nvPr/>
        </p:nvPicPr>
        <p:blipFill>
          <a:blip r:embed="rId3"/>
          <a:srcRect/>
          <a:stretch>
            <a:fillRect/>
          </a:stretch>
        </p:blipFill>
        <p:spPr bwMode="auto">
          <a:xfrm>
            <a:off x="296863" y="739775"/>
            <a:ext cx="1663700" cy="541338"/>
          </a:xfrm>
          <a:prstGeom prst="rect">
            <a:avLst/>
          </a:prstGeom>
          <a:noFill/>
        </p:spPr>
      </p:pic>
      <p:pic>
        <p:nvPicPr>
          <p:cNvPr id="15374" name="Picture 14" descr="ITK_logo.png                                                   01395060Macintosh HD                   7C2630DB:"/>
          <p:cNvPicPr>
            <a:picLocks noChangeAspect="1" noChangeArrowheads="1"/>
          </p:cNvPicPr>
          <p:nvPr/>
        </p:nvPicPr>
        <p:blipFill>
          <a:blip r:embed="rId4"/>
          <a:srcRect/>
          <a:stretch>
            <a:fillRect/>
          </a:stretch>
        </p:blipFill>
        <p:spPr bwMode="auto">
          <a:xfrm>
            <a:off x="5232400" y="344488"/>
            <a:ext cx="3608388" cy="1141412"/>
          </a:xfrm>
          <a:prstGeom prst="rect">
            <a:avLst/>
          </a:prstGeom>
          <a:noFill/>
        </p:spPr>
      </p:pic>
      <p:pic>
        <p:nvPicPr>
          <p:cNvPr id="15375" name="Picture 15" descr="&#10;NMAC_logo.png                                                  01395060Macintosh HD                   7C2630DB:"/>
          <p:cNvPicPr>
            <a:picLocks noChangeAspect="1" noChangeArrowheads="1"/>
          </p:cNvPicPr>
          <p:nvPr/>
        </p:nvPicPr>
        <p:blipFill>
          <a:blip r:embed="rId5"/>
          <a:srcRect/>
          <a:stretch>
            <a:fillRect/>
          </a:stretch>
        </p:blipFill>
        <p:spPr bwMode="auto">
          <a:xfrm>
            <a:off x="2222500" y="739775"/>
            <a:ext cx="2706688" cy="47466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436563"/>
            <a:ext cx="8229600" cy="1163637"/>
          </a:xfrm>
        </p:spPr>
        <p:txBody>
          <a:bodyPr>
            <a:normAutofit/>
          </a:bodyPr>
          <a:lstStyle/>
          <a:p>
            <a:r>
              <a:rPr lang="en-US" cap="none" dirty="0" smtClean="0">
                <a:ea typeface="ＭＳ Ｐゴシック" pitchFamily="34" charset="-128"/>
              </a:rPr>
              <a:t>Entry into and retention in care</a:t>
            </a:r>
          </a:p>
        </p:txBody>
      </p:sp>
      <p:sp>
        <p:nvSpPr>
          <p:cNvPr id="26627" name="Content Placeholder 2"/>
          <p:cNvSpPr>
            <a:spLocks noGrp="1"/>
          </p:cNvSpPr>
          <p:nvPr>
            <p:ph idx="1"/>
          </p:nvPr>
        </p:nvSpPr>
        <p:spPr/>
        <p:txBody>
          <a:bodyPr/>
          <a:lstStyle/>
          <a:p>
            <a:pPr>
              <a:buFont typeface="Wingdings" pitchFamily="2" charset="2"/>
              <a:buChar char="§"/>
            </a:pPr>
            <a:r>
              <a:rPr lang="en-US" sz="2400" dirty="0" smtClean="0">
                <a:ea typeface="ＭＳ Ｐゴシック" pitchFamily="34" charset="-128"/>
              </a:rPr>
              <a:t>Associations between entry into and retention in HIV medical care and both individual health outcomes and HIV transmission have been well established in retrospective, prospective and mathematical modeling studies.</a:t>
            </a:r>
          </a:p>
          <a:p>
            <a:pPr>
              <a:buFont typeface="Wingdings" pitchFamily="2" charset="2"/>
              <a:buChar char="§"/>
            </a:pPr>
            <a:r>
              <a:rPr lang="en-US" sz="2400" dirty="0" smtClean="0">
                <a:ea typeface="ＭＳ Ｐゴシック" pitchFamily="34" charset="-128"/>
              </a:rPr>
              <a:t>Individual-level monitoring of entry and retention in care is essential to developing and evaluating interventions.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446088"/>
            <a:ext cx="8229600" cy="949325"/>
          </a:xfrm>
        </p:spPr>
        <p:txBody>
          <a:bodyPr>
            <a:noAutofit/>
          </a:bodyPr>
          <a:lstStyle/>
          <a:p>
            <a:pPr eaLnBrk="1" hangingPunct="1"/>
            <a:r>
              <a:rPr lang="en-GB" cap="none" dirty="0" smtClean="0">
                <a:ea typeface="ＭＳ Ｐゴシック" pitchFamily="34" charset="-128"/>
              </a:rPr>
              <a:t>Recommendations:</a:t>
            </a:r>
            <a:br>
              <a:rPr lang="en-GB" cap="none" dirty="0" smtClean="0">
                <a:ea typeface="ＭＳ Ｐゴシック" pitchFamily="34" charset="-128"/>
              </a:rPr>
            </a:br>
            <a:r>
              <a:rPr lang="en-GB" cap="none" dirty="0" smtClean="0">
                <a:ea typeface="ＭＳ Ｐゴシック" pitchFamily="34" charset="-128"/>
              </a:rPr>
              <a:t>Entry into/retention in care</a:t>
            </a:r>
            <a:endParaRPr lang="en-US" cap="none" dirty="0" smtClean="0">
              <a:ea typeface="ＭＳ Ｐゴシック" pitchFamily="34" charset="-128"/>
            </a:endParaRPr>
          </a:p>
        </p:txBody>
      </p:sp>
      <p:sp>
        <p:nvSpPr>
          <p:cNvPr id="27651" name="Content Placeholder 2"/>
          <p:cNvSpPr>
            <a:spLocks noGrp="1"/>
          </p:cNvSpPr>
          <p:nvPr>
            <p:ph idx="1"/>
          </p:nvPr>
        </p:nvSpPr>
        <p:spPr/>
        <p:txBody>
          <a:bodyPr/>
          <a:lstStyle/>
          <a:p>
            <a:pPr marL="514350" indent="-514350" eaLnBrk="1" hangingPunct="1">
              <a:buFont typeface="Wingdings" pitchFamily="2" charset="2"/>
              <a:buChar char="§"/>
            </a:pPr>
            <a:r>
              <a:rPr lang="en-GB" sz="2400" dirty="0" smtClean="0">
                <a:ea typeface="ＭＳ Ｐゴシック" pitchFamily="34" charset="-128"/>
              </a:rPr>
              <a:t>Systematic monitoring of successful entry into HIV care is recommended for all individuals diagnosed with HIV (</a:t>
            </a:r>
            <a:r>
              <a:rPr lang="en-GB" sz="2400" b="1" dirty="0" smtClean="0">
                <a:ea typeface="ＭＳ Ｐゴシック" pitchFamily="34" charset="-128"/>
              </a:rPr>
              <a:t>II A</a:t>
            </a:r>
            <a:r>
              <a:rPr lang="en-GB" sz="2400" dirty="0" smtClean="0">
                <a:ea typeface="ＭＳ Ｐゴシック" pitchFamily="34" charset="-128"/>
              </a:rPr>
              <a:t>).</a:t>
            </a:r>
            <a:endParaRPr lang="en-US" sz="2400" dirty="0" smtClean="0">
              <a:ea typeface="ＭＳ Ｐゴシック" pitchFamily="34" charset="-128"/>
            </a:endParaRPr>
          </a:p>
          <a:p>
            <a:pPr marL="514350" indent="-514350" eaLnBrk="1" hangingPunct="1">
              <a:buFont typeface="Wingdings" pitchFamily="2" charset="2"/>
              <a:buChar char="§"/>
            </a:pPr>
            <a:r>
              <a:rPr lang="en-GB" sz="2400" dirty="0" smtClean="0">
                <a:ea typeface="ＭＳ Ｐゴシック" pitchFamily="34" charset="-128"/>
              </a:rPr>
              <a:t>Systematic monitoring of retention in HIV care is recommended for all patients (</a:t>
            </a:r>
            <a:r>
              <a:rPr lang="en-GB" sz="2400" b="1" dirty="0" smtClean="0">
                <a:ea typeface="ＭＳ Ｐゴシック" pitchFamily="34" charset="-128"/>
              </a:rPr>
              <a:t>II A</a:t>
            </a:r>
            <a:r>
              <a:rPr lang="en-GB" sz="2400" dirty="0" smtClean="0">
                <a:ea typeface="ＭＳ Ｐゴシック" pitchFamily="34" charset="-128"/>
              </a:rPr>
              <a:t>).</a:t>
            </a:r>
            <a:endParaRPr lang="en-US" sz="2400" dirty="0" smtClean="0">
              <a:ea typeface="ＭＳ Ｐゴシック" pitchFamily="34" charset="-128"/>
            </a:endParaRPr>
          </a:p>
          <a:p>
            <a:pPr marL="514350" indent="-514350" eaLnBrk="1" hangingPunct="1">
              <a:buFont typeface="Wingdings" pitchFamily="2" charset="2"/>
              <a:buChar char="§"/>
            </a:pPr>
            <a:r>
              <a:rPr lang="en-GB" sz="2400" dirty="0" smtClean="0">
                <a:ea typeface="ＭＳ Ｐゴシック" pitchFamily="34" charset="-128"/>
              </a:rPr>
              <a:t>Brief, strengths-based case management for individuals with a new HIV diagnosis is recommended (</a:t>
            </a:r>
            <a:r>
              <a:rPr lang="en-GB" sz="2400" b="1" dirty="0" smtClean="0">
                <a:ea typeface="ＭＳ Ｐゴシック" pitchFamily="34" charset="-128"/>
              </a:rPr>
              <a:t>II B</a:t>
            </a:r>
            <a:r>
              <a:rPr lang="en-GB" sz="2400" dirty="0" smtClean="0">
                <a:ea typeface="ＭＳ Ｐゴシック" pitchFamily="34" charset="-128"/>
              </a:rPr>
              <a:t>).</a:t>
            </a:r>
            <a:endParaRPr lang="en-US" sz="2400" dirty="0" smtClean="0">
              <a:ea typeface="ＭＳ Ｐゴシック" pitchFamily="34" charset="-128"/>
            </a:endParaRPr>
          </a:p>
          <a:p>
            <a:pPr marL="514350" indent="-514350" eaLnBrk="1" hangingPunct="1">
              <a:buFont typeface="Wingdings" pitchFamily="2" charset="2"/>
              <a:buChar char="§"/>
            </a:pPr>
            <a:r>
              <a:rPr lang="en-GB" sz="2400" dirty="0" smtClean="0">
                <a:ea typeface="ＭＳ Ｐゴシック" pitchFamily="34" charset="-128"/>
              </a:rPr>
              <a:t>Intensive outreach for individuals not engaged in medical care within 6 months of a new HIV diagnosis may be considered (</a:t>
            </a:r>
            <a:r>
              <a:rPr lang="en-GB" sz="2400" b="1" dirty="0" smtClean="0">
                <a:ea typeface="ＭＳ Ｐゴシック" pitchFamily="34" charset="-128"/>
              </a:rPr>
              <a:t>III C</a:t>
            </a:r>
            <a:r>
              <a:rPr lang="en-GB" sz="2400" dirty="0" smtClean="0">
                <a:ea typeface="ＭＳ Ｐゴシック" pitchFamily="34" charset="-128"/>
              </a:rPr>
              <a:t>). </a:t>
            </a:r>
            <a:endParaRPr lang="en-US" sz="2400" dirty="0" smtClean="0">
              <a:ea typeface="ＭＳ Ｐゴシック" pitchFamily="34" charset="-128"/>
            </a:endParaRPr>
          </a:p>
          <a:p>
            <a:pPr marL="514350" indent="-514350" eaLnBrk="1" hangingPunct="1">
              <a:buFont typeface="Wingdings" pitchFamily="2" charset="2"/>
              <a:buChar char="§"/>
            </a:pPr>
            <a:r>
              <a:rPr lang="en-GB" sz="2400" dirty="0" smtClean="0">
                <a:ea typeface="ＭＳ Ｐゴシック" pitchFamily="34" charset="-128"/>
              </a:rPr>
              <a:t>Use of peer or paraprofessional patient navigators may be considered (</a:t>
            </a:r>
            <a:r>
              <a:rPr lang="en-GB" sz="2400" b="1" dirty="0" smtClean="0">
                <a:ea typeface="ＭＳ Ｐゴシック" pitchFamily="34" charset="-128"/>
              </a:rPr>
              <a:t>III C</a:t>
            </a:r>
            <a:r>
              <a:rPr lang="en-GB" sz="2400" dirty="0" smtClean="0">
                <a:ea typeface="ＭＳ Ｐゴシック" pitchFamily="34" charset="-128"/>
              </a:rPr>
              <a:t>).</a:t>
            </a:r>
            <a:endParaRPr lang="en-US" sz="2400" dirty="0" smtClean="0">
              <a:ea typeface="ＭＳ Ｐゴシック" pitchFamily="34" charset="-128"/>
            </a:endParaRPr>
          </a:p>
          <a:p>
            <a:pPr marL="514350" indent="-514350" eaLnBrk="1" hangingPunct="1"/>
            <a:endParaRPr lang="en-US" dirty="0" smtClean="0">
              <a:ea typeface="ＭＳ Ｐゴシック" pitchFamily="34"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446088"/>
            <a:ext cx="8229600" cy="949325"/>
          </a:xfrm>
        </p:spPr>
        <p:txBody>
          <a:bodyPr>
            <a:noAutofit/>
          </a:bodyPr>
          <a:lstStyle/>
          <a:p>
            <a:pPr eaLnBrk="1" hangingPunct="1"/>
            <a:r>
              <a:rPr lang="en-GB" cap="none" dirty="0" smtClean="0">
                <a:ea typeface="ＭＳ Ｐゴシック" pitchFamily="34" charset="-128"/>
              </a:rPr>
              <a:t>Practical applications*:</a:t>
            </a:r>
            <a:br>
              <a:rPr lang="en-GB" cap="none" dirty="0" smtClean="0">
                <a:ea typeface="ＭＳ Ｐゴシック" pitchFamily="34" charset="-128"/>
              </a:rPr>
            </a:br>
            <a:r>
              <a:rPr lang="en-GB" cap="none" dirty="0" smtClean="0">
                <a:ea typeface="ＭＳ Ｐゴシック" pitchFamily="34" charset="-128"/>
              </a:rPr>
              <a:t> Entry into/retention in care</a:t>
            </a:r>
            <a:endParaRPr lang="en-US" cap="none" dirty="0" smtClean="0">
              <a:ea typeface="ＭＳ Ｐゴシック" pitchFamily="34" charset="-128"/>
            </a:endParaRPr>
          </a:p>
        </p:txBody>
      </p:sp>
      <p:sp>
        <p:nvSpPr>
          <p:cNvPr id="28675" name="Content Placeholder 2"/>
          <p:cNvSpPr>
            <a:spLocks noGrp="1"/>
          </p:cNvSpPr>
          <p:nvPr>
            <p:ph idx="1"/>
          </p:nvPr>
        </p:nvSpPr>
        <p:spPr/>
        <p:txBody>
          <a:bodyPr/>
          <a:lstStyle/>
          <a:p>
            <a:pPr marL="514350" indent="-514350" eaLnBrk="1" hangingPunct="1">
              <a:buFont typeface="Wingdings" pitchFamily="2" charset="2"/>
              <a:buChar char="§"/>
            </a:pPr>
            <a:r>
              <a:rPr lang="en-US" sz="2400" dirty="0" smtClean="0">
                <a:ea typeface="ＭＳ Ｐゴシック" pitchFamily="34" charset="-128"/>
              </a:rPr>
              <a:t>Integration of multiple data sources, including surveillance data, administrative databases, and medical clinic records, may enhance monitoring of initial entry into and retention in HIV care.</a:t>
            </a:r>
          </a:p>
          <a:p>
            <a:pPr marL="514350" indent="-514350" eaLnBrk="1" hangingPunct="1">
              <a:buFont typeface="Wingdings" pitchFamily="2" charset="2"/>
              <a:buChar char="§"/>
            </a:pPr>
            <a:r>
              <a:rPr lang="en-US" sz="2400" dirty="0" smtClean="0">
                <a:ea typeface="ＭＳ Ｐゴシック" pitchFamily="34" charset="-128"/>
              </a:rPr>
              <a:t>Many retention measures (for example, gaps in care, and visits per interval of time) and data sources (for example, surveillance, medical records, and administrative databases) have been used.</a:t>
            </a:r>
          </a:p>
          <a:p>
            <a:pPr marL="514350" indent="-514350" eaLnBrk="1" hangingPunct="1"/>
            <a:endParaRPr lang="en-US" dirty="0" smtClean="0">
              <a:ea typeface="ＭＳ Ｐゴシック" pitchFamily="34" charset="-128"/>
            </a:endParaRPr>
          </a:p>
        </p:txBody>
      </p:sp>
      <p:sp>
        <p:nvSpPr>
          <p:cNvPr id="28678" name="Rectangle 5"/>
          <p:cNvSpPr>
            <a:spLocks noChangeArrowheads="1"/>
          </p:cNvSpPr>
          <p:nvPr/>
        </p:nvSpPr>
        <p:spPr bwMode="auto">
          <a:xfrm>
            <a:off x="457200" y="5849938"/>
            <a:ext cx="4572000" cy="274637"/>
          </a:xfrm>
          <a:prstGeom prst="rect">
            <a:avLst/>
          </a:prstGeom>
          <a:noFill/>
          <a:ln w="9525">
            <a:noFill/>
            <a:miter lim="800000"/>
            <a:headEnd/>
            <a:tailEnd/>
          </a:ln>
        </p:spPr>
        <p:txBody>
          <a:bodyPr>
            <a:spAutoFit/>
          </a:bodyPr>
          <a:lstStyle/>
          <a:p>
            <a:r>
              <a:rPr lang="en-US" sz="1200">
                <a:solidFill>
                  <a:srgbClr val="000000"/>
                </a:solidFill>
              </a:rPr>
              <a:t>*Practical applications of A-level recommendations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446088"/>
            <a:ext cx="8229600" cy="949325"/>
          </a:xfrm>
        </p:spPr>
        <p:txBody>
          <a:bodyPr>
            <a:noAutofit/>
          </a:bodyPr>
          <a:lstStyle/>
          <a:p>
            <a:pPr eaLnBrk="1" hangingPunct="1"/>
            <a:r>
              <a:rPr lang="en-GB" cap="none" dirty="0" smtClean="0">
                <a:ea typeface="ＭＳ Ｐゴシック" pitchFamily="34" charset="-128"/>
              </a:rPr>
              <a:t>Recommendations:</a:t>
            </a:r>
            <a:br>
              <a:rPr lang="en-GB" cap="none" dirty="0" smtClean="0">
                <a:ea typeface="ＭＳ Ｐゴシック" pitchFamily="34" charset="-128"/>
              </a:rPr>
            </a:br>
            <a:r>
              <a:rPr lang="en-GB" cap="none" dirty="0" smtClean="0">
                <a:ea typeface="ＭＳ Ｐゴシック" pitchFamily="34" charset="-128"/>
              </a:rPr>
              <a:t>Monitoring ART adherence</a:t>
            </a:r>
            <a:br>
              <a:rPr lang="en-GB" cap="none" dirty="0" smtClean="0">
                <a:ea typeface="ＭＳ Ｐゴシック" pitchFamily="34" charset="-128"/>
              </a:rPr>
            </a:br>
            <a:r>
              <a:rPr lang="en-US" cap="none" dirty="0" smtClean="0">
                <a:ea typeface="ＭＳ Ｐゴシック" pitchFamily="34" charset="-128"/>
              </a:rPr>
              <a:t/>
            </a:r>
            <a:br>
              <a:rPr lang="en-US" cap="none" dirty="0" smtClean="0">
                <a:ea typeface="ＭＳ Ｐゴシック" pitchFamily="34" charset="-128"/>
              </a:rPr>
            </a:br>
            <a:endParaRPr lang="en-US" cap="none" dirty="0" smtClean="0">
              <a:ea typeface="ＭＳ Ｐゴシック" pitchFamily="34" charset="-128"/>
            </a:endParaRPr>
          </a:p>
        </p:txBody>
      </p:sp>
      <p:sp>
        <p:nvSpPr>
          <p:cNvPr id="29699" name="Content Placeholder 2"/>
          <p:cNvSpPr>
            <a:spLocks noGrp="1"/>
          </p:cNvSpPr>
          <p:nvPr>
            <p:ph idx="1"/>
          </p:nvPr>
        </p:nvSpPr>
        <p:spPr/>
        <p:txBody>
          <a:bodyPr/>
          <a:lstStyle/>
          <a:p>
            <a:pPr marL="457200" indent="-457200" eaLnBrk="1" hangingPunct="1">
              <a:buFont typeface="Wingdings" pitchFamily="2" charset="2"/>
              <a:buChar char="§"/>
            </a:pPr>
            <a:r>
              <a:rPr lang="en-GB" sz="2400" dirty="0" smtClean="0">
                <a:ea typeface="ＭＳ Ｐゴシック" pitchFamily="34" charset="-128"/>
              </a:rPr>
              <a:t>Self-reported adherence should be obtained routinely in all patients (</a:t>
            </a:r>
            <a:r>
              <a:rPr lang="en-GB" sz="2400" b="1" dirty="0" smtClean="0">
                <a:ea typeface="ＭＳ Ｐゴシック" pitchFamily="34" charset="-128"/>
              </a:rPr>
              <a:t>II A</a:t>
            </a:r>
            <a:r>
              <a:rPr lang="en-GB" sz="2400" dirty="0" smtClean="0">
                <a:ea typeface="ＭＳ Ｐゴシック" pitchFamily="34" charset="-128"/>
              </a:rPr>
              <a:t>).</a:t>
            </a:r>
            <a:endParaRPr lang="en-US" sz="2400" dirty="0" smtClean="0">
              <a:ea typeface="ＭＳ Ｐゴシック" pitchFamily="34" charset="-128"/>
            </a:endParaRPr>
          </a:p>
          <a:p>
            <a:pPr marL="457200" indent="-457200" eaLnBrk="1" hangingPunct="1">
              <a:buFont typeface="Wingdings" pitchFamily="2" charset="2"/>
              <a:buChar char="§"/>
            </a:pPr>
            <a:r>
              <a:rPr lang="en-GB" sz="2400" dirty="0" smtClean="0">
                <a:ea typeface="ＭＳ Ｐゴシック" pitchFamily="34" charset="-128"/>
              </a:rPr>
              <a:t>Pharmacy refill data are recommended for adherence monitoring when medication refills are not automatically sent to patients (</a:t>
            </a:r>
            <a:r>
              <a:rPr lang="en-GB" sz="2400" b="1" dirty="0" smtClean="0">
                <a:ea typeface="ＭＳ Ｐゴシック" pitchFamily="34" charset="-128"/>
              </a:rPr>
              <a:t>II B</a:t>
            </a:r>
            <a:r>
              <a:rPr lang="en-GB" sz="2400" dirty="0" smtClean="0">
                <a:ea typeface="ＭＳ Ｐゴシック" pitchFamily="34" charset="-128"/>
              </a:rPr>
              <a:t>).</a:t>
            </a:r>
            <a:endParaRPr lang="en-US" sz="2400" dirty="0" smtClean="0">
              <a:ea typeface="ＭＳ Ｐゴシック" pitchFamily="34" charset="-128"/>
            </a:endParaRPr>
          </a:p>
          <a:p>
            <a:pPr marL="457200" indent="-457200" eaLnBrk="1" hangingPunct="1">
              <a:buFont typeface="Wingdings" pitchFamily="2" charset="2"/>
              <a:buChar char="§"/>
            </a:pPr>
            <a:r>
              <a:rPr lang="en-GB" sz="2400" dirty="0" smtClean="0">
                <a:ea typeface="ＭＳ Ｐゴシック" pitchFamily="34" charset="-128"/>
              </a:rPr>
              <a:t>Drug concentrations in biological samples are not routinely recommended (</a:t>
            </a:r>
            <a:r>
              <a:rPr lang="en-GB" sz="2400" b="1" dirty="0" smtClean="0">
                <a:ea typeface="ＭＳ Ｐゴシック" pitchFamily="34" charset="-128"/>
              </a:rPr>
              <a:t>III C</a:t>
            </a:r>
            <a:r>
              <a:rPr lang="en-GB" sz="2400" dirty="0" smtClean="0">
                <a:ea typeface="ＭＳ Ｐゴシック" pitchFamily="34" charset="-128"/>
              </a:rPr>
              <a:t>).</a:t>
            </a:r>
            <a:endParaRPr lang="en-US" sz="2400" dirty="0" smtClean="0">
              <a:ea typeface="ＭＳ Ｐゴシック" pitchFamily="34" charset="-128"/>
            </a:endParaRPr>
          </a:p>
          <a:p>
            <a:pPr marL="457200" indent="-457200" eaLnBrk="1" hangingPunct="1">
              <a:buFont typeface="Wingdings" pitchFamily="2" charset="2"/>
              <a:buChar char="§"/>
            </a:pPr>
            <a:r>
              <a:rPr lang="en-GB" sz="2400" dirty="0" smtClean="0">
                <a:ea typeface="ＭＳ Ｐゴシック" pitchFamily="34" charset="-128"/>
              </a:rPr>
              <a:t>Pill counts performed by staff or patients are not routinely recommended (</a:t>
            </a:r>
            <a:r>
              <a:rPr lang="en-GB" sz="2400" b="1" dirty="0" smtClean="0">
                <a:ea typeface="ＭＳ Ｐゴシック" pitchFamily="34" charset="-128"/>
              </a:rPr>
              <a:t>III C</a:t>
            </a:r>
            <a:r>
              <a:rPr lang="en-GB" sz="2400" dirty="0" smtClean="0">
                <a:ea typeface="ＭＳ Ｐゴシック" pitchFamily="34" charset="-128"/>
              </a:rPr>
              <a:t>).</a:t>
            </a:r>
            <a:endParaRPr lang="en-US" sz="2400" dirty="0" smtClean="0">
              <a:ea typeface="ＭＳ Ｐゴシック" pitchFamily="34" charset="-128"/>
            </a:endParaRPr>
          </a:p>
          <a:p>
            <a:pPr marL="457200" indent="-457200" eaLnBrk="1" hangingPunct="1">
              <a:buFont typeface="Wingdings" pitchFamily="2" charset="2"/>
              <a:buChar char="§"/>
            </a:pPr>
            <a:r>
              <a:rPr lang="en-GB" sz="2400" dirty="0" smtClean="0">
                <a:ea typeface="ＭＳ Ｐゴシック" pitchFamily="34" charset="-128"/>
              </a:rPr>
              <a:t>Electronic drug monitors (EDMs) are not routinely recommended for clinical use (</a:t>
            </a:r>
            <a:r>
              <a:rPr lang="en-GB" sz="2400" b="1" dirty="0" smtClean="0">
                <a:ea typeface="ＭＳ Ｐゴシック" pitchFamily="34" charset="-128"/>
              </a:rPr>
              <a:t>I C</a:t>
            </a:r>
            <a:r>
              <a:rPr lang="en-GB" sz="2400" dirty="0" smtClean="0">
                <a:ea typeface="ＭＳ Ｐゴシック" pitchFamily="34" charset="-128"/>
              </a:rPr>
              <a:t>).</a:t>
            </a:r>
            <a:endParaRPr lang="en-US" sz="2400" dirty="0" smtClean="0">
              <a:ea typeface="ＭＳ Ｐゴシック" pitchFamily="34" charset="-128"/>
            </a:endParaRPr>
          </a:p>
          <a:p>
            <a:pPr marL="457200" indent="-457200" eaLnBrk="1" hangingPunct="1"/>
            <a:endParaRPr lang="en-US" dirty="0" smtClean="0">
              <a:ea typeface="ＭＳ Ｐゴシック" pitchFamily="34"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446088"/>
            <a:ext cx="8229600" cy="949325"/>
          </a:xfrm>
        </p:spPr>
        <p:txBody>
          <a:bodyPr>
            <a:noAutofit/>
          </a:bodyPr>
          <a:lstStyle/>
          <a:p>
            <a:pPr eaLnBrk="1" hangingPunct="1"/>
            <a:r>
              <a:rPr lang="en-GB" cap="none" dirty="0" smtClean="0">
                <a:ea typeface="ＭＳ Ｐゴシック" pitchFamily="34" charset="-128"/>
              </a:rPr>
              <a:t>Practical applications*:</a:t>
            </a:r>
            <a:br>
              <a:rPr lang="en-GB" cap="none" dirty="0" smtClean="0">
                <a:ea typeface="ＭＳ Ｐゴシック" pitchFamily="34" charset="-128"/>
              </a:rPr>
            </a:br>
            <a:r>
              <a:rPr lang="en-GB" cap="none" dirty="0" smtClean="0">
                <a:ea typeface="ＭＳ Ｐゴシック" pitchFamily="34" charset="-128"/>
              </a:rPr>
              <a:t>Monitoring ART adherence </a:t>
            </a:r>
            <a:r>
              <a:rPr lang="en-US" cap="none" dirty="0" smtClean="0">
                <a:ea typeface="ＭＳ Ｐゴシック" pitchFamily="34" charset="-128"/>
              </a:rPr>
              <a:t/>
            </a:r>
            <a:br>
              <a:rPr lang="en-US" cap="none" dirty="0" smtClean="0">
                <a:ea typeface="ＭＳ Ｐゴシック" pitchFamily="34" charset="-128"/>
              </a:rPr>
            </a:br>
            <a:endParaRPr lang="en-US" cap="none" dirty="0" smtClean="0">
              <a:ea typeface="ＭＳ Ｐゴシック" pitchFamily="34" charset="-128"/>
            </a:endParaRPr>
          </a:p>
        </p:txBody>
      </p:sp>
      <p:sp>
        <p:nvSpPr>
          <p:cNvPr id="30723" name="Content Placeholder 2"/>
          <p:cNvSpPr>
            <a:spLocks noGrp="1"/>
          </p:cNvSpPr>
          <p:nvPr>
            <p:ph idx="1"/>
          </p:nvPr>
        </p:nvSpPr>
        <p:spPr/>
        <p:txBody>
          <a:bodyPr/>
          <a:lstStyle/>
          <a:p>
            <a:pPr marL="457200" indent="-457200" eaLnBrk="1" hangingPunct="1">
              <a:buFont typeface="Wingdings" pitchFamily="2" charset="2"/>
              <a:buChar char="§"/>
            </a:pPr>
            <a:r>
              <a:rPr lang="en-US" sz="2400" dirty="0" smtClean="0">
                <a:ea typeface="ＭＳ Ｐゴシック" pitchFamily="34" charset="-128"/>
              </a:rPr>
              <a:t>Self-reported adherence is less strongly associated with treatment responses than are EDM- or pharmacy-based measures, but relative ease of implementation supports its use in clinical care.</a:t>
            </a:r>
          </a:p>
          <a:p>
            <a:pPr marL="457200" indent="-457200" eaLnBrk="1" hangingPunct="1">
              <a:buFont typeface="Wingdings" pitchFamily="2" charset="2"/>
              <a:buChar char="§"/>
            </a:pPr>
            <a:r>
              <a:rPr lang="en-US" sz="2400" dirty="0" smtClean="0">
                <a:ea typeface="ＭＳ Ｐゴシック" pitchFamily="34" charset="-128"/>
              </a:rPr>
              <a:t>Careful attention must be paid to collecting self-report data in a manner that makes reasonable demands on memory.  </a:t>
            </a:r>
          </a:p>
          <a:p>
            <a:pPr marL="457200" indent="-457200" eaLnBrk="1" hangingPunct="1">
              <a:buFont typeface="Wingdings" pitchFamily="2" charset="2"/>
              <a:buChar char="§"/>
            </a:pPr>
            <a:r>
              <a:rPr lang="en-US" sz="2400" dirty="0" smtClean="0">
                <a:ea typeface="ＭＳ Ｐゴシック" pitchFamily="34" charset="-128"/>
              </a:rPr>
              <a:t>Questionnaires should inquire only about specific doses taken over a short time interval (e.g., in the previous week) and about global measures of adherence over a longer time interval (e.g. in the previous month).</a:t>
            </a:r>
          </a:p>
          <a:p>
            <a:pPr marL="457200" indent="-457200" eaLnBrk="1" hangingPunct="1"/>
            <a:endParaRPr lang="en-US" dirty="0" smtClean="0">
              <a:ea typeface="ＭＳ Ｐゴシック" pitchFamily="34" charset="-128"/>
            </a:endParaRPr>
          </a:p>
        </p:txBody>
      </p:sp>
      <p:sp>
        <p:nvSpPr>
          <p:cNvPr id="30726" name="Rectangle 5"/>
          <p:cNvSpPr>
            <a:spLocks noChangeArrowheads="1"/>
          </p:cNvSpPr>
          <p:nvPr/>
        </p:nvSpPr>
        <p:spPr bwMode="auto">
          <a:xfrm>
            <a:off x="457200" y="5849938"/>
            <a:ext cx="4572000" cy="274637"/>
          </a:xfrm>
          <a:prstGeom prst="rect">
            <a:avLst/>
          </a:prstGeom>
          <a:noFill/>
          <a:ln w="9525">
            <a:noFill/>
            <a:miter lim="800000"/>
            <a:headEnd/>
            <a:tailEnd/>
          </a:ln>
        </p:spPr>
        <p:txBody>
          <a:bodyPr>
            <a:spAutoFit/>
          </a:bodyPr>
          <a:lstStyle/>
          <a:p>
            <a:r>
              <a:rPr lang="en-US" sz="1200">
                <a:solidFill>
                  <a:srgbClr val="000000"/>
                </a:solidFill>
              </a:rPr>
              <a:t>*Practical applications of A-level recommendations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446088"/>
            <a:ext cx="8229600" cy="949325"/>
          </a:xfrm>
        </p:spPr>
        <p:txBody>
          <a:bodyPr>
            <a:noAutofit/>
          </a:bodyPr>
          <a:lstStyle/>
          <a:p>
            <a:pPr eaLnBrk="1" hangingPunct="1"/>
            <a:r>
              <a:rPr lang="en-GB" cap="none" dirty="0" smtClean="0">
                <a:ea typeface="ＭＳ Ｐゴシック" pitchFamily="34" charset="-128"/>
              </a:rPr>
              <a:t>Recommendations:</a:t>
            </a:r>
            <a:br>
              <a:rPr lang="en-GB" cap="none" dirty="0" smtClean="0">
                <a:ea typeface="ＭＳ Ｐゴシック" pitchFamily="34" charset="-128"/>
              </a:rPr>
            </a:br>
            <a:r>
              <a:rPr lang="en-GB" cap="none" dirty="0" smtClean="0">
                <a:ea typeface="ＭＳ Ｐゴシック" pitchFamily="34" charset="-128"/>
              </a:rPr>
              <a:t>ART strategies</a:t>
            </a:r>
            <a:r>
              <a:rPr lang="en-US" cap="none" dirty="0" smtClean="0">
                <a:ea typeface="ＭＳ Ｐゴシック" pitchFamily="34" charset="-128"/>
              </a:rPr>
              <a:t/>
            </a:r>
            <a:br>
              <a:rPr lang="en-US" cap="none" dirty="0" smtClean="0">
                <a:ea typeface="ＭＳ Ｐゴシック" pitchFamily="34" charset="-128"/>
              </a:rPr>
            </a:br>
            <a:r>
              <a:rPr lang="en-US" cap="none" dirty="0" smtClean="0">
                <a:ea typeface="ＭＳ Ｐゴシック" pitchFamily="34" charset="-128"/>
              </a:rPr>
              <a:t/>
            </a:r>
            <a:br>
              <a:rPr lang="en-US" cap="none" dirty="0" smtClean="0">
                <a:ea typeface="ＭＳ Ｐゴシック" pitchFamily="34" charset="-128"/>
              </a:rPr>
            </a:br>
            <a:endParaRPr lang="en-US" cap="none" dirty="0" smtClean="0">
              <a:ea typeface="ＭＳ Ｐゴシック" pitchFamily="34" charset="-128"/>
            </a:endParaRPr>
          </a:p>
        </p:txBody>
      </p:sp>
      <p:sp>
        <p:nvSpPr>
          <p:cNvPr id="31747" name="Content Placeholder 2"/>
          <p:cNvSpPr>
            <a:spLocks noGrp="1"/>
          </p:cNvSpPr>
          <p:nvPr>
            <p:ph idx="1"/>
          </p:nvPr>
        </p:nvSpPr>
        <p:spPr/>
        <p:txBody>
          <a:bodyPr/>
          <a:lstStyle/>
          <a:p>
            <a:pPr marL="457200" indent="-457200" eaLnBrk="1" hangingPunct="1">
              <a:buFont typeface="Wingdings" pitchFamily="2" charset="2"/>
              <a:buChar char="§"/>
            </a:pPr>
            <a:r>
              <a:rPr lang="en-GB" sz="2400" dirty="0" smtClean="0">
                <a:ea typeface="ＭＳ Ｐゴシック" pitchFamily="34" charset="-128"/>
              </a:rPr>
              <a:t>Among regimens of similar efficacy and tolerability, once-daily (QD) regimens are recommended for treatment-naive patients beginning ART (</a:t>
            </a:r>
            <a:r>
              <a:rPr lang="en-GB" sz="2400" b="1" dirty="0" smtClean="0">
                <a:ea typeface="ＭＳ Ｐゴシック" pitchFamily="34" charset="-128"/>
              </a:rPr>
              <a:t>II B</a:t>
            </a:r>
            <a:r>
              <a:rPr lang="en-GB" sz="2400" dirty="0" smtClean="0">
                <a:ea typeface="ＭＳ Ｐゴシック" pitchFamily="34" charset="-128"/>
              </a:rPr>
              <a:t>).</a:t>
            </a:r>
            <a:endParaRPr lang="en-US" sz="2400" dirty="0" smtClean="0">
              <a:ea typeface="ＭＳ Ｐゴシック" pitchFamily="34" charset="-128"/>
            </a:endParaRPr>
          </a:p>
          <a:p>
            <a:pPr marL="457200" indent="-457200" eaLnBrk="1" hangingPunct="1">
              <a:buFont typeface="Wingdings" pitchFamily="2" charset="2"/>
              <a:buChar char="§"/>
            </a:pPr>
            <a:r>
              <a:rPr lang="en-GB" sz="2400" dirty="0" smtClean="0">
                <a:ea typeface="ＭＳ Ｐゴシック" pitchFamily="34" charset="-128"/>
              </a:rPr>
              <a:t>Switching treatment-experienced patients receiving complex or poorly tolerated regimens to once-daily (QD) regimens is recommended, given regimens with equivalent efficacy       (</a:t>
            </a:r>
            <a:r>
              <a:rPr lang="en-GB" sz="2400" b="1" dirty="0" smtClean="0">
                <a:ea typeface="ＭＳ Ｐゴシック" pitchFamily="34" charset="-128"/>
              </a:rPr>
              <a:t>III B</a:t>
            </a:r>
            <a:r>
              <a:rPr lang="en-GB" sz="2400" dirty="0" smtClean="0">
                <a:ea typeface="ＭＳ Ｐゴシック" pitchFamily="34" charset="-128"/>
              </a:rPr>
              <a:t>).</a:t>
            </a:r>
            <a:endParaRPr lang="en-US" sz="2400" dirty="0" smtClean="0">
              <a:ea typeface="ＭＳ Ｐゴシック" pitchFamily="34" charset="-128"/>
            </a:endParaRPr>
          </a:p>
          <a:p>
            <a:pPr marL="457200" indent="-457200" eaLnBrk="1" hangingPunct="1">
              <a:buFont typeface="Wingdings" pitchFamily="2" charset="2"/>
              <a:buChar char="§"/>
            </a:pPr>
            <a:r>
              <a:rPr lang="en-GB" sz="2400" dirty="0" smtClean="0">
                <a:ea typeface="ＭＳ Ｐゴシック" pitchFamily="34" charset="-128"/>
              </a:rPr>
              <a:t>Among regimens of equal efficacy and safety, fixed-dose combinations are recommended to decrease pill burden      (</a:t>
            </a:r>
            <a:r>
              <a:rPr lang="en-GB" sz="2400" b="1" dirty="0" smtClean="0">
                <a:ea typeface="ＭＳ Ｐゴシック" pitchFamily="34" charset="-128"/>
              </a:rPr>
              <a:t>III B</a:t>
            </a:r>
            <a:r>
              <a:rPr lang="en-GB" sz="2400" dirty="0" smtClean="0">
                <a:ea typeface="ＭＳ Ｐゴシック" pitchFamily="34" charset="-128"/>
              </a:rPr>
              <a:t>).</a:t>
            </a:r>
            <a:endParaRPr lang="en-US" sz="2400" dirty="0" smtClean="0">
              <a:ea typeface="ＭＳ Ｐゴシック" pitchFamily="34" charset="-128"/>
            </a:endParaRPr>
          </a:p>
          <a:p>
            <a:pPr marL="457200" indent="-457200" eaLnBrk="1" hangingPunct="1"/>
            <a:endParaRPr lang="en-US" dirty="0" smtClean="0">
              <a:ea typeface="ＭＳ Ｐゴシック" pitchFamily="34"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446088"/>
            <a:ext cx="8229600" cy="949325"/>
          </a:xfrm>
        </p:spPr>
        <p:txBody>
          <a:bodyPr>
            <a:noAutofit/>
          </a:bodyPr>
          <a:lstStyle/>
          <a:p>
            <a:pPr eaLnBrk="1" hangingPunct="1"/>
            <a:r>
              <a:rPr lang="en-GB" cap="none" dirty="0" smtClean="0">
                <a:ea typeface="ＭＳ Ｐゴシック" pitchFamily="34" charset="-128"/>
              </a:rPr>
              <a:t>Recommendations:</a:t>
            </a:r>
            <a:r>
              <a:rPr lang="en-US" cap="none" dirty="0" smtClean="0">
                <a:ea typeface="ＭＳ Ｐゴシック" pitchFamily="34" charset="-128"/>
              </a:rPr>
              <a:t/>
            </a:r>
            <a:br>
              <a:rPr lang="en-US" cap="none" dirty="0" smtClean="0">
                <a:ea typeface="ＭＳ Ｐゴシック" pitchFamily="34" charset="-128"/>
              </a:rPr>
            </a:br>
            <a:r>
              <a:rPr lang="en-US" cap="none" dirty="0" smtClean="0">
                <a:ea typeface="ＭＳ Ｐゴシック" pitchFamily="34" charset="-128"/>
              </a:rPr>
              <a:t>Adherence tools for patients</a:t>
            </a:r>
          </a:p>
        </p:txBody>
      </p:sp>
      <p:sp>
        <p:nvSpPr>
          <p:cNvPr id="32771" name="Content Placeholder 2"/>
          <p:cNvSpPr>
            <a:spLocks noGrp="1"/>
          </p:cNvSpPr>
          <p:nvPr>
            <p:ph idx="1"/>
          </p:nvPr>
        </p:nvSpPr>
        <p:spPr/>
        <p:txBody>
          <a:bodyPr/>
          <a:lstStyle/>
          <a:p>
            <a:pPr marL="457200" indent="-457200" eaLnBrk="1" hangingPunct="1">
              <a:buFont typeface="Wingdings" pitchFamily="2" charset="2"/>
              <a:buChar char="§"/>
            </a:pPr>
            <a:r>
              <a:rPr lang="en-GB" sz="2400" dirty="0" smtClean="0">
                <a:ea typeface="ＭＳ Ｐゴシック" pitchFamily="34" charset="-128"/>
              </a:rPr>
              <a:t>Reminder devices and use of communication technologies with an interactive component are recommended (</a:t>
            </a:r>
            <a:r>
              <a:rPr lang="en-GB" sz="2400" b="1" dirty="0" smtClean="0">
                <a:ea typeface="ＭＳ Ｐゴシック" pitchFamily="34" charset="-128"/>
              </a:rPr>
              <a:t>I B</a:t>
            </a:r>
            <a:r>
              <a:rPr lang="en-GB" sz="2400" dirty="0" smtClean="0">
                <a:ea typeface="ＭＳ Ｐゴシック" pitchFamily="34" charset="-128"/>
              </a:rPr>
              <a:t>).</a:t>
            </a:r>
            <a:endParaRPr lang="en-US" sz="2400" dirty="0" smtClean="0">
              <a:ea typeface="ＭＳ Ｐゴシック" pitchFamily="34" charset="-128"/>
            </a:endParaRPr>
          </a:p>
          <a:p>
            <a:pPr marL="457200" indent="-457200" eaLnBrk="1" hangingPunct="1">
              <a:buFont typeface="Wingdings" pitchFamily="2" charset="2"/>
              <a:buChar char="§"/>
            </a:pPr>
            <a:r>
              <a:rPr lang="en-GB" sz="2400" dirty="0" smtClean="0">
                <a:ea typeface="ＭＳ Ｐゴシック" pitchFamily="34" charset="-128"/>
              </a:rPr>
              <a:t>Education and counselling using specific adherence-related tools is recommended (</a:t>
            </a:r>
            <a:r>
              <a:rPr lang="en-GB" sz="2400" b="1" dirty="0" smtClean="0">
                <a:ea typeface="ＭＳ Ｐゴシック" pitchFamily="34" charset="-128"/>
              </a:rPr>
              <a:t>I A</a:t>
            </a:r>
            <a:r>
              <a:rPr lang="en-GB" sz="2400" dirty="0" smtClean="0">
                <a:ea typeface="ＭＳ Ｐゴシック" pitchFamily="34" charset="-128"/>
              </a:rPr>
              <a:t>).</a:t>
            </a:r>
            <a:endParaRPr lang="en-US" sz="2400" dirty="0" smtClean="0">
              <a:ea typeface="ＭＳ Ｐゴシック" pitchFamily="34" charset="-128"/>
            </a:endParaRPr>
          </a:p>
          <a:p>
            <a:pPr marL="457200" indent="-457200" eaLnBrk="1" hangingPunct="1"/>
            <a:endParaRPr lang="en-US" dirty="0" smtClean="0">
              <a:ea typeface="ＭＳ Ｐゴシック" pitchFamily="34"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446088"/>
            <a:ext cx="8229600" cy="949325"/>
          </a:xfrm>
        </p:spPr>
        <p:txBody>
          <a:bodyPr>
            <a:noAutofit/>
          </a:bodyPr>
          <a:lstStyle/>
          <a:p>
            <a:pPr eaLnBrk="1" hangingPunct="1"/>
            <a:r>
              <a:rPr lang="en-GB" cap="none" dirty="0" smtClean="0">
                <a:ea typeface="ＭＳ Ｐゴシック" pitchFamily="34" charset="-128"/>
              </a:rPr>
              <a:t>Practical Applications*:</a:t>
            </a:r>
            <a:r>
              <a:rPr lang="en-US" cap="none" dirty="0" smtClean="0">
                <a:ea typeface="ＭＳ Ｐゴシック" pitchFamily="34" charset="-128"/>
              </a:rPr>
              <a:t/>
            </a:r>
            <a:br>
              <a:rPr lang="en-US" cap="none" dirty="0" smtClean="0">
                <a:ea typeface="ＭＳ Ｐゴシック" pitchFamily="34" charset="-128"/>
              </a:rPr>
            </a:br>
            <a:r>
              <a:rPr lang="en-US" cap="none" dirty="0" smtClean="0">
                <a:ea typeface="ＭＳ Ｐゴシック" pitchFamily="34" charset="-128"/>
              </a:rPr>
              <a:t>Adherence tools for patients</a:t>
            </a:r>
          </a:p>
        </p:txBody>
      </p:sp>
      <p:sp>
        <p:nvSpPr>
          <p:cNvPr id="33795" name="Content Placeholder 2"/>
          <p:cNvSpPr>
            <a:spLocks noGrp="1"/>
          </p:cNvSpPr>
          <p:nvPr>
            <p:ph idx="1"/>
          </p:nvPr>
        </p:nvSpPr>
        <p:spPr/>
        <p:txBody>
          <a:bodyPr/>
          <a:lstStyle/>
          <a:p>
            <a:pPr marL="457200" indent="-457200" eaLnBrk="1" hangingPunct="1">
              <a:buFont typeface="Wingdings" pitchFamily="2" charset="2"/>
              <a:buChar char="§"/>
            </a:pPr>
            <a:r>
              <a:rPr lang="en-US" sz="2400" dirty="0" smtClean="0">
                <a:ea typeface="ＭＳ Ｐゴシック" pitchFamily="34" charset="-128"/>
              </a:rPr>
              <a:t>Adherence tools may be more beneficial when combined with education or counseling.</a:t>
            </a:r>
          </a:p>
          <a:p>
            <a:pPr marL="457200" indent="-457200" eaLnBrk="1" hangingPunct="1">
              <a:buFont typeface="Wingdings" pitchFamily="2" charset="2"/>
              <a:buChar char="§"/>
            </a:pPr>
            <a:r>
              <a:rPr lang="en-US" sz="2400" dirty="0" smtClean="0">
                <a:ea typeface="ＭＳ Ｐゴシック" pitchFamily="34" charset="-128"/>
              </a:rPr>
              <a:t>Studies have evaluated pillboxes, dose planners, reminder alarm device, and EDMs and most found positive effects on adherence.</a:t>
            </a:r>
          </a:p>
          <a:p>
            <a:pPr marL="457200" indent="-457200" eaLnBrk="1" hangingPunct="1"/>
            <a:endParaRPr lang="en-US" dirty="0" smtClean="0">
              <a:ea typeface="ＭＳ Ｐゴシック" pitchFamily="34" charset="-128"/>
            </a:endParaRPr>
          </a:p>
        </p:txBody>
      </p:sp>
      <p:sp>
        <p:nvSpPr>
          <p:cNvPr id="33798" name="Rectangle 5"/>
          <p:cNvSpPr>
            <a:spLocks noChangeArrowheads="1"/>
          </p:cNvSpPr>
          <p:nvPr/>
        </p:nvSpPr>
        <p:spPr bwMode="auto">
          <a:xfrm>
            <a:off x="457200" y="5849938"/>
            <a:ext cx="4572000" cy="274637"/>
          </a:xfrm>
          <a:prstGeom prst="rect">
            <a:avLst/>
          </a:prstGeom>
          <a:noFill/>
          <a:ln w="9525">
            <a:noFill/>
            <a:miter lim="800000"/>
            <a:headEnd/>
            <a:tailEnd/>
          </a:ln>
        </p:spPr>
        <p:txBody>
          <a:bodyPr>
            <a:spAutoFit/>
          </a:bodyPr>
          <a:lstStyle/>
          <a:p>
            <a:r>
              <a:rPr lang="en-US" sz="1200">
                <a:solidFill>
                  <a:srgbClr val="000000"/>
                </a:solidFill>
              </a:rPr>
              <a:t>*Practical applications of A-level recommendations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446088"/>
            <a:ext cx="8229600" cy="949325"/>
          </a:xfrm>
        </p:spPr>
        <p:txBody>
          <a:bodyPr>
            <a:noAutofit/>
          </a:bodyPr>
          <a:lstStyle/>
          <a:p>
            <a:pPr eaLnBrk="1" hangingPunct="1"/>
            <a:r>
              <a:rPr lang="en-GB" cap="none" dirty="0" smtClean="0">
                <a:ea typeface="ＭＳ Ｐゴシック" pitchFamily="34" charset="-128"/>
              </a:rPr>
              <a:t>Recommendations:</a:t>
            </a:r>
            <a:br>
              <a:rPr lang="en-GB" cap="none" dirty="0" smtClean="0">
                <a:ea typeface="ＭＳ Ｐゴシック" pitchFamily="34" charset="-128"/>
              </a:rPr>
            </a:br>
            <a:r>
              <a:rPr lang="en-GB" cap="none" dirty="0" smtClean="0">
                <a:ea typeface="ＭＳ Ｐゴシック" pitchFamily="34" charset="-128"/>
              </a:rPr>
              <a:t>Education/</a:t>
            </a:r>
            <a:r>
              <a:rPr lang="en-GB" cap="none" dirty="0" err="1" smtClean="0">
                <a:ea typeface="ＭＳ Ｐゴシック" pitchFamily="34" charset="-128"/>
              </a:rPr>
              <a:t>counseling</a:t>
            </a:r>
            <a:r>
              <a:rPr lang="en-GB" cap="none" dirty="0" smtClean="0">
                <a:ea typeface="ＭＳ Ｐゴシック" pitchFamily="34" charset="-128"/>
              </a:rPr>
              <a:t> </a:t>
            </a:r>
            <a:r>
              <a:rPr lang="en-US" cap="none" dirty="0" smtClean="0">
                <a:ea typeface="ＭＳ Ｐゴシック" pitchFamily="34" charset="-128"/>
              </a:rPr>
              <a:t/>
            </a:r>
            <a:br>
              <a:rPr lang="en-US" cap="none" dirty="0" smtClean="0">
                <a:ea typeface="ＭＳ Ｐゴシック" pitchFamily="34" charset="-128"/>
              </a:rPr>
            </a:br>
            <a:r>
              <a:rPr lang="en-US" cap="none" dirty="0" smtClean="0">
                <a:ea typeface="ＭＳ Ｐゴシック" pitchFamily="34" charset="-128"/>
              </a:rPr>
              <a:t/>
            </a:r>
            <a:br>
              <a:rPr lang="en-US" cap="none" dirty="0" smtClean="0">
                <a:ea typeface="ＭＳ Ｐゴシック" pitchFamily="34" charset="-128"/>
              </a:rPr>
            </a:br>
            <a:r>
              <a:rPr lang="en-US" cap="none" dirty="0" smtClean="0">
                <a:ea typeface="ＭＳ Ｐゴシック" pitchFamily="34" charset="-128"/>
              </a:rPr>
              <a:t/>
            </a:r>
            <a:br>
              <a:rPr lang="en-US" cap="none" dirty="0" smtClean="0">
                <a:ea typeface="ＭＳ Ｐゴシック" pitchFamily="34" charset="-128"/>
              </a:rPr>
            </a:br>
            <a:endParaRPr lang="en-US" cap="none" dirty="0" smtClean="0">
              <a:ea typeface="ＭＳ Ｐゴシック" pitchFamily="34" charset="-128"/>
            </a:endParaRPr>
          </a:p>
        </p:txBody>
      </p:sp>
      <p:sp>
        <p:nvSpPr>
          <p:cNvPr id="34819" name="Content Placeholder 2"/>
          <p:cNvSpPr>
            <a:spLocks noGrp="1"/>
          </p:cNvSpPr>
          <p:nvPr>
            <p:ph idx="1"/>
          </p:nvPr>
        </p:nvSpPr>
        <p:spPr/>
        <p:txBody>
          <a:bodyPr/>
          <a:lstStyle/>
          <a:p>
            <a:pPr marL="457200" indent="-457200" eaLnBrk="1" hangingPunct="1">
              <a:buFont typeface="Wingdings" pitchFamily="2" charset="2"/>
              <a:buChar char="§"/>
            </a:pPr>
            <a:r>
              <a:rPr lang="en-GB" sz="2400" dirty="0" smtClean="0">
                <a:ea typeface="ＭＳ Ｐゴシック" pitchFamily="34" charset="-128"/>
              </a:rPr>
              <a:t>Individual one-on-one ART education is recommended (</a:t>
            </a:r>
            <a:r>
              <a:rPr lang="en-GB" sz="2400" b="1" dirty="0" smtClean="0">
                <a:ea typeface="ＭＳ Ｐゴシック" pitchFamily="34" charset="-128"/>
              </a:rPr>
              <a:t>II A</a:t>
            </a:r>
            <a:r>
              <a:rPr lang="en-GB" sz="2400" dirty="0" smtClean="0">
                <a:ea typeface="ＭＳ Ｐゴシック" pitchFamily="34" charset="-128"/>
              </a:rPr>
              <a:t>).</a:t>
            </a:r>
            <a:endParaRPr lang="en-US" sz="2400" dirty="0" smtClean="0">
              <a:ea typeface="ＭＳ Ｐゴシック" pitchFamily="34" charset="-128"/>
            </a:endParaRPr>
          </a:p>
          <a:p>
            <a:pPr marL="457200" indent="-457200" eaLnBrk="1" hangingPunct="1">
              <a:buFont typeface="Wingdings" pitchFamily="2" charset="2"/>
              <a:buChar char="§"/>
            </a:pPr>
            <a:r>
              <a:rPr lang="en-GB" sz="2400" dirty="0" smtClean="0">
                <a:ea typeface="ＭＳ Ｐゴシック" pitchFamily="34" charset="-128"/>
              </a:rPr>
              <a:t>Providing one-on-one adherence support to patients through 1 or more adherence counselling approaches is recommended (</a:t>
            </a:r>
            <a:r>
              <a:rPr lang="en-GB" sz="2400" b="1" dirty="0" smtClean="0">
                <a:ea typeface="ＭＳ Ｐゴシック" pitchFamily="34" charset="-128"/>
              </a:rPr>
              <a:t>II A</a:t>
            </a:r>
            <a:r>
              <a:rPr lang="en-GB" sz="2400" dirty="0" smtClean="0">
                <a:ea typeface="ＭＳ Ｐゴシック" pitchFamily="34" charset="-128"/>
              </a:rPr>
              <a:t>).</a:t>
            </a:r>
            <a:endParaRPr lang="en-US" sz="2400" dirty="0" smtClean="0">
              <a:ea typeface="ＭＳ Ｐゴシック" pitchFamily="34" charset="-128"/>
            </a:endParaRPr>
          </a:p>
          <a:p>
            <a:pPr marL="457200" indent="-457200" eaLnBrk="1" hangingPunct="1">
              <a:buFont typeface="Wingdings" pitchFamily="2" charset="2"/>
              <a:buChar char="§"/>
            </a:pPr>
            <a:r>
              <a:rPr lang="en-GB" sz="2400" dirty="0" smtClean="0">
                <a:ea typeface="ＭＳ Ｐゴシック" pitchFamily="34" charset="-128"/>
              </a:rPr>
              <a:t>Group education and group counselling are recommended; however, the type of group format, content, and implementation cannot be specified on the basis of the currently available evidence (</a:t>
            </a:r>
            <a:r>
              <a:rPr lang="en-GB" sz="2400" b="1" dirty="0" smtClean="0">
                <a:ea typeface="ＭＳ Ｐゴシック" pitchFamily="34" charset="-128"/>
              </a:rPr>
              <a:t>II C</a:t>
            </a:r>
            <a:r>
              <a:rPr lang="en-GB" sz="2400" dirty="0" smtClean="0">
                <a:ea typeface="ＭＳ Ｐゴシック" pitchFamily="34" charset="-128"/>
              </a:rPr>
              <a:t>). </a:t>
            </a:r>
            <a:endParaRPr lang="en-US" sz="2400" dirty="0" smtClean="0">
              <a:ea typeface="ＭＳ Ｐゴシック" pitchFamily="34" charset="-128"/>
            </a:endParaRPr>
          </a:p>
          <a:p>
            <a:pPr marL="457200" indent="-457200" eaLnBrk="1" hangingPunct="1">
              <a:buFont typeface="Wingdings" pitchFamily="2" charset="2"/>
              <a:buChar char="§"/>
            </a:pPr>
            <a:r>
              <a:rPr lang="en-GB" sz="2400" dirty="0" smtClean="0">
                <a:ea typeface="ＭＳ Ｐゴシック" pitchFamily="34" charset="-128"/>
              </a:rPr>
              <a:t>Multidisciplinary education and counselling intervention approaches are recommended (</a:t>
            </a:r>
            <a:r>
              <a:rPr lang="en-GB" sz="2400" b="1" dirty="0" smtClean="0">
                <a:ea typeface="ＭＳ Ｐゴシック" pitchFamily="34" charset="-128"/>
              </a:rPr>
              <a:t>III B</a:t>
            </a:r>
            <a:r>
              <a:rPr lang="en-GB" sz="2400" dirty="0" smtClean="0">
                <a:ea typeface="ＭＳ Ｐゴシック" pitchFamily="34" charset="-128"/>
              </a:rPr>
              <a:t>).</a:t>
            </a:r>
            <a:endParaRPr lang="en-US" sz="2400" dirty="0" smtClean="0">
              <a:ea typeface="ＭＳ Ｐゴシック" pitchFamily="34" charset="-128"/>
            </a:endParaRPr>
          </a:p>
          <a:p>
            <a:pPr marL="457200" indent="-457200" eaLnBrk="1" hangingPunct="1">
              <a:buFont typeface="Wingdings" pitchFamily="2" charset="2"/>
              <a:buChar char="§"/>
            </a:pPr>
            <a:r>
              <a:rPr lang="en-GB" sz="2400" dirty="0" smtClean="0">
                <a:ea typeface="ＭＳ Ｐゴシック" pitchFamily="34" charset="-128"/>
              </a:rPr>
              <a:t>Offering peer support may be considered (</a:t>
            </a:r>
            <a:r>
              <a:rPr lang="en-GB" sz="2400" b="1" dirty="0" smtClean="0">
                <a:ea typeface="ＭＳ Ｐゴシック" pitchFamily="34" charset="-128"/>
              </a:rPr>
              <a:t>III C</a:t>
            </a:r>
            <a:r>
              <a:rPr lang="en-GB" sz="2400" dirty="0" smtClean="0">
                <a:ea typeface="ＭＳ Ｐゴシック" pitchFamily="34" charset="-128"/>
              </a:rPr>
              <a:t>).</a:t>
            </a:r>
            <a:endParaRPr lang="en-US" sz="2400" dirty="0" smtClean="0">
              <a:ea typeface="ＭＳ Ｐゴシック" pitchFamily="34" charset="-128"/>
            </a:endParaRPr>
          </a:p>
          <a:p>
            <a:pPr marL="457200" indent="-457200" eaLnBrk="1" hangingPunct="1"/>
            <a:endParaRPr lang="en-US" dirty="0" smtClean="0">
              <a:ea typeface="ＭＳ Ｐゴシック" pitchFamily="34"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446088"/>
            <a:ext cx="8229600" cy="949325"/>
          </a:xfrm>
        </p:spPr>
        <p:txBody>
          <a:bodyPr>
            <a:noAutofit/>
          </a:bodyPr>
          <a:lstStyle/>
          <a:p>
            <a:pPr eaLnBrk="1" hangingPunct="1"/>
            <a:r>
              <a:rPr lang="en-GB" cap="none" dirty="0" smtClean="0">
                <a:ea typeface="ＭＳ Ｐゴシック" pitchFamily="34" charset="-128"/>
              </a:rPr>
              <a:t>Practical applications*:</a:t>
            </a:r>
            <a:br>
              <a:rPr lang="en-GB" cap="none" dirty="0" smtClean="0">
                <a:ea typeface="ＭＳ Ｐゴシック" pitchFamily="34" charset="-128"/>
              </a:rPr>
            </a:br>
            <a:r>
              <a:rPr lang="en-GB" cap="none" dirty="0" smtClean="0">
                <a:ea typeface="ＭＳ Ｐゴシック" pitchFamily="34" charset="-128"/>
              </a:rPr>
              <a:t>Education/</a:t>
            </a:r>
            <a:r>
              <a:rPr lang="en-GB" cap="none" dirty="0" err="1" smtClean="0">
                <a:ea typeface="ＭＳ Ｐゴシック" pitchFamily="34" charset="-128"/>
              </a:rPr>
              <a:t>counseling</a:t>
            </a:r>
            <a:r>
              <a:rPr lang="en-GB" cap="none" dirty="0" smtClean="0">
                <a:ea typeface="ＭＳ Ｐゴシック" pitchFamily="34" charset="-128"/>
              </a:rPr>
              <a:t> </a:t>
            </a:r>
            <a:r>
              <a:rPr lang="en-US" cap="none" dirty="0" smtClean="0">
                <a:ea typeface="ＭＳ Ｐゴシック" pitchFamily="34" charset="-128"/>
              </a:rPr>
              <a:t/>
            </a:r>
            <a:br>
              <a:rPr lang="en-US" cap="none" dirty="0" smtClean="0">
                <a:ea typeface="ＭＳ Ｐゴシック" pitchFamily="34" charset="-128"/>
              </a:rPr>
            </a:br>
            <a:r>
              <a:rPr lang="en-US" cap="none" dirty="0" smtClean="0">
                <a:ea typeface="ＭＳ Ｐゴシック" pitchFamily="34" charset="-128"/>
              </a:rPr>
              <a:t/>
            </a:r>
            <a:br>
              <a:rPr lang="en-US" cap="none" dirty="0" smtClean="0">
                <a:ea typeface="ＭＳ Ｐゴシック" pitchFamily="34" charset="-128"/>
              </a:rPr>
            </a:br>
            <a:r>
              <a:rPr lang="en-US" cap="none" dirty="0" smtClean="0">
                <a:ea typeface="ＭＳ Ｐゴシック" pitchFamily="34" charset="-128"/>
              </a:rPr>
              <a:t/>
            </a:r>
            <a:br>
              <a:rPr lang="en-US" cap="none" dirty="0" smtClean="0">
                <a:ea typeface="ＭＳ Ｐゴシック" pitchFamily="34" charset="-128"/>
              </a:rPr>
            </a:br>
            <a:endParaRPr lang="en-US" cap="none" dirty="0" smtClean="0">
              <a:ea typeface="ＭＳ Ｐゴシック" pitchFamily="34" charset="-128"/>
            </a:endParaRPr>
          </a:p>
        </p:txBody>
      </p:sp>
      <p:sp>
        <p:nvSpPr>
          <p:cNvPr id="35843" name="Content Placeholder 2"/>
          <p:cNvSpPr>
            <a:spLocks noGrp="1"/>
          </p:cNvSpPr>
          <p:nvPr>
            <p:ph idx="1"/>
          </p:nvPr>
        </p:nvSpPr>
        <p:spPr/>
        <p:txBody>
          <a:bodyPr/>
          <a:lstStyle/>
          <a:p>
            <a:pPr marL="457200" indent="-457200" eaLnBrk="1" hangingPunct="1">
              <a:buFont typeface="Wingdings" pitchFamily="2" charset="2"/>
              <a:buChar char="§"/>
            </a:pPr>
            <a:r>
              <a:rPr lang="en-US" sz="2400" smtClean="0">
                <a:ea typeface="ＭＳ Ｐゴシック" pitchFamily="34" charset="-128"/>
              </a:rPr>
              <a:t>The majority of interventions with ART education had favorable effects on adherence. Most effective interventions included education along with counseling and skills-building along with activities to promote adult learning.</a:t>
            </a:r>
          </a:p>
          <a:p>
            <a:pPr marL="457200" indent="-457200" eaLnBrk="1" hangingPunct="1">
              <a:buFont typeface="Wingdings" pitchFamily="2" charset="2"/>
              <a:buChar char="§"/>
            </a:pPr>
            <a:r>
              <a:rPr lang="en-US" sz="2400" smtClean="0">
                <a:ea typeface="ＭＳ Ｐゴシック" pitchFamily="34" charset="-128"/>
              </a:rPr>
              <a:t>Evidence suggests the utility of providing discussion-based support and provides a wide array of potentially effective interventions that should be carefully matched to clinic population needs and resources.</a:t>
            </a:r>
          </a:p>
          <a:p>
            <a:pPr marL="457200" indent="-457200" eaLnBrk="1" hangingPunct="1"/>
            <a:endParaRPr lang="en-US" smtClean="0">
              <a:ea typeface="ＭＳ Ｐゴシック" pitchFamily="34" charset="-128"/>
            </a:endParaRPr>
          </a:p>
        </p:txBody>
      </p:sp>
      <p:sp>
        <p:nvSpPr>
          <p:cNvPr id="35846" name="TextBox 5"/>
          <p:cNvSpPr txBox="1">
            <a:spLocks noChangeArrowheads="1"/>
          </p:cNvSpPr>
          <p:nvPr/>
        </p:nvSpPr>
        <p:spPr bwMode="auto">
          <a:xfrm>
            <a:off x="457200" y="5775325"/>
            <a:ext cx="3594100" cy="274638"/>
          </a:xfrm>
          <a:prstGeom prst="rect">
            <a:avLst/>
          </a:prstGeom>
          <a:noFill/>
          <a:ln w="9525">
            <a:noFill/>
            <a:miter lim="800000"/>
            <a:headEnd/>
            <a:tailEnd/>
          </a:ln>
        </p:spPr>
        <p:txBody>
          <a:bodyPr wrap="none">
            <a:spAutoFit/>
          </a:bodyPr>
          <a:lstStyle/>
          <a:p>
            <a:r>
              <a:rPr lang="en-US" sz="1200"/>
              <a:t>*Practical applications of A-level recommendations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446088"/>
            <a:ext cx="8229600" cy="949325"/>
          </a:xfrm>
        </p:spPr>
        <p:txBody>
          <a:bodyPr>
            <a:normAutofit/>
          </a:bodyPr>
          <a:lstStyle/>
          <a:p>
            <a:pPr eaLnBrk="1" hangingPunct="1"/>
            <a:r>
              <a:rPr lang="en-US" cap="none" dirty="0" smtClean="0">
                <a:ea typeface="ＭＳ Ｐゴシック" pitchFamily="34" charset="-128"/>
              </a:rPr>
              <a:t>About this presentation</a:t>
            </a:r>
          </a:p>
        </p:txBody>
      </p:sp>
      <p:sp>
        <p:nvSpPr>
          <p:cNvPr id="16387" name="Content Placeholder 2"/>
          <p:cNvSpPr>
            <a:spLocks noGrp="1"/>
          </p:cNvSpPr>
          <p:nvPr>
            <p:ph idx="1"/>
          </p:nvPr>
        </p:nvSpPr>
        <p:spPr/>
        <p:txBody>
          <a:bodyPr/>
          <a:lstStyle/>
          <a:p>
            <a:pPr>
              <a:spcBef>
                <a:spcPct val="50000"/>
              </a:spcBef>
              <a:buFont typeface="Wingdings" pitchFamily="2" charset="2"/>
              <a:buChar char="§"/>
            </a:pPr>
            <a:r>
              <a:rPr lang="en-US" sz="2400" dirty="0" smtClean="0">
                <a:ea typeface="ＭＳ Ｐゴシック" pitchFamily="34" charset="-128"/>
              </a:rPr>
              <a:t>This presentation is based on guidelines published June 5, 2012, by the </a:t>
            </a:r>
            <a:r>
              <a:rPr lang="en-US" sz="2400" i="1" dirty="0" smtClean="0">
                <a:ea typeface="ＭＳ Ｐゴシック" pitchFamily="34" charset="-128"/>
              </a:rPr>
              <a:t>Annals of Internal Medicine</a:t>
            </a:r>
            <a:r>
              <a:rPr lang="en-US" sz="2400" dirty="0" smtClean="0">
                <a:ea typeface="ＭＳ Ｐゴシック" pitchFamily="34" charset="-128"/>
              </a:rPr>
              <a:t>.* </a:t>
            </a:r>
          </a:p>
          <a:p>
            <a:pPr>
              <a:spcBef>
                <a:spcPct val="50000"/>
              </a:spcBef>
              <a:buFont typeface="Wingdings" pitchFamily="2" charset="2"/>
              <a:buChar char="§"/>
            </a:pPr>
            <a:r>
              <a:rPr lang="en-US" sz="2400" dirty="0" smtClean="0">
                <a:ea typeface="ＭＳ Ｐゴシック" pitchFamily="34" charset="-128"/>
              </a:rPr>
              <a:t>The target audience includes healthcare providers, patients, policymakers, and organizations and health systems involved with delivering HIV care, treatment, and support services.</a:t>
            </a:r>
          </a:p>
          <a:p>
            <a:pPr>
              <a:spcBef>
                <a:spcPct val="50000"/>
              </a:spcBef>
              <a:buFont typeface="Wingdings" pitchFamily="2" charset="2"/>
              <a:buChar char="§"/>
            </a:pPr>
            <a:r>
              <a:rPr lang="en-US" sz="2400" dirty="0" smtClean="0">
                <a:ea typeface="ＭＳ Ｐゴシック" pitchFamily="34" charset="-128"/>
              </a:rPr>
              <a:t>These slides should be used as prepared, without changes in content or attribution. </a:t>
            </a:r>
          </a:p>
        </p:txBody>
      </p:sp>
      <p:sp>
        <p:nvSpPr>
          <p:cNvPr id="16388" name="TextBox 4"/>
          <p:cNvSpPr txBox="1">
            <a:spLocks noChangeArrowheads="1"/>
          </p:cNvSpPr>
          <p:nvPr/>
        </p:nvSpPr>
        <p:spPr bwMode="auto">
          <a:xfrm>
            <a:off x="387350" y="5351463"/>
            <a:ext cx="8358188" cy="646331"/>
          </a:xfrm>
          <a:prstGeom prst="rect">
            <a:avLst/>
          </a:prstGeom>
          <a:noFill/>
          <a:ln w="9525">
            <a:noFill/>
            <a:miter lim="800000"/>
            <a:headEnd/>
            <a:tailEnd/>
          </a:ln>
        </p:spPr>
        <p:txBody>
          <a:bodyPr>
            <a:spAutoFit/>
          </a:bodyPr>
          <a:lstStyle/>
          <a:p>
            <a:pPr>
              <a:buFont typeface="Arial" charset="0"/>
              <a:buChar char="•"/>
            </a:pPr>
            <a:r>
              <a:rPr lang="en-US" sz="1200" dirty="0" smtClean="0">
                <a:latin typeface="+mn-lt"/>
              </a:rPr>
              <a:t>Thompson </a:t>
            </a:r>
            <a:r>
              <a:rPr lang="en-US" sz="1200" dirty="0">
                <a:latin typeface="+mn-lt"/>
              </a:rPr>
              <a:t>MA, Mugavero MJ, Amico KR, et al. Guidelines for </a:t>
            </a:r>
            <a:r>
              <a:rPr lang="en-US" sz="1200" dirty="0" smtClean="0">
                <a:latin typeface="+mn-lt"/>
              </a:rPr>
              <a:t>improving entry </a:t>
            </a:r>
            <a:r>
              <a:rPr lang="en-US" sz="1200" dirty="0">
                <a:latin typeface="+mn-lt"/>
              </a:rPr>
              <a:t>into and </a:t>
            </a:r>
            <a:r>
              <a:rPr lang="en-US" sz="1200" dirty="0" smtClean="0">
                <a:latin typeface="+mn-lt"/>
              </a:rPr>
              <a:t>retention </a:t>
            </a:r>
            <a:r>
              <a:rPr lang="en-US" sz="1200" dirty="0">
                <a:latin typeface="+mn-lt"/>
              </a:rPr>
              <a:t>in </a:t>
            </a:r>
            <a:r>
              <a:rPr lang="en-US" sz="1200" dirty="0" smtClean="0">
                <a:latin typeface="+mn-lt"/>
              </a:rPr>
              <a:t>care </a:t>
            </a:r>
            <a:r>
              <a:rPr lang="en-US" sz="1200" dirty="0">
                <a:latin typeface="+mn-lt"/>
              </a:rPr>
              <a:t>and </a:t>
            </a:r>
            <a:r>
              <a:rPr lang="en-US" sz="1200" dirty="0" smtClean="0">
                <a:latin typeface="+mn-lt"/>
              </a:rPr>
              <a:t>antiretroviral adherence </a:t>
            </a:r>
            <a:r>
              <a:rPr lang="en-US" sz="1200" dirty="0">
                <a:latin typeface="+mn-lt"/>
              </a:rPr>
              <a:t>for </a:t>
            </a:r>
            <a:r>
              <a:rPr lang="en-US" sz="1200" dirty="0" smtClean="0">
                <a:latin typeface="+mn-lt"/>
              </a:rPr>
              <a:t>persons </a:t>
            </a:r>
            <a:r>
              <a:rPr lang="en-US" sz="1200" dirty="0">
                <a:latin typeface="+mn-lt"/>
              </a:rPr>
              <a:t>with HIV: </a:t>
            </a:r>
            <a:r>
              <a:rPr lang="en-US" sz="1200" dirty="0" smtClean="0">
                <a:latin typeface="+mn-lt"/>
              </a:rPr>
              <a:t>evidence-based recommendations </a:t>
            </a:r>
            <a:r>
              <a:rPr lang="en-US" sz="1200" dirty="0">
                <a:latin typeface="+mn-lt"/>
              </a:rPr>
              <a:t>from an International Association of Physicians in AIDS Care Panel. </a:t>
            </a:r>
            <a:r>
              <a:rPr lang="en-US" sz="1200" i="1" dirty="0">
                <a:latin typeface="+mn-lt"/>
              </a:rPr>
              <a:t>Ann Intern Med. </a:t>
            </a:r>
            <a:r>
              <a:rPr lang="en-US" sz="1200" dirty="0" smtClean="0">
                <a:latin typeface="+mn-lt"/>
              </a:rPr>
              <a:t>2012;156(11):817-833.</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457200" y="487363"/>
            <a:ext cx="8594725" cy="641350"/>
          </a:xfrm>
        </p:spPr>
        <p:txBody>
          <a:bodyPr>
            <a:noAutofit/>
          </a:bodyPr>
          <a:lstStyle/>
          <a:p>
            <a:r>
              <a:rPr lang="en-GB" cap="none" dirty="0" smtClean="0">
                <a:ea typeface="ＭＳ Ｐゴシック" pitchFamily="34" charset="-128"/>
              </a:rPr>
              <a:t>Recommendations:</a:t>
            </a:r>
            <a:br>
              <a:rPr lang="en-GB" cap="none" dirty="0" smtClean="0">
                <a:ea typeface="ＭＳ Ｐゴシック" pitchFamily="34" charset="-128"/>
              </a:rPr>
            </a:br>
            <a:r>
              <a:rPr lang="en-GB" cap="none" dirty="0" smtClean="0">
                <a:ea typeface="ＭＳ Ｐゴシック" pitchFamily="34" charset="-128"/>
              </a:rPr>
              <a:t>Health system/service delivery</a:t>
            </a:r>
            <a:endParaRPr lang="en-US" cap="none" dirty="0" smtClean="0">
              <a:ea typeface="ＭＳ Ｐゴシック" pitchFamily="34" charset="-128"/>
            </a:endParaRPr>
          </a:p>
        </p:txBody>
      </p:sp>
      <p:sp>
        <p:nvSpPr>
          <p:cNvPr id="36868" name="Content Placeholder 5"/>
          <p:cNvSpPr>
            <a:spLocks noGrp="1"/>
          </p:cNvSpPr>
          <p:nvPr>
            <p:ph idx="1"/>
          </p:nvPr>
        </p:nvSpPr>
        <p:spPr/>
        <p:txBody>
          <a:bodyPr/>
          <a:lstStyle/>
          <a:p>
            <a:pPr>
              <a:buFont typeface="Wingdings" pitchFamily="2" charset="2"/>
              <a:buChar char="§"/>
            </a:pPr>
            <a:r>
              <a:rPr lang="en-GB" sz="2400" smtClean="0">
                <a:ea typeface="ＭＳ Ｐゴシック" pitchFamily="34" charset="-128"/>
              </a:rPr>
              <a:t>Using nurse- or community counsellor-based care has adherence and biological outcomes similar to those of doctor- or clinic counsellor-based care and is recommended in under-resourced settings (</a:t>
            </a:r>
            <a:r>
              <a:rPr lang="en-GB" sz="2400" b="1" smtClean="0">
                <a:ea typeface="ＭＳ Ｐゴシック" pitchFamily="34" charset="-128"/>
              </a:rPr>
              <a:t>II B</a:t>
            </a:r>
            <a:r>
              <a:rPr lang="en-GB" sz="2400" smtClean="0">
                <a:ea typeface="ＭＳ Ｐゴシック" pitchFamily="34" charset="-128"/>
              </a:rPr>
              <a:t>). </a:t>
            </a:r>
            <a:endParaRPr lang="en-US" sz="2400" smtClean="0">
              <a:ea typeface="ＭＳ Ｐゴシック" pitchFamily="34" charset="-128"/>
            </a:endParaRPr>
          </a:p>
          <a:p>
            <a:pPr>
              <a:buFont typeface="Wingdings" pitchFamily="2" charset="2"/>
              <a:buChar char="§"/>
            </a:pPr>
            <a:r>
              <a:rPr lang="en-GB" sz="2400" smtClean="0">
                <a:ea typeface="ＭＳ Ｐゴシック" pitchFamily="34" charset="-128"/>
              </a:rPr>
              <a:t>Interventions providing case management services and resources to address food insecurity, housing, and transportation needs are recommended (</a:t>
            </a:r>
            <a:r>
              <a:rPr lang="en-GB" sz="2400" b="1" smtClean="0">
                <a:ea typeface="ＭＳ Ｐゴシック" pitchFamily="34" charset="-128"/>
              </a:rPr>
              <a:t>III B</a:t>
            </a:r>
            <a:r>
              <a:rPr lang="en-GB" sz="2400" smtClean="0">
                <a:ea typeface="ＭＳ Ｐゴシック" pitchFamily="34" charset="-128"/>
              </a:rPr>
              <a:t>).</a:t>
            </a:r>
            <a:endParaRPr lang="en-US" sz="2400" smtClean="0">
              <a:ea typeface="ＭＳ Ｐゴシック" pitchFamily="34" charset="-128"/>
            </a:endParaRPr>
          </a:p>
          <a:p>
            <a:pPr>
              <a:buFont typeface="Wingdings" pitchFamily="2" charset="2"/>
              <a:buChar char="§"/>
            </a:pPr>
            <a:r>
              <a:rPr lang="en-GB" sz="2400" smtClean="0">
                <a:ea typeface="ＭＳ Ｐゴシック" pitchFamily="34" charset="-128"/>
              </a:rPr>
              <a:t>Integration of medication management services into pharmacy systems may be considered (</a:t>
            </a:r>
            <a:r>
              <a:rPr lang="en-GB" sz="2400" b="1" smtClean="0">
                <a:ea typeface="ＭＳ Ｐゴシック" pitchFamily="34" charset="-128"/>
              </a:rPr>
              <a:t>III C</a:t>
            </a:r>
            <a:r>
              <a:rPr lang="en-GB" sz="2400" smtClean="0">
                <a:ea typeface="ＭＳ Ｐゴシック" pitchFamily="34" charset="-128"/>
              </a:rPr>
              <a:t>).</a:t>
            </a:r>
            <a:endParaRPr lang="en-US" sz="2400" smtClean="0">
              <a:ea typeface="ＭＳ Ｐゴシック" pitchFamily="34" charset="-128"/>
            </a:endParaRPr>
          </a:p>
          <a:p>
            <a:pPr>
              <a:buFont typeface="Wingdings" pitchFamily="2" charset="2"/>
              <a:buChar char="§"/>
            </a:pPr>
            <a:r>
              <a:rPr lang="en-GB" sz="2400" smtClean="0">
                <a:ea typeface="ＭＳ Ｐゴシック" pitchFamily="34" charset="-128"/>
              </a:rPr>
              <a:t>Directly administered ART is not recommended for routine clinical care settings (</a:t>
            </a:r>
            <a:r>
              <a:rPr lang="en-GB" sz="2400" b="1" smtClean="0">
                <a:ea typeface="ＭＳ Ｐゴシック" pitchFamily="34" charset="-128"/>
              </a:rPr>
              <a:t>I A</a:t>
            </a:r>
            <a:r>
              <a:rPr lang="en-GB" sz="2400" smtClean="0">
                <a:ea typeface="ＭＳ Ｐゴシック" pitchFamily="34" charset="-128"/>
              </a:rPr>
              <a:t>).</a:t>
            </a:r>
            <a:endParaRPr lang="en-US" sz="2400" smtClean="0">
              <a:ea typeface="ＭＳ Ｐゴシック" pitchFamily="34" charset="-128"/>
            </a:endParaRPr>
          </a:p>
          <a:p>
            <a:pPr>
              <a:buFont typeface="Arial" pitchFamily="34" charset="0"/>
              <a:buNone/>
            </a:pPr>
            <a:endParaRPr lang="en-US" sz="2400" smtClean="0">
              <a:ea typeface="ＭＳ Ｐゴシック" pitchFamily="34"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554038" y="436563"/>
            <a:ext cx="8075612" cy="1047750"/>
          </a:xfrm>
        </p:spPr>
        <p:txBody>
          <a:bodyPr>
            <a:normAutofit/>
          </a:bodyPr>
          <a:lstStyle/>
          <a:p>
            <a:r>
              <a:rPr lang="en-GB" cap="none" dirty="0" smtClean="0">
                <a:ea typeface="ＭＳ Ｐゴシック" pitchFamily="34" charset="-128"/>
              </a:rPr>
              <a:t>Special populations</a:t>
            </a:r>
            <a:endParaRPr lang="en-US" cap="none" dirty="0" smtClean="0">
              <a:ea typeface="ＭＳ Ｐゴシック" pitchFamily="34" charset="-128"/>
            </a:endParaRPr>
          </a:p>
        </p:txBody>
      </p:sp>
      <p:sp>
        <p:nvSpPr>
          <p:cNvPr id="38916" name="Content Placeholder 5"/>
          <p:cNvSpPr>
            <a:spLocks noGrp="1"/>
          </p:cNvSpPr>
          <p:nvPr>
            <p:ph idx="1"/>
          </p:nvPr>
        </p:nvSpPr>
        <p:spPr/>
        <p:txBody>
          <a:bodyPr/>
          <a:lstStyle/>
          <a:p>
            <a:pPr>
              <a:buFont typeface="Wingdings" pitchFamily="2" charset="2"/>
              <a:buChar char="§"/>
            </a:pPr>
            <a:r>
              <a:rPr lang="en-US" sz="2400" dirty="0" smtClean="0">
                <a:ea typeface="ＭＳ Ｐゴシック" pitchFamily="34" charset="-128"/>
              </a:rPr>
              <a:t>Treatment of a stigmatized and complex medical disorder with associated poor health outcomes is challenging in the best of circumstances.</a:t>
            </a:r>
          </a:p>
          <a:p>
            <a:pPr>
              <a:buFont typeface="Wingdings" pitchFamily="2" charset="2"/>
              <a:buChar char="§"/>
            </a:pPr>
            <a:r>
              <a:rPr lang="en-US" sz="2400" dirty="0" smtClean="0">
                <a:ea typeface="ＭＳ Ｐゴシック" pitchFamily="34" charset="-128"/>
              </a:rPr>
              <a:t>The additional challenges of incarceration, poverty, food and housing instability, and substance use and mental health disorders can further complicate adherence and requires specialized interventions.</a:t>
            </a:r>
          </a:p>
          <a:p>
            <a:pPr>
              <a:buFont typeface="Arial" pitchFamily="34" charset="0"/>
              <a:buNone/>
            </a:pPr>
            <a:endParaRPr lang="en-US" sz="24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487363" y="436563"/>
            <a:ext cx="8075612" cy="1047750"/>
          </a:xfrm>
        </p:spPr>
        <p:txBody>
          <a:bodyPr>
            <a:noAutofit/>
          </a:bodyPr>
          <a:lstStyle/>
          <a:p>
            <a:r>
              <a:rPr lang="en-GB" cap="none" dirty="0" smtClean="0">
                <a:ea typeface="ＭＳ Ｐゴシック" pitchFamily="34" charset="-128"/>
              </a:rPr>
              <a:t>Recommendations: </a:t>
            </a:r>
            <a:br>
              <a:rPr lang="en-GB" cap="none" dirty="0" smtClean="0">
                <a:ea typeface="ＭＳ Ｐゴシック" pitchFamily="34" charset="-128"/>
              </a:rPr>
            </a:br>
            <a:r>
              <a:rPr lang="en-GB" cap="none" dirty="0" smtClean="0">
                <a:ea typeface="ＭＳ Ｐゴシック" pitchFamily="34" charset="-128"/>
              </a:rPr>
              <a:t>Pregnant women</a:t>
            </a:r>
            <a:endParaRPr lang="en-US" cap="none" dirty="0" smtClean="0">
              <a:ea typeface="ＭＳ Ｐゴシック" pitchFamily="34" charset="-128"/>
            </a:endParaRPr>
          </a:p>
        </p:txBody>
      </p:sp>
      <p:sp>
        <p:nvSpPr>
          <p:cNvPr id="40964" name="Content Placeholder 5"/>
          <p:cNvSpPr>
            <a:spLocks noGrp="1"/>
          </p:cNvSpPr>
          <p:nvPr>
            <p:ph idx="1"/>
          </p:nvPr>
        </p:nvSpPr>
        <p:spPr/>
        <p:txBody>
          <a:bodyPr/>
          <a:lstStyle/>
          <a:p>
            <a:pPr>
              <a:buFont typeface="Wingdings" pitchFamily="2" charset="2"/>
              <a:buChar char="§"/>
            </a:pPr>
            <a:r>
              <a:rPr lang="en-US" sz="2400" dirty="0" smtClean="0">
                <a:ea typeface="ＭＳ Ｐゴシック" pitchFamily="34" charset="-128"/>
              </a:rPr>
              <a:t>Targeted PMTCT treatment (including HIV testing and </a:t>
            </a:r>
            <a:r>
              <a:rPr lang="en-US" sz="2400" dirty="0" err="1" smtClean="0">
                <a:ea typeface="ＭＳ Ｐゴシック" pitchFamily="34" charset="-128"/>
              </a:rPr>
              <a:t>serostatus</a:t>
            </a:r>
            <a:r>
              <a:rPr lang="en-US" sz="2400" dirty="0" smtClean="0">
                <a:ea typeface="ＭＳ Ｐゴシック" pitchFamily="34" charset="-128"/>
              </a:rPr>
              <a:t> awareness) improves adherence to ART for PMTCT and is recommended compared with an untargeted approach (treatment without HIV testing) in high HIV prevalence settings (</a:t>
            </a:r>
            <a:r>
              <a:rPr lang="en-US" sz="2400" b="1" dirty="0" smtClean="0">
                <a:ea typeface="ＭＳ Ｐゴシック" pitchFamily="34" charset="-128"/>
              </a:rPr>
              <a:t>III B</a:t>
            </a:r>
            <a:r>
              <a:rPr lang="en-US" sz="2400" dirty="0" smtClean="0">
                <a:ea typeface="ＭＳ Ｐゴシック" pitchFamily="34" charset="-128"/>
              </a:rPr>
              <a:t>).</a:t>
            </a:r>
          </a:p>
          <a:p>
            <a:pPr>
              <a:buFont typeface="Wingdings" pitchFamily="2" charset="2"/>
              <a:buChar char="§"/>
            </a:pPr>
            <a:r>
              <a:rPr lang="en-GB" sz="2400" dirty="0" err="1" smtClean="0">
                <a:ea typeface="ＭＳ Ｐゴシック" pitchFamily="34" charset="-128"/>
              </a:rPr>
              <a:t>Labor</a:t>
            </a:r>
            <a:r>
              <a:rPr lang="en-GB" sz="2400" dirty="0" smtClean="0">
                <a:ea typeface="ＭＳ Ｐゴシック" pitchFamily="34" charset="-128"/>
              </a:rPr>
              <a:t> ward-based PMTCT adherence services are recommended for women who are not receiving ART before </a:t>
            </a:r>
            <a:r>
              <a:rPr lang="en-GB" sz="2400" dirty="0" err="1" smtClean="0">
                <a:ea typeface="ＭＳ Ｐゴシック" pitchFamily="34" charset="-128"/>
              </a:rPr>
              <a:t>labor</a:t>
            </a:r>
            <a:r>
              <a:rPr lang="en-GB" sz="2400" dirty="0" smtClean="0">
                <a:ea typeface="ＭＳ Ｐゴシック" pitchFamily="34" charset="-128"/>
              </a:rPr>
              <a:t> (</a:t>
            </a:r>
            <a:r>
              <a:rPr lang="en-GB" sz="2400" b="1" dirty="0" smtClean="0">
                <a:ea typeface="ＭＳ Ｐゴシック" pitchFamily="34" charset="-128"/>
              </a:rPr>
              <a:t>II B</a:t>
            </a:r>
            <a:r>
              <a:rPr lang="en-GB" sz="2400" dirty="0" smtClean="0">
                <a:ea typeface="ＭＳ Ｐゴシック" pitchFamily="34" charset="-128"/>
              </a:rPr>
              <a:t>).</a:t>
            </a:r>
            <a:endParaRPr lang="en-US" sz="24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554038" y="411163"/>
            <a:ext cx="8075612" cy="1073150"/>
          </a:xfrm>
        </p:spPr>
        <p:txBody>
          <a:bodyPr>
            <a:normAutofit/>
          </a:bodyPr>
          <a:lstStyle/>
          <a:p>
            <a:r>
              <a:rPr lang="en-GB" cap="none" dirty="0" smtClean="0">
                <a:ea typeface="ＭＳ Ｐゴシック" pitchFamily="34" charset="-128"/>
              </a:rPr>
              <a:t>Recommendations: </a:t>
            </a:r>
            <a:br>
              <a:rPr lang="en-GB" cap="none" dirty="0" smtClean="0">
                <a:ea typeface="ＭＳ Ｐゴシック" pitchFamily="34" charset="-128"/>
              </a:rPr>
            </a:br>
            <a:r>
              <a:rPr lang="en-GB" cap="none" dirty="0" smtClean="0">
                <a:ea typeface="ＭＳ Ｐゴシック" pitchFamily="34" charset="-128"/>
              </a:rPr>
              <a:t>Substance use disorders</a:t>
            </a:r>
            <a:endParaRPr lang="en-US" cap="none" dirty="0" smtClean="0">
              <a:ea typeface="ＭＳ Ｐゴシック" pitchFamily="34" charset="-128"/>
            </a:endParaRPr>
          </a:p>
        </p:txBody>
      </p:sp>
      <p:sp>
        <p:nvSpPr>
          <p:cNvPr id="43012" name="Content Placeholder 5"/>
          <p:cNvSpPr>
            <a:spLocks noGrp="1"/>
          </p:cNvSpPr>
          <p:nvPr>
            <p:ph idx="1"/>
          </p:nvPr>
        </p:nvSpPr>
        <p:spPr/>
        <p:txBody>
          <a:bodyPr/>
          <a:lstStyle/>
          <a:p>
            <a:r>
              <a:rPr lang="en-GB" sz="2400" dirty="0" smtClean="0">
                <a:ea typeface="ＭＳ Ｐゴシック" pitchFamily="34" charset="-128"/>
              </a:rPr>
              <a:t>Offering </a:t>
            </a:r>
            <a:r>
              <a:rPr lang="en-GB" sz="2400" dirty="0" err="1" smtClean="0">
                <a:ea typeface="ＭＳ Ｐゴシック" pitchFamily="34" charset="-128"/>
              </a:rPr>
              <a:t>buprenorphine</a:t>
            </a:r>
            <a:r>
              <a:rPr lang="en-GB" sz="2400" dirty="0" smtClean="0">
                <a:ea typeface="ＭＳ Ｐゴシック" pitchFamily="34" charset="-128"/>
              </a:rPr>
              <a:t> or methadone to </a:t>
            </a:r>
            <a:r>
              <a:rPr lang="en-GB" sz="2400" dirty="0" err="1" smtClean="0">
                <a:ea typeface="ＭＳ Ｐゴシック" pitchFamily="34" charset="-128"/>
              </a:rPr>
              <a:t>opioid</a:t>
            </a:r>
            <a:r>
              <a:rPr lang="en-GB" sz="2400" dirty="0" smtClean="0">
                <a:ea typeface="ＭＳ Ｐゴシック" pitchFamily="34" charset="-128"/>
              </a:rPr>
              <a:t>-dependent patients is recommended (</a:t>
            </a:r>
            <a:r>
              <a:rPr lang="en-GB" sz="2400" b="1" dirty="0" smtClean="0">
                <a:ea typeface="ＭＳ Ｐゴシック" pitchFamily="34" charset="-128"/>
              </a:rPr>
              <a:t>II A</a:t>
            </a:r>
            <a:r>
              <a:rPr lang="en-GB" sz="2400" dirty="0" smtClean="0">
                <a:ea typeface="ＭＳ Ｐゴシック" pitchFamily="34" charset="-128"/>
              </a:rPr>
              <a:t>).</a:t>
            </a:r>
            <a:endParaRPr lang="en-US" sz="2400" dirty="0" smtClean="0">
              <a:ea typeface="ＭＳ Ｐゴシック" pitchFamily="34" charset="-128"/>
            </a:endParaRPr>
          </a:p>
          <a:p>
            <a:r>
              <a:rPr lang="en-GB" sz="2400" dirty="0" smtClean="0">
                <a:ea typeface="ＭＳ Ｐゴシック" pitchFamily="34" charset="-128"/>
              </a:rPr>
              <a:t>DAART is recommended for individuals with substance use disorders (</a:t>
            </a:r>
            <a:r>
              <a:rPr lang="en-GB" sz="2400" b="1" dirty="0" smtClean="0">
                <a:ea typeface="ＭＳ Ｐゴシック" pitchFamily="34" charset="-128"/>
              </a:rPr>
              <a:t>I B</a:t>
            </a:r>
            <a:r>
              <a:rPr lang="en-GB" sz="2400" dirty="0" smtClean="0">
                <a:ea typeface="ＭＳ Ｐゴシック" pitchFamily="34" charset="-128"/>
              </a:rPr>
              <a:t>). </a:t>
            </a:r>
            <a:endParaRPr lang="en-US" sz="2400" dirty="0" smtClean="0">
              <a:ea typeface="ＭＳ Ｐゴシック" pitchFamily="34" charset="-128"/>
            </a:endParaRPr>
          </a:p>
          <a:p>
            <a:r>
              <a:rPr lang="en-GB" sz="2400" dirty="0" smtClean="0">
                <a:ea typeface="ＭＳ Ｐゴシック" pitchFamily="34" charset="-128"/>
              </a:rPr>
              <a:t>Integration of DAART into methadone maintenance treatment for </a:t>
            </a:r>
            <a:r>
              <a:rPr lang="en-GB" sz="2400" dirty="0" err="1" smtClean="0">
                <a:ea typeface="ＭＳ Ｐゴシック" pitchFamily="34" charset="-128"/>
              </a:rPr>
              <a:t>opioid</a:t>
            </a:r>
            <a:r>
              <a:rPr lang="en-GB" sz="2400" dirty="0" smtClean="0">
                <a:ea typeface="ＭＳ Ｐゴシック" pitchFamily="34" charset="-128"/>
              </a:rPr>
              <a:t>-dependent patients is recommended (</a:t>
            </a:r>
            <a:r>
              <a:rPr lang="en-GB" sz="2400" b="1" dirty="0" smtClean="0">
                <a:ea typeface="ＭＳ Ｐゴシック" pitchFamily="34" charset="-128"/>
              </a:rPr>
              <a:t>II B</a:t>
            </a:r>
            <a:r>
              <a:rPr lang="en-GB" sz="2400" dirty="0" smtClean="0">
                <a:ea typeface="ＭＳ Ｐゴシック" pitchFamily="34" charset="-128"/>
              </a:rPr>
              <a:t>).</a:t>
            </a:r>
            <a:endParaRPr lang="en-US" sz="24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554038" y="411163"/>
            <a:ext cx="8075612" cy="1073150"/>
          </a:xfrm>
        </p:spPr>
        <p:txBody>
          <a:bodyPr>
            <a:normAutofit/>
          </a:bodyPr>
          <a:lstStyle/>
          <a:p>
            <a:r>
              <a:rPr lang="en-GB" cap="none" dirty="0" smtClean="0">
                <a:ea typeface="ＭＳ Ｐゴシック" pitchFamily="34" charset="-128"/>
              </a:rPr>
              <a:t>Recommendation: </a:t>
            </a:r>
            <a:br>
              <a:rPr lang="en-GB" cap="none" dirty="0" smtClean="0">
                <a:ea typeface="ＭＳ Ｐゴシック" pitchFamily="34" charset="-128"/>
              </a:rPr>
            </a:br>
            <a:r>
              <a:rPr lang="en-GB" cap="none" dirty="0" smtClean="0">
                <a:ea typeface="ＭＳ Ｐゴシック" pitchFamily="34" charset="-128"/>
              </a:rPr>
              <a:t>Mental health</a:t>
            </a:r>
            <a:endParaRPr lang="en-US" cap="none" dirty="0" smtClean="0">
              <a:ea typeface="ＭＳ Ｐゴシック" pitchFamily="34" charset="-128"/>
            </a:endParaRPr>
          </a:p>
        </p:txBody>
      </p:sp>
      <p:sp>
        <p:nvSpPr>
          <p:cNvPr id="45060" name="Content Placeholder 5"/>
          <p:cNvSpPr>
            <a:spLocks noGrp="1"/>
          </p:cNvSpPr>
          <p:nvPr>
            <p:ph idx="1"/>
          </p:nvPr>
        </p:nvSpPr>
        <p:spPr/>
        <p:txBody>
          <a:bodyPr/>
          <a:lstStyle/>
          <a:p>
            <a:r>
              <a:rPr lang="en-GB" sz="2400" smtClean="0">
                <a:ea typeface="ＭＳ Ｐゴシック" pitchFamily="34" charset="-128"/>
              </a:rPr>
              <a:t>Screening, management, and treatment for depression and other mental illnesses in combination with adherence counselling are recommended (</a:t>
            </a:r>
            <a:r>
              <a:rPr lang="en-GB" sz="2400" b="1" smtClean="0">
                <a:ea typeface="ＭＳ Ｐゴシック" pitchFamily="34" charset="-128"/>
              </a:rPr>
              <a:t>II A</a:t>
            </a:r>
            <a:r>
              <a:rPr lang="en-GB" sz="2400" smtClean="0">
                <a:ea typeface="ＭＳ Ｐゴシック" pitchFamily="34" charset="-128"/>
              </a:rPr>
              <a:t>).</a:t>
            </a:r>
            <a:endParaRPr lang="en-US" sz="2400" smtClean="0">
              <a:ea typeface="ＭＳ Ｐゴシック" pitchFamily="34"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a:xfrm>
            <a:off x="554038" y="423863"/>
            <a:ext cx="8075612" cy="1060450"/>
          </a:xfrm>
        </p:spPr>
        <p:txBody>
          <a:bodyPr>
            <a:noAutofit/>
          </a:bodyPr>
          <a:lstStyle/>
          <a:p>
            <a:r>
              <a:rPr lang="en-GB" cap="none" dirty="0" smtClean="0">
                <a:ea typeface="ＭＳ Ｐゴシック" pitchFamily="34" charset="-128"/>
              </a:rPr>
              <a:t>Recommendation: </a:t>
            </a:r>
            <a:br>
              <a:rPr lang="en-GB" cap="none" dirty="0" smtClean="0">
                <a:ea typeface="ＭＳ Ｐゴシック" pitchFamily="34" charset="-128"/>
              </a:rPr>
            </a:br>
            <a:r>
              <a:rPr lang="en-GB" cap="none" dirty="0" smtClean="0">
                <a:ea typeface="ＭＳ Ｐゴシック" pitchFamily="34" charset="-128"/>
              </a:rPr>
              <a:t>Incarceration</a:t>
            </a:r>
            <a:endParaRPr lang="en-US" cap="none" dirty="0" smtClean="0">
              <a:ea typeface="ＭＳ Ｐゴシック" pitchFamily="34" charset="-128"/>
            </a:endParaRPr>
          </a:p>
        </p:txBody>
      </p:sp>
      <p:sp>
        <p:nvSpPr>
          <p:cNvPr id="47108" name="Content Placeholder 5"/>
          <p:cNvSpPr>
            <a:spLocks noGrp="1"/>
          </p:cNvSpPr>
          <p:nvPr>
            <p:ph idx="1"/>
          </p:nvPr>
        </p:nvSpPr>
        <p:spPr/>
        <p:txBody>
          <a:bodyPr/>
          <a:lstStyle/>
          <a:p>
            <a:pPr>
              <a:buFont typeface="Wingdings" pitchFamily="2" charset="2"/>
              <a:buChar char="§"/>
            </a:pPr>
            <a:r>
              <a:rPr lang="en-GB" sz="2400" dirty="0" smtClean="0">
                <a:ea typeface="ＭＳ Ｐゴシック" pitchFamily="34" charset="-128"/>
              </a:rPr>
              <a:t>Directly administered ART (DAART) is recommended during incarceration (</a:t>
            </a:r>
            <a:r>
              <a:rPr lang="en-GB" sz="2400" b="1" dirty="0" smtClean="0">
                <a:ea typeface="ＭＳ Ｐゴシック" pitchFamily="34" charset="-128"/>
              </a:rPr>
              <a:t>III B</a:t>
            </a:r>
            <a:r>
              <a:rPr lang="en-GB" sz="2400" dirty="0" smtClean="0">
                <a:ea typeface="ＭＳ Ｐゴシック" pitchFamily="34" charset="-128"/>
              </a:rPr>
              <a:t>) and may be considered upon release to the community (</a:t>
            </a:r>
            <a:r>
              <a:rPr lang="en-GB" sz="2400" b="1" dirty="0" smtClean="0">
                <a:ea typeface="ＭＳ Ｐゴシック" pitchFamily="34" charset="-128"/>
              </a:rPr>
              <a:t>II C</a:t>
            </a:r>
            <a:r>
              <a:rPr lang="en-GB" sz="2400" dirty="0" smtClean="0">
                <a:ea typeface="ＭＳ Ｐゴシック" pitchFamily="34" charset="-128"/>
              </a:rPr>
              <a:t>).</a:t>
            </a:r>
            <a:endParaRPr lang="en-US" sz="24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554038" y="411163"/>
            <a:ext cx="8075612" cy="801687"/>
          </a:xfrm>
        </p:spPr>
        <p:txBody>
          <a:bodyPr>
            <a:noAutofit/>
          </a:bodyPr>
          <a:lstStyle/>
          <a:p>
            <a:r>
              <a:rPr lang="en-GB" cap="none" dirty="0" smtClean="0">
                <a:ea typeface="ＭＳ Ｐゴシック" pitchFamily="34" charset="-128"/>
              </a:rPr>
              <a:t>Recommendations:</a:t>
            </a:r>
            <a:br>
              <a:rPr lang="en-GB" cap="none" dirty="0" smtClean="0">
                <a:ea typeface="ＭＳ Ｐゴシック" pitchFamily="34" charset="-128"/>
              </a:rPr>
            </a:br>
            <a:r>
              <a:rPr lang="en-GB" cap="none" dirty="0" smtClean="0">
                <a:ea typeface="ＭＳ Ｐゴシック" pitchFamily="34" charset="-128"/>
              </a:rPr>
              <a:t>Homeless/marginally housed individuals</a:t>
            </a:r>
            <a:r>
              <a:rPr lang="en-US" cap="none" dirty="0" smtClean="0">
                <a:ea typeface="ＭＳ Ｐゴシック" pitchFamily="34" charset="-128"/>
              </a:rPr>
              <a:t/>
            </a:r>
            <a:br>
              <a:rPr lang="en-US" cap="none" dirty="0" smtClean="0">
                <a:ea typeface="ＭＳ Ｐゴシック" pitchFamily="34" charset="-128"/>
              </a:rPr>
            </a:br>
            <a:endParaRPr lang="en-US" cap="none" dirty="0" smtClean="0">
              <a:ea typeface="ＭＳ Ｐゴシック" pitchFamily="34" charset="-128"/>
            </a:endParaRPr>
          </a:p>
        </p:txBody>
      </p:sp>
      <p:sp>
        <p:nvSpPr>
          <p:cNvPr id="49156" name="Content Placeholder 5"/>
          <p:cNvSpPr>
            <a:spLocks noGrp="1"/>
          </p:cNvSpPr>
          <p:nvPr>
            <p:ph idx="1"/>
          </p:nvPr>
        </p:nvSpPr>
        <p:spPr/>
        <p:txBody>
          <a:bodyPr/>
          <a:lstStyle/>
          <a:p>
            <a:pPr>
              <a:buFont typeface="Wingdings" pitchFamily="2" charset="2"/>
              <a:buChar char="§"/>
            </a:pPr>
            <a:r>
              <a:rPr lang="en-GB" sz="2400" dirty="0" smtClean="0">
                <a:ea typeface="ＭＳ Ｐゴシック" pitchFamily="34" charset="-128"/>
              </a:rPr>
              <a:t>Case management is recommended to mitigate multiple adherence barriers in the homeless (</a:t>
            </a:r>
            <a:r>
              <a:rPr lang="en-GB" sz="2400" b="1" dirty="0" smtClean="0">
                <a:ea typeface="ＭＳ Ｐゴシック" pitchFamily="34" charset="-128"/>
              </a:rPr>
              <a:t>III B</a:t>
            </a:r>
            <a:r>
              <a:rPr lang="en-GB" sz="2400" dirty="0" smtClean="0">
                <a:ea typeface="ＭＳ Ｐゴシック" pitchFamily="34" charset="-128"/>
              </a:rPr>
              <a:t>).</a:t>
            </a:r>
            <a:endParaRPr lang="en-US" sz="2400" dirty="0" smtClean="0">
              <a:ea typeface="ＭＳ Ｐゴシック" pitchFamily="34" charset="-128"/>
            </a:endParaRPr>
          </a:p>
          <a:p>
            <a:pPr>
              <a:buFont typeface="Wingdings" pitchFamily="2" charset="2"/>
              <a:buChar char="§"/>
            </a:pPr>
            <a:r>
              <a:rPr lang="en-GB" sz="2400" dirty="0" smtClean="0">
                <a:ea typeface="ＭＳ Ｐゴシック" pitchFamily="34" charset="-128"/>
              </a:rPr>
              <a:t>Pillbox organizers are recommended for persons who are homeless (</a:t>
            </a:r>
            <a:r>
              <a:rPr lang="en-GB" sz="2400" b="1" dirty="0" smtClean="0">
                <a:ea typeface="ＭＳ Ｐゴシック" pitchFamily="34" charset="-128"/>
              </a:rPr>
              <a:t>II A</a:t>
            </a:r>
            <a:r>
              <a:rPr lang="en-GB" sz="2400" dirty="0" smtClean="0">
                <a:ea typeface="ＭＳ Ｐゴシック" pitchFamily="34" charset="-128"/>
              </a:rPr>
              <a:t>).</a:t>
            </a:r>
            <a:endParaRPr lang="en-US" sz="24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554038" y="411163"/>
            <a:ext cx="8075612" cy="1073150"/>
          </a:xfrm>
        </p:spPr>
        <p:txBody>
          <a:bodyPr>
            <a:normAutofit/>
          </a:bodyPr>
          <a:lstStyle/>
          <a:p>
            <a:r>
              <a:rPr lang="en-GB" cap="none" dirty="0" smtClean="0">
                <a:ea typeface="ＭＳ Ｐゴシック" pitchFamily="34" charset="-128"/>
              </a:rPr>
              <a:t>Recommendations: </a:t>
            </a:r>
            <a:br>
              <a:rPr lang="en-GB" cap="none" dirty="0" smtClean="0">
                <a:ea typeface="ＭＳ Ｐゴシック" pitchFamily="34" charset="-128"/>
              </a:rPr>
            </a:br>
            <a:r>
              <a:rPr lang="en-GB" cap="none" dirty="0" smtClean="0">
                <a:ea typeface="ＭＳ Ｐゴシック" pitchFamily="34" charset="-128"/>
              </a:rPr>
              <a:t>Children/adolescents</a:t>
            </a:r>
            <a:endParaRPr lang="en-US" cap="none" dirty="0" smtClean="0">
              <a:ea typeface="ＭＳ Ｐゴシック" pitchFamily="34" charset="-128"/>
            </a:endParaRPr>
          </a:p>
        </p:txBody>
      </p:sp>
      <p:sp>
        <p:nvSpPr>
          <p:cNvPr id="51204" name="Content Placeholder 5"/>
          <p:cNvSpPr>
            <a:spLocks noGrp="1"/>
          </p:cNvSpPr>
          <p:nvPr>
            <p:ph idx="1"/>
          </p:nvPr>
        </p:nvSpPr>
        <p:spPr/>
        <p:txBody>
          <a:bodyPr/>
          <a:lstStyle/>
          <a:p>
            <a:pPr>
              <a:buFont typeface="Wingdings" pitchFamily="2" charset="2"/>
              <a:buChar char="§"/>
            </a:pPr>
            <a:r>
              <a:rPr lang="en-GB" sz="2400" dirty="0" smtClean="0">
                <a:ea typeface="ＭＳ Ｐゴシック" pitchFamily="34" charset="-128"/>
              </a:rPr>
              <a:t>Intensive youth-focused case management is recommended for adolescents and young adults living with HIV to improve entry into and retention in care (</a:t>
            </a:r>
            <a:r>
              <a:rPr lang="en-GB" sz="2400" b="1" dirty="0" smtClean="0">
                <a:ea typeface="ＭＳ Ｐゴシック" pitchFamily="34" charset="-128"/>
              </a:rPr>
              <a:t>IV B</a:t>
            </a:r>
            <a:r>
              <a:rPr lang="en-GB" sz="2400" dirty="0" smtClean="0">
                <a:ea typeface="ＭＳ Ｐゴシック" pitchFamily="34" charset="-128"/>
              </a:rPr>
              <a:t>).</a:t>
            </a:r>
            <a:endParaRPr lang="en-US" sz="2400" dirty="0" smtClean="0">
              <a:ea typeface="ＭＳ Ｐゴシック" pitchFamily="34" charset="-128"/>
            </a:endParaRPr>
          </a:p>
          <a:p>
            <a:pPr>
              <a:buFont typeface="Wingdings" pitchFamily="2" charset="2"/>
              <a:buChar char="§"/>
            </a:pPr>
            <a:r>
              <a:rPr lang="en-GB" sz="2400" dirty="0" err="1" smtClean="0">
                <a:ea typeface="ＭＳ Ｐゴシック" pitchFamily="34" charset="-128"/>
              </a:rPr>
              <a:t>Pediatric</a:t>
            </a:r>
            <a:r>
              <a:rPr lang="en-GB" sz="2400" dirty="0" smtClean="0">
                <a:ea typeface="ＭＳ Ｐゴシック" pitchFamily="34" charset="-128"/>
              </a:rPr>
              <a:t>- and adolescent-focused therapeutic support interventions using problem-solving approaches and addressing psychosocial context are recommended (</a:t>
            </a:r>
            <a:r>
              <a:rPr lang="en-GB" sz="2400" b="1" dirty="0" smtClean="0">
                <a:ea typeface="ＭＳ Ｐゴシック" pitchFamily="34" charset="-128"/>
              </a:rPr>
              <a:t>III B</a:t>
            </a:r>
            <a:r>
              <a:rPr lang="en-GB" sz="2400" dirty="0" smtClean="0">
                <a:ea typeface="ＭＳ Ｐゴシック" pitchFamily="34" charset="-128"/>
              </a:rPr>
              <a:t>).</a:t>
            </a:r>
            <a:endParaRPr lang="en-US" sz="2400" dirty="0" smtClean="0">
              <a:ea typeface="ＭＳ Ｐゴシック" pitchFamily="34" charset="-128"/>
            </a:endParaRPr>
          </a:p>
          <a:p>
            <a:pPr>
              <a:buFont typeface="Wingdings" pitchFamily="2" charset="2"/>
              <a:buChar char="§"/>
            </a:pPr>
            <a:r>
              <a:rPr lang="en-GB" sz="2400" dirty="0" smtClean="0">
                <a:ea typeface="ＭＳ Ｐゴシック" pitchFamily="34" charset="-128"/>
              </a:rPr>
              <a:t>Pill-swallowing training is recommended and may be particularly helpful for younger patients (</a:t>
            </a:r>
            <a:r>
              <a:rPr lang="en-GB" sz="2400" b="1" dirty="0" smtClean="0">
                <a:ea typeface="ＭＳ Ｐゴシック" pitchFamily="34" charset="-128"/>
              </a:rPr>
              <a:t>IV B</a:t>
            </a:r>
            <a:r>
              <a:rPr lang="en-GB" sz="2400" dirty="0" smtClean="0">
                <a:ea typeface="ＭＳ Ｐゴシック" pitchFamily="34" charset="-128"/>
              </a:rPr>
              <a:t>). </a:t>
            </a:r>
            <a:endParaRPr lang="en-US" sz="2400" dirty="0" smtClean="0">
              <a:ea typeface="ＭＳ Ｐゴシック" pitchFamily="34" charset="-128"/>
            </a:endParaRPr>
          </a:p>
          <a:p>
            <a:pPr>
              <a:buFont typeface="Wingdings" pitchFamily="2" charset="2"/>
              <a:buChar char="§"/>
            </a:pPr>
            <a:r>
              <a:rPr lang="en-GB" sz="2400" dirty="0" smtClean="0">
                <a:ea typeface="ＭＳ Ｐゴシック" pitchFamily="34" charset="-128"/>
              </a:rPr>
              <a:t>DAART improves short-term treatment outcomes and may be considered in </a:t>
            </a:r>
            <a:r>
              <a:rPr lang="en-GB" sz="2400" dirty="0" err="1" smtClean="0">
                <a:ea typeface="ＭＳ Ｐゴシック" pitchFamily="34" charset="-128"/>
              </a:rPr>
              <a:t>pediatric</a:t>
            </a:r>
            <a:r>
              <a:rPr lang="en-GB" sz="2400" dirty="0" smtClean="0">
                <a:ea typeface="ＭＳ Ｐゴシック" pitchFamily="34" charset="-128"/>
              </a:rPr>
              <a:t> and adolescent patients (</a:t>
            </a:r>
            <a:r>
              <a:rPr lang="en-GB" sz="2400" b="1" dirty="0" smtClean="0">
                <a:ea typeface="ＭＳ Ｐゴシック" pitchFamily="34" charset="-128"/>
              </a:rPr>
              <a:t>IV C</a:t>
            </a:r>
            <a:r>
              <a:rPr lang="en-GB" sz="2400" dirty="0" smtClean="0">
                <a:ea typeface="ＭＳ Ｐゴシック" pitchFamily="34" charset="-128"/>
              </a:rPr>
              <a:t>). </a:t>
            </a:r>
            <a:endParaRPr lang="en-US" sz="24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a:xfrm>
            <a:off x="554038" y="430213"/>
            <a:ext cx="8075612" cy="895350"/>
          </a:xfrm>
        </p:spPr>
        <p:txBody>
          <a:bodyPr>
            <a:noAutofit/>
          </a:bodyPr>
          <a:lstStyle/>
          <a:p>
            <a:r>
              <a:rPr lang="en-GB" cap="none" dirty="0" smtClean="0">
                <a:ea typeface="ＭＳ Ｐゴシック" pitchFamily="34" charset="-128"/>
              </a:rPr>
              <a:t>Practical applications*:</a:t>
            </a:r>
            <a:br>
              <a:rPr lang="en-GB" cap="none" dirty="0" smtClean="0">
                <a:ea typeface="ＭＳ Ｐゴシック" pitchFamily="34" charset="-128"/>
              </a:rPr>
            </a:br>
            <a:r>
              <a:rPr lang="en-GB" cap="none" dirty="0" smtClean="0">
                <a:ea typeface="ＭＳ Ｐゴシック" pitchFamily="34" charset="-128"/>
              </a:rPr>
              <a:t>Special populations</a:t>
            </a:r>
            <a:endParaRPr lang="en-US" cap="none" dirty="0" smtClean="0">
              <a:ea typeface="ＭＳ Ｐゴシック" pitchFamily="34" charset="-128"/>
            </a:endParaRPr>
          </a:p>
        </p:txBody>
      </p:sp>
      <p:sp>
        <p:nvSpPr>
          <p:cNvPr id="53252" name="Content Placeholder 5"/>
          <p:cNvSpPr>
            <a:spLocks noGrp="1"/>
          </p:cNvSpPr>
          <p:nvPr>
            <p:ph idx="1"/>
          </p:nvPr>
        </p:nvSpPr>
        <p:spPr/>
        <p:txBody>
          <a:bodyPr/>
          <a:lstStyle/>
          <a:p>
            <a:pPr>
              <a:buFont typeface="Wingdings" pitchFamily="2" charset="2"/>
              <a:buChar char="§"/>
            </a:pPr>
            <a:r>
              <a:rPr lang="en-US" sz="2400" dirty="0" smtClean="0">
                <a:ea typeface="ＭＳ Ｐゴシック" pitchFamily="34" charset="-128"/>
              </a:rPr>
              <a:t>Among patients with </a:t>
            </a:r>
            <a:r>
              <a:rPr lang="en-US" sz="2400" dirty="0" err="1" smtClean="0">
                <a:ea typeface="ＭＳ Ｐゴシック" pitchFamily="34" charset="-128"/>
              </a:rPr>
              <a:t>opioid</a:t>
            </a:r>
            <a:r>
              <a:rPr lang="en-US" sz="2400" dirty="0" smtClean="0">
                <a:ea typeface="ＭＳ Ｐゴシック" pitchFamily="34" charset="-128"/>
              </a:rPr>
              <a:t> dependence, both methadone and </a:t>
            </a:r>
            <a:r>
              <a:rPr lang="en-US" sz="2400" dirty="0" err="1" smtClean="0">
                <a:ea typeface="ＭＳ Ｐゴシック" pitchFamily="34" charset="-128"/>
              </a:rPr>
              <a:t>buprenorphine</a:t>
            </a:r>
            <a:r>
              <a:rPr lang="en-US" sz="2400" dirty="0" smtClean="0">
                <a:ea typeface="ＭＳ Ｐゴシック" pitchFamily="34" charset="-128"/>
              </a:rPr>
              <a:t> maintenance treatments improve medication adherence.</a:t>
            </a:r>
          </a:p>
          <a:p>
            <a:pPr>
              <a:buFont typeface="Wingdings" pitchFamily="2" charset="2"/>
              <a:buChar char="§"/>
            </a:pPr>
            <a:r>
              <a:rPr lang="en-US" sz="2400" dirty="0" smtClean="0">
                <a:ea typeface="ＭＳ Ｐゴシック" pitchFamily="34" charset="-128"/>
              </a:rPr>
              <a:t>Combined mental health and ART adherence counseling interventions have significant impact on depressive symptoms, adherence and treatment outcomes.</a:t>
            </a:r>
          </a:p>
          <a:p>
            <a:pPr>
              <a:buFont typeface="Wingdings" pitchFamily="2" charset="2"/>
              <a:buChar char="§"/>
            </a:pPr>
            <a:r>
              <a:rPr lang="en-US" sz="2400" dirty="0" smtClean="0">
                <a:ea typeface="ＭＳ Ｐゴシック" pitchFamily="34" charset="-128"/>
              </a:rPr>
              <a:t>Pillbox organizers offer a simple reminder of missed doses and are recommended for homeless persons.</a:t>
            </a:r>
          </a:p>
          <a:p>
            <a:endParaRPr lang="en-US" sz="2400" dirty="0" smtClean="0">
              <a:ea typeface="ＭＳ Ｐゴシック" pitchFamily="34" charset="-128"/>
            </a:endParaRPr>
          </a:p>
        </p:txBody>
      </p:sp>
      <p:sp>
        <p:nvSpPr>
          <p:cNvPr id="53254" name="Rectangle 5"/>
          <p:cNvSpPr>
            <a:spLocks noChangeArrowheads="1"/>
          </p:cNvSpPr>
          <p:nvPr/>
        </p:nvSpPr>
        <p:spPr bwMode="auto">
          <a:xfrm>
            <a:off x="457200" y="5849938"/>
            <a:ext cx="4572000" cy="274637"/>
          </a:xfrm>
          <a:prstGeom prst="rect">
            <a:avLst/>
          </a:prstGeom>
          <a:noFill/>
          <a:ln w="9525">
            <a:noFill/>
            <a:miter lim="800000"/>
            <a:headEnd/>
            <a:tailEnd/>
          </a:ln>
        </p:spPr>
        <p:txBody>
          <a:bodyPr>
            <a:spAutoFit/>
          </a:bodyPr>
          <a:lstStyle/>
          <a:p>
            <a:r>
              <a:rPr lang="en-US" sz="1200">
                <a:solidFill>
                  <a:srgbClr val="000000"/>
                </a:solidFill>
              </a:rPr>
              <a:t>*Practical applications of A-level recommendations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446088"/>
            <a:ext cx="8229600" cy="949325"/>
          </a:xfrm>
        </p:spPr>
        <p:txBody>
          <a:bodyPr>
            <a:normAutofit/>
          </a:bodyPr>
          <a:lstStyle/>
          <a:p>
            <a:r>
              <a:rPr lang="en-US" cap="none" dirty="0" smtClean="0">
                <a:ea typeface="ＭＳ Ｐゴシック" pitchFamily="34" charset="-128"/>
              </a:rPr>
              <a:t>Miscellaneous </a:t>
            </a:r>
          </a:p>
        </p:txBody>
      </p:sp>
      <p:sp>
        <p:nvSpPr>
          <p:cNvPr id="55299" name="Content Placeholder 2"/>
          <p:cNvSpPr>
            <a:spLocks noGrp="1"/>
          </p:cNvSpPr>
          <p:nvPr>
            <p:ph idx="1"/>
          </p:nvPr>
        </p:nvSpPr>
        <p:spPr/>
        <p:txBody>
          <a:bodyPr/>
          <a:lstStyle/>
          <a:p>
            <a:pPr>
              <a:buFont typeface="Wingdings" pitchFamily="2" charset="2"/>
              <a:buChar char="§"/>
            </a:pPr>
            <a:r>
              <a:rPr lang="en-US" sz="2400" dirty="0" smtClean="0">
                <a:ea typeface="ＭＳ Ｐゴシック" pitchFamily="34" charset="-128"/>
              </a:rPr>
              <a:t>To see the full text of the guidelines, visit: </a:t>
            </a:r>
          </a:p>
          <a:p>
            <a:pPr marL="800100" lvl="1" indent="-342900">
              <a:buFont typeface="Courier New" pitchFamily="49" charset="0"/>
              <a:buChar char="o"/>
            </a:pPr>
            <a:r>
              <a:rPr lang="en-US" sz="2000" dirty="0" smtClean="0">
                <a:ea typeface="ＭＳ Ｐゴシック" pitchFamily="34" charset="-128"/>
                <a:hlinkClick r:id="rId2"/>
              </a:rPr>
              <a:t>http://www.annals.org/content/early/2012/03/05/0003-4819-156-11-201206050-00419?aimhp</a:t>
            </a:r>
            <a:r>
              <a:rPr lang="en-US" sz="2000" dirty="0" smtClean="0">
                <a:ea typeface="ＭＳ Ｐゴシック" pitchFamily="34" charset="-128"/>
              </a:rPr>
              <a:t>; or </a:t>
            </a:r>
          </a:p>
          <a:p>
            <a:pPr marL="800100" lvl="1" indent="-342900">
              <a:buFont typeface="Courier New" pitchFamily="49" charset="0"/>
              <a:buChar char="o"/>
            </a:pPr>
            <a:r>
              <a:rPr lang="en-US" sz="2000" dirty="0" smtClean="0">
                <a:ea typeface="ＭＳ Ｐゴシック" pitchFamily="34" charset="-128"/>
                <a:hlinkClick r:id="rId3"/>
              </a:rPr>
              <a:t>www.iapac.org</a:t>
            </a:r>
            <a:r>
              <a:rPr lang="en-US" sz="2000" dirty="0" smtClean="0">
                <a:ea typeface="ＭＳ Ｐゴシック" pitchFamily="34" charset="-128"/>
              </a:rPr>
              <a:t> for a direct link to the full text, as well as a table summarizing the guidelines recommendations.</a:t>
            </a:r>
          </a:p>
          <a:p>
            <a:pPr>
              <a:buFont typeface="Wingdings" pitchFamily="2" charset="2"/>
              <a:buChar char="§"/>
            </a:pPr>
            <a:r>
              <a:rPr lang="en-US" sz="2400" dirty="0" smtClean="0">
                <a:ea typeface="ＭＳ Ｐゴシック" pitchFamily="34" charset="-128"/>
              </a:rPr>
              <a:t>Visit the AETC NRC website for the most current version of this presentation: </a:t>
            </a:r>
            <a:r>
              <a:rPr lang="en-US" sz="2400" dirty="0" smtClean="0">
                <a:ea typeface="ＭＳ Ｐゴシック" pitchFamily="34" charset="-128"/>
                <a:hlinkClick r:id="rId4"/>
              </a:rPr>
              <a:t>http://www.aidsetc.org</a:t>
            </a:r>
            <a:endParaRPr lang="en-US" sz="2400" dirty="0" smtClean="0">
              <a:ea typeface="ＭＳ Ｐゴシック" pitchFamily="34" charset="-128"/>
            </a:endParaRPr>
          </a:p>
          <a:p>
            <a:pPr>
              <a:buFont typeface="Wingdings" pitchFamily="2" charset="2"/>
              <a:buChar char="§"/>
            </a:pPr>
            <a:r>
              <a:rPr lang="en-US" sz="2400" dirty="0" smtClean="0">
                <a:ea typeface="ＭＳ Ｐゴシック" pitchFamily="34" charset="-128"/>
              </a:rPr>
              <a:t>Visit </a:t>
            </a:r>
            <a:r>
              <a:rPr lang="en-US" sz="2400" dirty="0" smtClean="0">
                <a:solidFill>
                  <a:srgbClr val="FF0000"/>
                </a:solidFill>
                <a:ea typeface="ＭＳ Ｐゴシック" pitchFamily="34" charset="-128"/>
                <a:hlinkClick r:id="rId3"/>
              </a:rPr>
              <a:t>www.iapac.org</a:t>
            </a:r>
            <a:r>
              <a:rPr lang="en-US" sz="2400" dirty="0" smtClean="0">
                <a:solidFill>
                  <a:srgbClr val="FF0000"/>
                </a:solidFill>
                <a:ea typeface="ＭＳ Ｐゴシック" pitchFamily="34" charset="-128"/>
              </a:rPr>
              <a:t> </a:t>
            </a:r>
            <a:r>
              <a:rPr lang="en-US" sz="2400" dirty="0" smtClean="0">
                <a:ea typeface="ＭＳ Ｐゴシック" pitchFamily="34" charset="-128"/>
              </a:rPr>
              <a:t>to stay up-to-date on guidelines updates and guidelines-related activities, including CME opportunities.</a:t>
            </a:r>
          </a:p>
          <a:p>
            <a:pPr>
              <a:buFont typeface="Wingdings" pitchFamily="2" charset="2"/>
              <a:buChar char="§"/>
            </a:pPr>
            <a:r>
              <a:rPr lang="en-US" sz="2400" dirty="0" smtClean="0">
                <a:ea typeface="ＭＳ Ｐゴシック" pitchFamily="34" charset="-128"/>
              </a:rPr>
              <a:t>This presentation was developed by Benjamin Young, MD, PhD, IAPAC Vice President/Chief Medical Officer.</a:t>
            </a:r>
          </a:p>
          <a:p>
            <a:endParaRPr lang="en-US" dirty="0" smtClean="0">
              <a:ea typeface="ＭＳ Ｐゴシック"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446088"/>
            <a:ext cx="8229600" cy="949325"/>
          </a:xfrm>
        </p:spPr>
        <p:txBody>
          <a:bodyPr>
            <a:normAutofit/>
          </a:bodyPr>
          <a:lstStyle/>
          <a:p>
            <a:r>
              <a:rPr lang="en-US" cap="none" dirty="0" smtClean="0">
                <a:ea typeface="ＭＳ Ｐゴシック" pitchFamily="34" charset="-128"/>
              </a:rPr>
              <a:t>Guidelines outline</a:t>
            </a:r>
          </a:p>
        </p:txBody>
      </p:sp>
      <p:sp>
        <p:nvSpPr>
          <p:cNvPr id="17411" name="Content Placeholder 2"/>
          <p:cNvSpPr>
            <a:spLocks noGrp="1"/>
          </p:cNvSpPr>
          <p:nvPr>
            <p:ph idx="1"/>
          </p:nvPr>
        </p:nvSpPr>
        <p:spPr/>
        <p:txBody>
          <a:bodyPr/>
          <a:lstStyle/>
          <a:p>
            <a:pPr eaLnBrk="1" hangingPunct="1">
              <a:buFont typeface="Wingdings" pitchFamily="2" charset="2"/>
              <a:buChar char="§"/>
            </a:pPr>
            <a:r>
              <a:rPr lang="en-US" sz="2400" dirty="0" smtClean="0">
                <a:ea typeface="ＭＳ Ｐゴシック" pitchFamily="34" charset="-128"/>
              </a:rPr>
              <a:t>Background and methodology</a:t>
            </a:r>
          </a:p>
          <a:p>
            <a:pPr eaLnBrk="1" hangingPunct="1">
              <a:buFont typeface="Wingdings" pitchFamily="2" charset="2"/>
              <a:buChar char="§"/>
            </a:pPr>
            <a:r>
              <a:rPr lang="en-US" sz="2400" dirty="0" smtClean="0">
                <a:ea typeface="ＭＳ Ｐゴシック" pitchFamily="34" charset="-128"/>
              </a:rPr>
              <a:t>Grading scales for the quality of evidence and strength of recommendations</a:t>
            </a:r>
          </a:p>
          <a:p>
            <a:pPr eaLnBrk="1" hangingPunct="1">
              <a:buFont typeface="Wingdings" pitchFamily="2" charset="2"/>
              <a:buChar char="§"/>
            </a:pPr>
            <a:r>
              <a:rPr lang="en-US" sz="2400" dirty="0" smtClean="0">
                <a:ea typeface="ＭＳ Ｐゴシック" pitchFamily="34" charset="-128"/>
              </a:rPr>
              <a:t>Recommendations/practical applications for:</a:t>
            </a:r>
          </a:p>
          <a:p>
            <a:pPr lvl="1" eaLnBrk="1" hangingPunct="1">
              <a:buFont typeface="Courier New" pitchFamily="49" charset="0"/>
              <a:buChar char="o"/>
            </a:pPr>
            <a:r>
              <a:rPr lang="en-US" sz="2000" dirty="0" smtClean="0">
                <a:ea typeface="ＭＳ Ｐゴシック" pitchFamily="34" charset="-128"/>
              </a:rPr>
              <a:t>Entry into and retention in HIV care</a:t>
            </a:r>
          </a:p>
          <a:p>
            <a:pPr lvl="1" eaLnBrk="1" hangingPunct="1">
              <a:buFont typeface="Courier New" pitchFamily="49" charset="0"/>
              <a:buChar char="o"/>
            </a:pPr>
            <a:r>
              <a:rPr lang="en-US" sz="2000" dirty="0" smtClean="0">
                <a:ea typeface="ＭＳ Ｐゴシック" pitchFamily="34" charset="-128"/>
              </a:rPr>
              <a:t>ART adherence</a:t>
            </a:r>
          </a:p>
          <a:p>
            <a:pPr lvl="1" eaLnBrk="1" hangingPunct="1">
              <a:buFont typeface="Courier New" pitchFamily="49" charset="0"/>
              <a:buChar char="o"/>
            </a:pPr>
            <a:r>
              <a:rPr lang="en-US" sz="2000" dirty="0" smtClean="0">
                <a:ea typeface="ＭＳ Ｐゴシック" pitchFamily="34" charset="-128"/>
              </a:rPr>
              <a:t>Special populations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446088"/>
            <a:ext cx="8229600" cy="949325"/>
          </a:xfrm>
        </p:spPr>
        <p:txBody>
          <a:bodyPr>
            <a:normAutofit/>
          </a:bodyPr>
          <a:lstStyle/>
          <a:p>
            <a:pPr eaLnBrk="1" hangingPunct="1"/>
            <a:r>
              <a:rPr lang="en-GB" cap="none" dirty="0" smtClean="0">
                <a:ea typeface="ＭＳ Ｐゴシック" pitchFamily="34" charset="-128"/>
              </a:rPr>
              <a:t>Background</a:t>
            </a:r>
            <a:endParaRPr lang="en-US" cap="none" dirty="0" smtClean="0">
              <a:ea typeface="ＭＳ Ｐゴシック" pitchFamily="34" charset="-128"/>
            </a:endParaRPr>
          </a:p>
        </p:txBody>
      </p:sp>
      <p:sp>
        <p:nvSpPr>
          <p:cNvPr id="18435" name="Content Placeholder 2"/>
          <p:cNvSpPr>
            <a:spLocks noGrp="1"/>
          </p:cNvSpPr>
          <p:nvPr>
            <p:ph idx="1"/>
          </p:nvPr>
        </p:nvSpPr>
        <p:spPr/>
        <p:txBody>
          <a:bodyPr/>
          <a:lstStyle/>
          <a:p>
            <a:pPr marL="514350" indent="-514350" eaLnBrk="1" hangingPunct="1">
              <a:buFont typeface="Wingdings" pitchFamily="2" charset="2"/>
              <a:buChar char="§"/>
            </a:pPr>
            <a:r>
              <a:rPr lang="en-US" sz="2400" dirty="0" smtClean="0">
                <a:ea typeface="ＭＳ Ｐゴシック" pitchFamily="34" charset="-128"/>
              </a:rPr>
              <a:t>The availability of potent antiretroviral therapy (ART) has resulted in remarkable decreases in HIV-related morbidity and mortality.</a:t>
            </a:r>
          </a:p>
          <a:p>
            <a:pPr marL="514350" indent="-514350" eaLnBrk="1" hangingPunct="1">
              <a:buFont typeface="Wingdings" pitchFamily="2" charset="2"/>
              <a:buChar char="§"/>
            </a:pPr>
            <a:r>
              <a:rPr lang="en-US" sz="2400" dirty="0" smtClean="0">
                <a:ea typeface="ＭＳ Ｐゴシック" pitchFamily="34" charset="-128"/>
              </a:rPr>
              <a:t>Timely entry into and retention in HIV care are essential to the provision of effective ART.</a:t>
            </a:r>
          </a:p>
          <a:p>
            <a:pPr marL="514350" indent="-514350" eaLnBrk="1" hangingPunct="1">
              <a:buFont typeface="Wingdings" pitchFamily="2" charset="2"/>
              <a:buChar char="§"/>
            </a:pPr>
            <a:r>
              <a:rPr lang="en-US" sz="2400" dirty="0" smtClean="0">
                <a:ea typeface="ＭＳ Ｐゴシック" pitchFamily="34" charset="-128"/>
              </a:rPr>
              <a:t>Of persons who know their HIV status in the United States, only 69% were linked to care and only 59% were retained in care.</a:t>
            </a:r>
          </a:p>
          <a:p>
            <a:pPr marL="514350" indent="-514350" eaLnBrk="1" hangingPunct="1">
              <a:buFont typeface="Wingdings" pitchFamily="2" charset="2"/>
              <a:buChar char="§"/>
            </a:pPr>
            <a:r>
              <a:rPr lang="en-US" sz="2400" dirty="0" smtClean="0">
                <a:ea typeface="ＭＳ Ｐゴシック" pitchFamily="34" charset="-128"/>
              </a:rPr>
              <a:t>High-level ART adherence is among the key determinants of successful HIV treatment outcome and is essential to minimize the emergence of drug resistance.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446088"/>
            <a:ext cx="8229600" cy="949325"/>
          </a:xfrm>
        </p:spPr>
        <p:txBody>
          <a:bodyPr>
            <a:normAutofit/>
          </a:bodyPr>
          <a:lstStyle/>
          <a:p>
            <a:pPr eaLnBrk="1" hangingPunct="1"/>
            <a:r>
              <a:rPr lang="en-GB" cap="none" dirty="0" smtClean="0">
                <a:ea typeface="ＭＳ Ｐゴシック" pitchFamily="34" charset="-128"/>
              </a:rPr>
              <a:t>Background (continued)</a:t>
            </a:r>
            <a:endParaRPr lang="en-US" cap="none" dirty="0" smtClean="0">
              <a:ea typeface="ＭＳ Ｐゴシック" pitchFamily="34" charset="-128"/>
            </a:endParaRPr>
          </a:p>
        </p:txBody>
      </p:sp>
      <p:sp>
        <p:nvSpPr>
          <p:cNvPr id="19459" name="Content Placeholder 2"/>
          <p:cNvSpPr>
            <a:spLocks noGrp="1"/>
          </p:cNvSpPr>
          <p:nvPr>
            <p:ph idx="1"/>
          </p:nvPr>
        </p:nvSpPr>
        <p:spPr/>
        <p:txBody>
          <a:bodyPr/>
          <a:lstStyle/>
          <a:p>
            <a:pPr marL="514350" indent="-514350" eaLnBrk="1" hangingPunct="1">
              <a:buFont typeface="Wingdings" pitchFamily="2" charset="2"/>
              <a:buChar char="§"/>
            </a:pPr>
            <a:r>
              <a:rPr lang="en-US" sz="2400" dirty="0" smtClean="0">
                <a:ea typeface="ＭＳ Ｐゴシック" pitchFamily="34" charset="-128"/>
              </a:rPr>
              <a:t>CDC data reveals that only 28% of persons with HIV in the United States have achieved viral suppression – which speaks to suboptimal ART adherence, among other factors.</a:t>
            </a:r>
          </a:p>
          <a:p>
            <a:pPr marL="514350" indent="-514350" eaLnBrk="1" hangingPunct="1">
              <a:buFont typeface="Wingdings" pitchFamily="2" charset="2"/>
              <a:buChar char="§"/>
            </a:pPr>
            <a:r>
              <a:rPr lang="en-US" sz="2400" dirty="0" smtClean="0">
                <a:ea typeface="ＭＳ Ｐゴシック" pitchFamily="34" charset="-128"/>
              </a:rPr>
              <a:t>To date, there has not been a full evaluation of the evidence base for how to best monitor or support engagement in HIV care and ART adherence.</a:t>
            </a:r>
          </a:p>
          <a:p>
            <a:pPr marL="514350" indent="-514350" eaLnBrk="1" hangingPunct="1">
              <a:buFont typeface="Wingdings" pitchFamily="2" charset="2"/>
              <a:buChar char="§"/>
            </a:pPr>
            <a:r>
              <a:rPr lang="en-US" sz="2400" dirty="0" smtClean="0">
                <a:ea typeface="ＭＳ Ｐゴシック" pitchFamily="34" charset="-128"/>
              </a:rPr>
              <a:t>These guidelines are evidence-based recommendations to help providers optimize entry into and retention in care and support ART adherence for people living with HIV.</a:t>
            </a:r>
          </a:p>
          <a:p>
            <a:pPr marL="514350" indent="-514350" eaLnBrk="1" hangingPunct="1"/>
            <a:endParaRPr lang="en-US" dirty="0" smtClean="0">
              <a:ea typeface="ＭＳ Ｐゴシック"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446088"/>
            <a:ext cx="8229600" cy="949325"/>
          </a:xfrm>
        </p:spPr>
        <p:txBody>
          <a:bodyPr>
            <a:normAutofit/>
          </a:bodyPr>
          <a:lstStyle/>
          <a:p>
            <a:pPr eaLnBrk="1" hangingPunct="1"/>
            <a:r>
              <a:rPr lang="en-GB" cap="none" dirty="0" smtClean="0">
                <a:ea typeface="ＭＳ Ｐゴシック" pitchFamily="34" charset="-128"/>
              </a:rPr>
              <a:t>Methods</a:t>
            </a:r>
            <a:endParaRPr lang="en-US" cap="none" dirty="0" smtClean="0">
              <a:ea typeface="ＭＳ Ｐゴシック" pitchFamily="34" charset="-128"/>
            </a:endParaRPr>
          </a:p>
        </p:txBody>
      </p:sp>
      <p:sp>
        <p:nvSpPr>
          <p:cNvPr id="20483" name="Content Placeholder 2"/>
          <p:cNvSpPr>
            <a:spLocks noGrp="1"/>
          </p:cNvSpPr>
          <p:nvPr>
            <p:ph idx="1"/>
          </p:nvPr>
        </p:nvSpPr>
        <p:spPr/>
        <p:txBody>
          <a:bodyPr/>
          <a:lstStyle/>
          <a:p>
            <a:pPr marL="514350" indent="-514350" eaLnBrk="1" hangingPunct="1"/>
            <a:r>
              <a:rPr lang="en-US" sz="2400" dirty="0" smtClean="0">
                <a:ea typeface="ＭＳ Ｐゴシック" pitchFamily="34" charset="-128"/>
              </a:rPr>
              <a:t>A systematic literature search was conducted to produce an evidence base restricted to randomized controlled trials (RCTs) and observational studies with comparators that had at least 1 measured biological or behavioral endpoint.</a:t>
            </a:r>
          </a:p>
          <a:p>
            <a:pPr marL="514350" indent="-514350" eaLnBrk="1" hangingPunct="1"/>
            <a:r>
              <a:rPr lang="en-US" sz="2400" dirty="0" smtClean="0">
                <a:ea typeface="ＭＳ Ｐゴシック" pitchFamily="34" charset="-128"/>
              </a:rPr>
              <a:t>A total of 325 studies met the criteria.</a:t>
            </a:r>
          </a:p>
          <a:p>
            <a:pPr marL="514350" indent="-514350" eaLnBrk="1" hangingPunct="1"/>
            <a:r>
              <a:rPr lang="en-US" sz="2400" dirty="0" smtClean="0">
                <a:ea typeface="ＭＳ Ｐゴシック" pitchFamily="34" charset="-128"/>
              </a:rPr>
              <a:t>Panel members drafted recommendations based on the body of evidence for each method or intervention and then graded the overall quality of the body of evidence and strength for each recommendation.</a:t>
            </a:r>
          </a:p>
          <a:p>
            <a:pPr marL="514350" indent="-514350" eaLnBrk="1" hangingPunct="1"/>
            <a:endParaRPr lang="en-US" dirty="0" smtClean="0">
              <a:ea typeface="ＭＳ Ｐゴシック" pitchFamily="34"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457200" y="384175"/>
            <a:ext cx="8229600" cy="1168400"/>
          </a:xfrm>
        </p:spPr>
        <p:txBody>
          <a:bodyPr>
            <a:noAutofit/>
          </a:bodyPr>
          <a:lstStyle/>
          <a:p>
            <a:r>
              <a:rPr lang="en-US" cap="none" dirty="0" smtClean="0">
                <a:ea typeface="ＭＳ Ｐゴシック" pitchFamily="34" charset="-128"/>
              </a:rPr>
              <a:t>Quality of evidence</a:t>
            </a:r>
          </a:p>
        </p:txBody>
      </p:sp>
      <p:graphicFrame>
        <p:nvGraphicFramePr>
          <p:cNvPr id="8" name="Content Placeholder 7"/>
          <p:cNvGraphicFramePr>
            <a:graphicFrameLocks noGrp="1"/>
          </p:cNvGraphicFramePr>
          <p:nvPr>
            <p:ph idx="1"/>
          </p:nvPr>
        </p:nvGraphicFramePr>
        <p:xfrm>
          <a:off x="654050" y="1703388"/>
          <a:ext cx="7764463" cy="3200400"/>
        </p:xfrm>
        <a:graphic>
          <a:graphicData uri="http://schemas.openxmlformats.org/drawingml/2006/table">
            <a:tbl>
              <a:tblPr/>
              <a:tblGrid>
                <a:gridCol w="2255838"/>
                <a:gridCol w="5508625"/>
              </a:tblGrid>
              <a:tr h="3143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1" charset="0"/>
                          <a:ea typeface="ＭＳ Ｐゴシック" pitchFamily="1" charset="-128"/>
                        </a:rPr>
                        <a:t>Quality or Strength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1" charset="0"/>
                          <a:ea typeface="ＭＳ Ｐゴシック" pitchFamily="1" charset="-128"/>
                        </a:rPr>
                        <a:t>Interpretation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143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 charset="0"/>
                          <a:ea typeface="ＭＳ Ｐゴシック" pitchFamily="1" charset="-128"/>
                        </a:rPr>
                        <a:t>Excellent (I)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1" charset="0"/>
                          <a:ea typeface="ＭＳ Ｐゴシック" pitchFamily="1" charset="-128"/>
                        </a:rPr>
                        <a:t>RCT evidence without important limitations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1" charset="0"/>
                          <a:ea typeface="ＭＳ Ｐゴシック" pitchFamily="1" charset="-128"/>
                        </a:rPr>
                        <a:t>Overwhelming evidence from observational studies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143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1" charset="0"/>
                          <a:ea typeface="ＭＳ Ｐゴシック" pitchFamily="1" charset="-128"/>
                        </a:rPr>
                        <a:t>High (II)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 charset="0"/>
                          <a:ea typeface="ＭＳ Ｐゴシック" pitchFamily="1" charset="-128"/>
                        </a:rPr>
                        <a:t>Strong evidence with important limitations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 charset="0"/>
                          <a:ea typeface="ＭＳ Ｐゴシック" pitchFamily="1" charset="-128"/>
                        </a:rPr>
                        <a:t>Strong evidence from observational studies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143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 charset="0"/>
                          <a:ea typeface="ＭＳ Ｐゴシック" pitchFamily="1" charset="-128"/>
                        </a:rPr>
                        <a:t>Medium (III)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 charset="0"/>
                          <a:ea typeface="ＭＳ Ｐゴシック" pitchFamily="1" charset="-128"/>
                        </a:rPr>
                        <a:t>RCT evidence with critical limitations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 charset="0"/>
                          <a:ea typeface="ＭＳ Ｐゴシック" pitchFamily="1" charset="-128"/>
                        </a:rPr>
                        <a:t>Observational study evidence without important limitations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143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 charset="0"/>
                          <a:ea typeface="ＭＳ Ｐゴシック" pitchFamily="1" charset="-128"/>
                        </a:rPr>
                        <a:t>Low (IV)</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1" charset="0"/>
                          <a:ea typeface="ＭＳ Ｐゴシック" pitchFamily="1" charset="-128"/>
                        </a:rPr>
                        <a:t>Observational study evidence with important or critical limitations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457200" y="396875"/>
            <a:ext cx="8172450" cy="1201738"/>
          </a:xfrm>
        </p:spPr>
        <p:txBody>
          <a:bodyPr>
            <a:noAutofit/>
          </a:bodyPr>
          <a:lstStyle/>
          <a:p>
            <a:r>
              <a:rPr lang="en-US" cap="none" dirty="0" smtClean="0">
                <a:ea typeface="ＭＳ Ｐゴシック" pitchFamily="34" charset="-128"/>
              </a:rPr>
              <a:t>Strength of recommendation</a:t>
            </a:r>
          </a:p>
        </p:txBody>
      </p:sp>
      <p:graphicFrame>
        <p:nvGraphicFramePr>
          <p:cNvPr id="8" name="Content Placeholder 7"/>
          <p:cNvGraphicFramePr>
            <a:graphicFrameLocks noGrp="1"/>
          </p:cNvGraphicFramePr>
          <p:nvPr>
            <p:ph idx="1"/>
          </p:nvPr>
        </p:nvGraphicFramePr>
        <p:xfrm>
          <a:off x="641350" y="1692275"/>
          <a:ext cx="7764463" cy="2834640"/>
        </p:xfrm>
        <a:graphic>
          <a:graphicData uri="http://schemas.openxmlformats.org/drawingml/2006/table">
            <a:tbl>
              <a:tblPr/>
              <a:tblGrid>
                <a:gridCol w="2255838"/>
                <a:gridCol w="5508625"/>
              </a:tblGrid>
              <a:tr h="3143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1" charset="0"/>
                          <a:ea typeface="ＭＳ Ｐゴシック" pitchFamily="1" charset="-128"/>
                        </a:rPr>
                        <a:t>Strength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1" charset="0"/>
                          <a:ea typeface="ＭＳ Ｐゴシック" pitchFamily="1" charset="-128"/>
                        </a:rPr>
                        <a:t>Interpretation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143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 charset="0"/>
                          <a:ea typeface="ＭＳ Ｐゴシック" pitchFamily="1" charset="-128"/>
                        </a:rPr>
                        <a:t>Strong (A)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 charset="0"/>
                          <a:ea typeface="ＭＳ Ｐゴシック" pitchFamily="1" charset="-128"/>
                        </a:rPr>
                        <a:t>Almost all patients should receive the recommended course of action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143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 charset="0"/>
                          <a:ea typeface="ＭＳ Ｐゴシック" pitchFamily="1" charset="-128"/>
                        </a:rPr>
                        <a:t>Moderate (B)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 charset="0"/>
                          <a:ea typeface="ＭＳ Ｐゴシック" pitchFamily="1" charset="-128"/>
                        </a:rPr>
                        <a:t>Most patients should receive the recommended course of action.  However, other choices may be appropriate for some patients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143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1" charset="0"/>
                          <a:ea typeface="ＭＳ Ｐゴシック" pitchFamily="1" charset="-128"/>
                        </a:rPr>
                        <a:t>Optional (C)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1" charset="0"/>
                          <a:ea typeface="ＭＳ Ｐゴシック" pitchFamily="1" charset="-128"/>
                        </a:rPr>
                        <a:t>There may be consideration for this recommendation on the basis of individual circumstances.  Not recommended routinely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446088"/>
            <a:ext cx="8229600" cy="949325"/>
          </a:xfrm>
        </p:spPr>
        <p:txBody>
          <a:bodyPr>
            <a:normAutofit/>
          </a:bodyPr>
          <a:lstStyle/>
          <a:p>
            <a:r>
              <a:rPr lang="en-US" cap="none" dirty="0" smtClean="0">
                <a:ea typeface="ＭＳ Ｐゴシック" pitchFamily="34" charset="-128"/>
              </a:rPr>
              <a:t>What these guidelines address</a:t>
            </a:r>
          </a:p>
        </p:txBody>
      </p:sp>
      <p:sp>
        <p:nvSpPr>
          <p:cNvPr id="25603" name="Content Placeholder 2"/>
          <p:cNvSpPr>
            <a:spLocks noGrp="1"/>
          </p:cNvSpPr>
          <p:nvPr>
            <p:ph idx="1"/>
          </p:nvPr>
        </p:nvSpPr>
        <p:spPr/>
        <p:txBody>
          <a:bodyPr/>
          <a:lstStyle/>
          <a:p>
            <a:pPr>
              <a:lnSpc>
                <a:spcPct val="90000"/>
              </a:lnSpc>
              <a:buFont typeface="Wingdings" pitchFamily="2" charset="2"/>
              <a:buChar char="§"/>
            </a:pPr>
            <a:r>
              <a:rPr lang="en-US" sz="2400" dirty="0" smtClean="0">
                <a:ea typeface="ＭＳ Ｐゴシック" pitchFamily="34" charset="-128"/>
              </a:rPr>
              <a:t>Entry and retention in HIV care</a:t>
            </a:r>
          </a:p>
          <a:p>
            <a:pPr>
              <a:lnSpc>
                <a:spcPct val="90000"/>
              </a:lnSpc>
              <a:buFont typeface="Wingdings" pitchFamily="2" charset="2"/>
              <a:buChar char="§"/>
            </a:pPr>
            <a:r>
              <a:rPr lang="en-US" sz="2400" dirty="0" smtClean="0">
                <a:ea typeface="ＭＳ Ｐゴシック" pitchFamily="34" charset="-128"/>
              </a:rPr>
              <a:t>Monitoring ART adherence</a:t>
            </a:r>
          </a:p>
          <a:p>
            <a:pPr>
              <a:lnSpc>
                <a:spcPct val="90000"/>
              </a:lnSpc>
              <a:buFont typeface="Wingdings" pitchFamily="2" charset="2"/>
              <a:buChar char="§"/>
            </a:pPr>
            <a:r>
              <a:rPr lang="en-US" sz="2400" dirty="0" smtClean="0">
                <a:ea typeface="ＭＳ Ｐゴシック" pitchFamily="34" charset="-128"/>
              </a:rPr>
              <a:t>Interventions to improve ART Adherence</a:t>
            </a:r>
          </a:p>
          <a:p>
            <a:pPr>
              <a:lnSpc>
                <a:spcPct val="90000"/>
              </a:lnSpc>
              <a:buFont typeface="Wingdings" pitchFamily="2" charset="2"/>
              <a:buChar char="§"/>
            </a:pPr>
            <a:r>
              <a:rPr lang="en-US" sz="2400" dirty="0" smtClean="0">
                <a:ea typeface="ＭＳ Ｐゴシック" pitchFamily="34" charset="-128"/>
              </a:rPr>
              <a:t>Adherence tools for patients</a:t>
            </a:r>
          </a:p>
          <a:p>
            <a:pPr>
              <a:lnSpc>
                <a:spcPct val="90000"/>
              </a:lnSpc>
              <a:buFont typeface="Wingdings" pitchFamily="2" charset="2"/>
              <a:buChar char="§"/>
            </a:pPr>
            <a:r>
              <a:rPr lang="en-US" sz="2400" dirty="0" smtClean="0">
                <a:ea typeface="ＭＳ Ｐゴシック" pitchFamily="34" charset="-128"/>
              </a:rPr>
              <a:t>Education and counseling interventions</a:t>
            </a:r>
          </a:p>
          <a:p>
            <a:pPr>
              <a:lnSpc>
                <a:spcPct val="90000"/>
              </a:lnSpc>
              <a:buFont typeface="Wingdings" pitchFamily="2" charset="2"/>
              <a:buChar char="§"/>
            </a:pPr>
            <a:r>
              <a:rPr lang="en-US" sz="2400" dirty="0" smtClean="0">
                <a:ea typeface="ＭＳ Ｐゴシック" pitchFamily="34" charset="-128"/>
              </a:rPr>
              <a:t>Health system and service delivery interventions</a:t>
            </a:r>
          </a:p>
          <a:p>
            <a:pPr>
              <a:lnSpc>
                <a:spcPct val="90000"/>
              </a:lnSpc>
              <a:buFont typeface="Wingdings" pitchFamily="2" charset="2"/>
              <a:buChar char="§"/>
            </a:pPr>
            <a:r>
              <a:rPr lang="en-US" sz="2400" dirty="0" smtClean="0">
                <a:ea typeface="ＭＳ Ｐゴシック" pitchFamily="34" charset="-128"/>
              </a:rPr>
              <a:t>Special populations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462</TotalTime>
  <Words>1853</Words>
  <Application>Microsoft Office PowerPoint</Application>
  <PresentationFormat>On-screen Show (4:3)</PresentationFormat>
  <Paragraphs>152</Paragraphs>
  <Slides>29</Slides>
  <Notes>11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Slide 1</vt:lpstr>
      <vt:lpstr>About this presentation</vt:lpstr>
      <vt:lpstr>Guidelines outline</vt:lpstr>
      <vt:lpstr>Background</vt:lpstr>
      <vt:lpstr>Background (continued)</vt:lpstr>
      <vt:lpstr>Methods</vt:lpstr>
      <vt:lpstr>Quality of evidence</vt:lpstr>
      <vt:lpstr>Strength of recommendation</vt:lpstr>
      <vt:lpstr>What these guidelines address</vt:lpstr>
      <vt:lpstr>Entry into and retention in care</vt:lpstr>
      <vt:lpstr>Recommendations: Entry into/retention in care</vt:lpstr>
      <vt:lpstr>Practical applications*:  Entry into/retention in care</vt:lpstr>
      <vt:lpstr>Recommendations: Monitoring ART adherence  </vt:lpstr>
      <vt:lpstr>Practical applications*: Monitoring ART adherence  </vt:lpstr>
      <vt:lpstr>Recommendations: ART strategies  </vt:lpstr>
      <vt:lpstr>Recommendations: Adherence tools for patients</vt:lpstr>
      <vt:lpstr>Practical Applications*: Adherence tools for patients</vt:lpstr>
      <vt:lpstr>Recommendations: Education/counseling    </vt:lpstr>
      <vt:lpstr>Practical applications*: Education/counseling    </vt:lpstr>
      <vt:lpstr>Recommendations: Health system/service delivery</vt:lpstr>
      <vt:lpstr>Special populations</vt:lpstr>
      <vt:lpstr>Recommendations:  Pregnant women</vt:lpstr>
      <vt:lpstr>Recommendations:  Substance use disorders</vt:lpstr>
      <vt:lpstr>Recommendation:  Mental health</vt:lpstr>
      <vt:lpstr>Recommendation:  Incarceration</vt:lpstr>
      <vt:lpstr>Recommendations: Homeless/marginally housed individuals </vt:lpstr>
      <vt:lpstr>Recommendations:  Children/adolescents</vt:lpstr>
      <vt:lpstr>Practical applications*: Special populations</vt:lpstr>
      <vt:lpstr>Miscellaneous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Dominic Vecchiollo</dc:creator>
  <cp:lastModifiedBy>Angela Knudson</cp:lastModifiedBy>
  <cp:revision>56</cp:revision>
  <dcterms:created xsi:type="dcterms:W3CDTF">2010-06-24T20:56:52Z</dcterms:created>
  <dcterms:modified xsi:type="dcterms:W3CDTF">2012-09-26T15:40:31Z</dcterms:modified>
</cp:coreProperties>
</file>