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05" r:id="rId2"/>
    <p:sldId id="306" r:id="rId3"/>
    <p:sldId id="307" r:id="rId4"/>
    <p:sldId id="270" r:id="rId5"/>
    <p:sldId id="258" r:id="rId6"/>
    <p:sldId id="286" r:id="rId7"/>
    <p:sldId id="315" r:id="rId8"/>
    <p:sldId id="277" r:id="rId9"/>
    <p:sldId id="299" r:id="rId10"/>
    <p:sldId id="295" r:id="rId11"/>
    <p:sldId id="310" r:id="rId12"/>
    <p:sldId id="297" r:id="rId13"/>
    <p:sldId id="316" r:id="rId14"/>
    <p:sldId id="304" r:id="rId15"/>
    <p:sldId id="317" r:id="rId16"/>
    <p:sldId id="318" r:id="rId17"/>
    <p:sldId id="271" r:id="rId18"/>
    <p:sldId id="272" r:id="rId19"/>
    <p:sldId id="273" r:id="rId20"/>
    <p:sldId id="291" r:id="rId21"/>
    <p:sldId id="276" r:id="rId22"/>
    <p:sldId id="298" r:id="rId23"/>
    <p:sldId id="313" r:id="rId24"/>
    <p:sldId id="301" r:id="rId25"/>
    <p:sldId id="31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6154" autoAdjust="0"/>
  </p:normalViewPr>
  <p:slideViewPr>
    <p:cSldViewPr snapToGrid="0" snapToObjects="1">
      <p:cViewPr>
        <p:scale>
          <a:sx n="90" d="100"/>
          <a:sy n="90" d="100"/>
        </p:scale>
        <p:origin x="-1432" y="-208"/>
      </p:cViewPr>
      <p:guideLst>
        <p:guide orient="horz" pos="2160"/>
        <p:guide pos="2880"/>
      </p:guideLst>
    </p:cSldViewPr>
  </p:slideViewPr>
  <p:outlineViewPr>
    <p:cViewPr>
      <p:scale>
        <a:sx n="33" d="100"/>
        <a:sy n="33" d="100"/>
      </p:scale>
      <p:origin x="0" y="14982"/>
    </p:cViewPr>
  </p:outlin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amalar\Desktop\Recapture%202009%20data%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amalar\Desktop\Recapture%202009%20data%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01401937820341"/>
          <c:y val="0.0393945511607891"/>
          <c:w val="0.925223875006843"/>
          <c:h val="0.859361864598112"/>
        </c:manualLayout>
      </c:layout>
      <c:barChart>
        <c:barDir val="col"/>
        <c:grouping val="clustered"/>
        <c:varyColors val="0"/>
        <c:dLbls>
          <c:showLegendKey val="0"/>
          <c:showVal val="0"/>
          <c:showCatName val="0"/>
          <c:showSerName val="0"/>
          <c:showPercent val="0"/>
          <c:showBubbleSize val="0"/>
        </c:dLbls>
        <c:gapWidth val="35"/>
        <c:axId val="2067101112"/>
        <c:axId val="2113141896"/>
      </c:barChart>
      <c:catAx>
        <c:axId val="2067101112"/>
        <c:scaling>
          <c:orientation val="minMax"/>
        </c:scaling>
        <c:delete val="0"/>
        <c:axPos val="b"/>
        <c:numFmt formatCode="@" sourceLinked="0"/>
        <c:majorTickMark val="out"/>
        <c:minorTickMark val="none"/>
        <c:tickLblPos val="nextTo"/>
        <c:txPr>
          <a:bodyPr anchor="ctr" anchorCtr="0"/>
          <a:lstStyle/>
          <a:p>
            <a:pPr>
              <a:defRPr sz="1050"/>
            </a:pPr>
            <a:endParaRPr lang="en-US"/>
          </a:p>
        </c:txPr>
        <c:crossAx val="2113141896"/>
        <c:crosses val="autoZero"/>
        <c:auto val="1"/>
        <c:lblAlgn val="ctr"/>
        <c:lblOffset val="100"/>
        <c:tickLblSkip val="1"/>
        <c:noMultiLvlLbl val="0"/>
      </c:catAx>
      <c:valAx>
        <c:axId val="2113141896"/>
        <c:scaling>
          <c:orientation val="minMax"/>
        </c:scaling>
        <c:delete val="0"/>
        <c:axPos val="l"/>
        <c:majorGridlines/>
        <c:numFmt formatCode="0.0%" sourceLinked="1"/>
        <c:majorTickMark val="out"/>
        <c:minorTickMark val="none"/>
        <c:tickLblPos val="nextTo"/>
        <c:crossAx val="2067101112"/>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3"/>
            </a:solidFill>
          </c:spPr>
          <c:invertIfNegative val="0"/>
          <c:dPt>
            <c:idx val="0"/>
            <c:invertIfNegative val="0"/>
            <c:bubble3D val="0"/>
            <c:spPr>
              <a:solidFill>
                <a:schemeClr val="accent2"/>
              </a:solidFill>
            </c:spPr>
          </c:dPt>
          <c:dPt>
            <c:idx val="3"/>
            <c:invertIfNegative val="0"/>
            <c:bubble3D val="0"/>
            <c:spPr>
              <a:solidFill>
                <a:schemeClr val="accent2"/>
              </a:solidFill>
            </c:spPr>
          </c:dPt>
          <c:dPt>
            <c:idx val="6"/>
            <c:invertIfNegative val="0"/>
            <c:bubble3D val="0"/>
            <c:spPr>
              <a:solidFill>
                <a:schemeClr val="accent2"/>
              </a:solidFill>
            </c:spPr>
          </c:dPt>
          <c:dPt>
            <c:idx val="9"/>
            <c:invertIfNegative val="0"/>
            <c:bubble3D val="0"/>
            <c:spPr>
              <a:solidFill>
                <a:schemeClr val="accent2"/>
              </a:solidFill>
            </c:spPr>
          </c:dPt>
          <c:cat>
            <c:strRef>
              <c:f>Sheet3!$A$3:$A$13</c:f>
              <c:strCache>
                <c:ptCount val="11"/>
                <c:pt idx="0">
                  <c:v>No high school education</c:v>
                </c:pt>
                <c:pt idx="1">
                  <c:v>With high school education</c:v>
                </c:pt>
                <c:pt idx="3">
                  <c:v>Unemployed</c:v>
                </c:pt>
                <c:pt idx="4">
                  <c:v>Employed</c:v>
                </c:pt>
                <c:pt idx="6">
                  <c:v>Below poverty level</c:v>
                </c:pt>
                <c:pt idx="7">
                  <c:v>Above poverty level</c:v>
                </c:pt>
                <c:pt idx="9">
                  <c:v>Homeless</c:v>
                </c:pt>
                <c:pt idx="10">
                  <c:v>Not homeless</c:v>
                </c:pt>
              </c:strCache>
            </c:strRef>
          </c:cat>
          <c:val>
            <c:numRef>
              <c:f>Sheet3!$B$3:$B$13</c:f>
              <c:numCache>
                <c:formatCode>0.0%</c:formatCode>
                <c:ptCount val="11"/>
                <c:pt idx="0">
                  <c:v>0.028</c:v>
                </c:pt>
                <c:pt idx="1">
                  <c:v>0.012</c:v>
                </c:pt>
                <c:pt idx="3">
                  <c:v>0.026</c:v>
                </c:pt>
                <c:pt idx="4">
                  <c:v>0.01</c:v>
                </c:pt>
                <c:pt idx="6">
                  <c:v>0.023</c:v>
                </c:pt>
                <c:pt idx="7">
                  <c:v>0.01</c:v>
                </c:pt>
                <c:pt idx="9">
                  <c:v>0.031</c:v>
                </c:pt>
                <c:pt idx="10">
                  <c:v>0.017</c:v>
                </c:pt>
              </c:numCache>
            </c:numRef>
          </c:val>
        </c:ser>
        <c:dLbls>
          <c:showLegendKey val="0"/>
          <c:showVal val="0"/>
          <c:showCatName val="0"/>
          <c:showSerName val="0"/>
          <c:showPercent val="0"/>
          <c:showBubbleSize val="0"/>
        </c:dLbls>
        <c:gapWidth val="35"/>
        <c:axId val="2116574168"/>
        <c:axId val="2116577240"/>
      </c:barChart>
      <c:catAx>
        <c:axId val="2116574168"/>
        <c:scaling>
          <c:orientation val="minMax"/>
        </c:scaling>
        <c:delete val="0"/>
        <c:axPos val="b"/>
        <c:numFmt formatCode="@" sourceLinked="0"/>
        <c:majorTickMark val="out"/>
        <c:minorTickMark val="none"/>
        <c:tickLblPos val="nextTo"/>
        <c:txPr>
          <a:bodyPr rot="-1560000" vert="horz" anchor="ctr" anchorCtr="0"/>
          <a:lstStyle/>
          <a:p>
            <a:pPr>
              <a:defRPr sz="1050">
                <a:latin typeface="Calibri" pitchFamily="34" charset="0"/>
              </a:defRPr>
            </a:pPr>
            <a:endParaRPr lang="en-US"/>
          </a:p>
        </c:txPr>
        <c:crossAx val="2116577240"/>
        <c:crosses val="autoZero"/>
        <c:auto val="1"/>
        <c:lblAlgn val="ctr"/>
        <c:lblOffset val="100"/>
        <c:tickLblSkip val="1"/>
        <c:noMultiLvlLbl val="0"/>
      </c:catAx>
      <c:valAx>
        <c:axId val="2116577240"/>
        <c:scaling>
          <c:orientation val="minMax"/>
        </c:scaling>
        <c:delete val="0"/>
        <c:axPos val="l"/>
        <c:title>
          <c:tx>
            <c:rich>
              <a:bodyPr rot="-5400000" vert="horz"/>
              <a:lstStyle/>
              <a:p>
                <a:pPr>
                  <a:defRPr sz="1200"/>
                </a:pPr>
                <a:r>
                  <a:rPr lang="en-US" sz="1200" dirty="0"/>
                  <a:t>HIV Prevalence</a:t>
                </a:r>
              </a:p>
            </c:rich>
          </c:tx>
          <c:layout/>
          <c:overlay val="0"/>
        </c:title>
        <c:numFmt formatCode="0.0%" sourceLinked="1"/>
        <c:majorTickMark val="out"/>
        <c:minorTickMark val="none"/>
        <c:tickLblPos val="nextTo"/>
        <c:txPr>
          <a:bodyPr/>
          <a:lstStyle/>
          <a:p>
            <a:pPr>
              <a:defRPr sz="1100"/>
            </a:pPr>
            <a:endParaRPr lang="en-US"/>
          </a:p>
        </c:txPr>
        <c:crossAx val="2116574168"/>
        <c:crosses val="autoZero"/>
        <c:crossBetween val="between"/>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7CF691-988B-2B48-97B6-102A54F435CE}" type="datetimeFigureOut">
              <a:rPr lang="en-US" smtClean="0"/>
              <a:t>10/1/12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180EB-8B59-5647-8ED8-AD9CF1BBB65C}" type="slidenum">
              <a:rPr lang="en-US" smtClean="0"/>
              <a:t>‹#›</a:t>
            </a:fld>
            <a:endParaRPr lang="en-US" dirty="0"/>
          </a:p>
        </p:txBody>
      </p:sp>
    </p:spTree>
    <p:extLst>
      <p:ext uri="{BB962C8B-B14F-4D97-AF65-F5344CB8AC3E}">
        <p14:creationId xmlns:p14="http://schemas.microsoft.com/office/powerpoint/2010/main" val="2086965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800000"/>
                </a:solidFill>
              </a:rPr>
              <a:t>MSM and racial minorities disproportionately impacted</a:t>
            </a:r>
          </a:p>
          <a:p>
            <a:r>
              <a:rPr lang="en-US" dirty="0" smtClean="0"/>
              <a:t>Only population</a:t>
            </a:r>
            <a:r>
              <a:rPr lang="en-US" baseline="0" dirty="0" smtClean="0"/>
              <a:t> where HIV incidence is increasing</a:t>
            </a:r>
            <a:endParaRPr lang="en-US" dirty="0"/>
          </a:p>
        </p:txBody>
      </p:sp>
      <p:sp>
        <p:nvSpPr>
          <p:cNvPr id="4" name="Slide Number Placeholder 3"/>
          <p:cNvSpPr>
            <a:spLocks noGrp="1"/>
          </p:cNvSpPr>
          <p:nvPr>
            <p:ph type="sldNum" sz="quarter" idx="10"/>
          </p:nvPr>
        </p:nvSpPr>
        <p:spPr/>
        <p:txBody>
          <a:bodyPr/>
          <a:lstStyle/>
          <a:p>
            <a:fld id="{84F2118D-CEDB-422B-8AC3-87B86DF7058C}" type="slidenum">
              <a:rPr lang="en-US" smtClean="0"/>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KP bucking national trends for AA</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a:t>
            </a:r>
            <a:r>
              <a:rPr lang="en-US" baseline="0" dirty="0" smtClean="0"/>
              <a:t> to healthcare is a gateway to health and wellness, and the ACA is transformative in that regard. Social  determinants of health are also critcially important to HIV prevention and care, and must continue to be recognized and addressed in the broader context of peoples lives.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HIV prevalence was higher among those with lower socioeconomic status (SES), NHBS MMWR</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24 Cities, United States, 2006--2007</a:t>
            </a:r>
          </a:p>
          <a:p>
            <a:endParaRPr lang="en-US" dirty="0"/>
          </a:p>
        </p:txBody>
      </p:sp>
      <p:sp>
        <p:nvSpPr>
          <p:cNvPr id="4" name="Slide Number Placeholder 3"/>
          <p:cNvSpPr>
            <a:spLocks noGrp="1"/>
          </p:cNvSpPr>
          <p:nvPr>
            <p:ph type="sldNum" sz="quarter" idx="10"/>
          </p:nvPr>
        </p:nvSpPr>
        <p:spPr/>
        <p:txBody>
          <a:bodyPr/>
          <a:lstStyle/>
          <a:p>
            <a:fld id="{0CA433D5-2A5E-4B53-88D8-AEC78CFA3903}"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E7D81-640C-4B32-A668-3C2FA881B392}"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1BC659-AEA3-460E-8BFD-0D4427E6F76D}"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smtClean="0"/>
              <a:t>The pie chart on the left illustrates the percentage distribution of diagnoses of HIV infection among adult and adolescent females in 2010 by race/ethnicity in the 46 states. The pie chart on the right shows the distribution of the female population of the 46 states in 2010.  </a:t>
            </a:r>
          </a:p>
          <a:p>
            <a:pPr fontAlgn="auto">
              <a:spcBef>
                <a:spcPts val="0"/>
              </a:spcBef>
              <a:spcAft>
                <a:spcPts val="0"/>
              </a:spcAft>
              <a:defRPr/>
            </a:pPr>
            <a:r>
              <a:rPr lang="en-US" dirty="0" smtClean="0"/>
              <a:t> </a:t>
            </a:r>
          </a:p>
          <a:p>
            <a:pPr fontAlgn="auto">
              <a:spcBef>
                <a:spcPts val="0"/>
              </a:spcBef>
              <a:spcAft>
                <a:spcPts val="0"/>
              </a:spcAft>
              <a:defRPr/>
            </a:pPr>
            <a:r>
              <a:rPr lang="en-US" dirty="0" smtClean="0"/>
              <a:t>In 2010, black/African American females made up 12% of the female population in the 46 states but accounted for an estimated 64% of diagnoses of HIV infection among females. Hispanic/Latino females made up 14% of the female population in the 46 states but accounted for 16% of diagnoses of HIV infection among females. White females made up 68% of the female adult and adolescent population in the 46 states but accounted for 18% of diagnoses of HIV infection among females. </a:t>
            </a:r>
          </a:p>
          <a:p>
            <a:pPr fontAlgn="auto">
              <a:spcBef>
                <a:spcPts val="0"/>
              </a:spcBef>
              <a:spcAft>
                <a:spcPts val="0"/>
              </a:spcAft>
              <a:defRPr/>
            </a:pPr>
            <a:r>
              <a:rPr lang="en-US" dirty="0" smtClean="0"/>
              <a:t> </a:t>
            </a:r>
          </a:p>
          <a:p>
            <a:pPr fontAlgn="auto">
              <a:spcBef>
                <a:spcPts val="0"/>
              </a:spcBef>
              <a:spcAft>
                <a:spcPts val="0"/>
              </a:spcAft>
              <a:defRPr/>
            </a:pPr>
            <a:r>
              <a:rPr lang="en-US" dirty="0" smtClean="0"/>
              <a:t>The following 46 states have had laws or regulations requiring confidential name-based HIV infection reporting since at least January 2007 (and reporting to CDC since at least June 2007): Alabama, Alaska, Arizona, Arkansas, California, Colorado, Connecticut, Delaware, Florida, Georgia, Idaho, Illinois, Indiana, Iowa, Kansas, Kentucky, Louisiana, Maine, Michigan, Minnesota, Mississippi, Missouri, Montana, Nebraska, Nevada, New Hampshire, New Jersey, New Mexico, New York, North Carolina, North Dakota, Ohio, Oklahoma, Oregon, Pennsylvania, Rhode Island, South Carolina, South Dakota, Tennessee, Texas, Utah, Virginia, Washington, West Virginia, Wisconsin, and Wyoming. </a:t>
            </a:r>
          </a:p>
          <a:p>
            <a:pPr fontAlgn="auto">
              <a:spcBef>
                <a:spcPts val="0"/>
              </a:spcBef>
              <a:spcAft>
                <a:spcPts val="0"/>
              </a:spcAft>
              <a:defRPr/>
            </a:pPr>
            <a:r>
              <a:rPr lang="en-US" dirty="0" smtClean="0"/>
              <a:t> </a:t>
            </a:r>
          </a:p>
          <a:p>
            <a:pPr fontAlgn="auto">
              <a:spcBef>
                <a:spcPts val="0"/>
              </a:spcBef>
              <a:spcAft>
                <a:spcPts val="0"/>
              </a:spcAft>
              <a:defRPr/>
            </a:pPr>
            <a:r>
              <a:rPr lang="en-US" dirty="0" smtClean="0"/>
              <a:t>Data include persons with a diagnosis of HIV infection regardless of stage of disease at diagnosis. All displayed data are estimates. Estimated numbers resulted from statistical adjustment that accounted for reporting delays, but not for incomplete reporting. </a:t>
            </a:r>
          </a:p>
          <a:p>
            <a:pPr fontAlgn="auto">
              <a:spcBef>
                <a:spcPts val="0"/>
              </a:spcBef>
              <a:spcAft>
                <a:spcPts val="0"/>
              </a:spcAft>
              <a:defRPr/>
            </a:pPr>
            <a:r>
              <a:rPr lang="en-US" dirty="0" smtClean="0"/>
              <a:t> </a:t>
            </a:r>
          </a:p>
          <a:p>
            <a:pPr fontAlgn="auto">
              <a:spcBef>
                <a:spcPts val="0"/>
              </a:spcBef>
              <a:spcAft>
                <a:spcPts val="0"/>
              </a:spcAft>
              <a:defRPr/>
            </a:pPr>
            <a:r>
              <a:rPr lang="en-US" dirty="0" smtClean="0"/>
              <a:t>Hispanics/Latinos can be of any race.</a:t>
            </a:r>
          </a:p>
          <a:p>
            <a:pPr fontAlgn="auto">
              <a:spcBef>
                <a:spcPts val="0"/>
              </a:spcBef>
              <a:spcAft>
                <a:spcPts val="0"/>
              </a:spcAft>
              <a:defRPr/>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187294-00F5-4CFE-B2A5-53776FB2A61F}" type="slidenum">
              <a:rPr lang="en-US"/>
              <a:pPr fontAlgn="base">
                <a:spcBef>
                  <a:spcPct val="0"/>
                </a:spcBef>
                <a:spcAft>
                  <a:spcPct val="0"/>
                </a:spcAft>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2" y="4344025"/>
            <a:ext cx="5485157" cy="4114488"/>
          </a:xfrm>
          <a:prstGeom prst="rect">
            <a:avLst/>
          </a:prstGeom>
        </p:spPr>
        <p:txBody>
          <a:bodyPr/>
          <a:lstStyle/>
          <a:p>
            <a:r>
              <a:rPr lang="en-US" dirty="0" smtClean="0"/>
              <a:t>Disparities</a:t>
            </a:r>
            <a:r>
              <a:rPr lang="en-US" baseline="0" dirty="0" smtClean="0"/>
              <a:t> we see in incidence - - also reflected in health outcomes for persons living with HIV</a:t>
            </a:r>
            <a:endParaRPr lang="en-US" dirty="0"/>
          </a:p>
        </p:txBody>
      </p:sp>
      <p:sp>
        <p:nvSpPr>
          <p:cNvPr id="4" name="Slide Number Placeholder 3"/>
          <p:cNvSpPr>
            <a:spLocks noGrp="1"/>
          </p:cNvSpPr>
          <p:nvPr>
            <p:ph type="sldNum" sz="quarter" idx="10"/>
          </p:nvPr>
        </p:nvSpPr>
        <p:spPr/>
        <p:txBody>
          <a:bodyPr/>
          <a:lstStyle/>
          <a:p>
            <a:pPr>
              <a:defRPr/>
            </a:pPr>
            <a:fld id="{9A3977BD-0068-4F63-A695-E079C0C2B84D}" type="slidenum">
              <a:rPr lang="en-US" smtClean="0"/>
              <a:pPr>
                <a:defRPr/>
              </a:pPr>
              <a:t>6</a:t>
            </a:fld>
            <a:endParaRPr lang="en-US" dirty="0"/>
          </a:p>
        </p:txBody>
      </p:sp>
    </p:spTree>
    <p:extLst>
      <p:ext uri="{BB962C8B-B14F-4D97-AF65-F5344CB8AC3E}">
        <p14:creationId xmlns:p14="http://schemas.microsoft.com/office/powerpoint/2010/main" val="355185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76" indent="-171776">
              <a:buFont typeface="Arial" pitchFamily="34" charset="0"/>
              <a:buChar char="•"/>
            </a:pPr>
            <a:r>
              <a:rPr lang="en-US" baseline="0" dirty="0" smtClean="0"/>
              <a:t>The percentage of blacks and Hispanics aware of their infection was somewhat lower than among whites, </a:t>
            </a:r>
          </a:p>
          <a:p>
            <a:pPr marL="171776" indent="-171776">
              <a:buFont typeface="Arial" pitchFamily="34" charset="0"/>
              <a:buChar char="•"/>
            </a:pPr>
            <a:r>
              <a:rPr lang="en-US" baseline="0" dirty="0" smtClean="0"/>
              <a:t>and the percentage linked to care, retained in care, presecribed ART and with suppressed viral load was also lower among blacks compared with whites. Among blacks, 21% had a suppressed viral load compared with 30% among whites.</a:t>
            </a:r>
          </a:p>
          <a:p>
            <a:pPr marL="171776" indent="-171776">
              <a:buFont typeface="Arial" pitchFamily="34" charset="0"/>
              <a:buChar char="•"/>
            </a:pPr>
            <a:r>
              <a:rPr lang="en-US" baseline="0" dirty="0" smtClean="0"/>
              <a:t>Among Hispanics, the percentage retained in care and prescribed ART was similar to that among whites; however, a somewhat lower percentage had a suppressed viral load.</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7</a:t>
            </a:fld>
            <a:endParaRPr lang="en-US" dirty="0"/>
          </a:p>
        </p:txBody>
      </p:sp>
    </p:spTree>
    <p:extLst>
      <p:ext uri="{BB962C8B-B14F-4D97-AF65-F5344CB8AC3E}">
        <p14:creationId xmlns:p14="http://schemas.microsoft.com/office/powerpoint/2010/main" val="140122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76" indent="-171776">
              <a:buFont typeface="Arial" pitchFamily="34" charset="0"/>
              <a:buChar char="•"/>
            </a:pPr>
            <a:r>
              <a:rPr lang="en-US" dirty="0" smtClean="0"/>
              <a:t>Here we see the continuum of care for males and females.</a:t>
            </a:r>
          </a:p>
          <a:p>
            <a:pPr marL="171776" indent="-171776">
              <a:buFont typeface="Arial" pitchFamily="34" charset="0"/>
              <a:buChar char="•"/>
            </a:pPr>
            <a:r>
              <a:rPr lang="en-US" dirty="0" smtClean="0"/>
              <a:t>While</a:t>
            </a:r>
            <a:r>
              <a:rPr lang="en-US" baseline="0" dirty="0" smtClean="0"/>
              <a:t> there are some difference in awareness status and linkage and retention in care, with women doing slightly better</a:t>
            </a:r>
          </a:p>
          <a:p>
            <a:pPr marL="171776" indent="-171776">
              <a:buFont typeface="Arial" pitchFamily="34" charset="0"/>
              <a:buChar char="•"/>
            </a:pPr>
            <a:r>
              <a:rPr lang="en-US" baseline="0" dirty="0" smtClean="0"/>
              <a:t>The percentage of males and females that had a suppressed viral load was similar.</a:t>
            </a:r>
            <a:endParaRPr lang="en-US" dirty="0"/>
          </a:p>
        </p:txBody>
      </p:sp>
      <p:sp>
        <p:nvSpPr>
          <p:cNvPr id="4" name="Slide Number Placeholder 3"/>
          <p:cNvSpPr>
            <a:spLocks noGrp="1"/>
          </p:cNvSpPr>
          <p:nvPr>
            <p:ph type="sldNum" sz="quarter" idx="10"/>
          </p:nvPr>
        </p:nvSpPr>
        <p:spPr/>
        <p:txBody>
          <a:bodyPr/>
          <a:lstStyle/>
          <a:p>
            <a:fld id="{C2865D1B-0DC6-42CE-8930-912C113E9AA7}" type="slidenum">
              <a:rPr lang="en-US" smtClean="0"/>
              <a:pPr/>
              <a:t>8</a:t>
            </a:fld>
            <a:endParaRPr lang="en-US" dirty="0"/>
          </a:p>
        </p:txBody>
      </p:sp>
    </p:spTree>
    <p:extLst>
      <p:ext uri="{BB962C8B-B14F-4D97-AF65-F5344CB8AC3E}">
        <p14:creationId xmlns:p14="http://schemas.microsoft.com/office/powerpoint/2010/main" val="98340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few years, robsust</a:t>
            </a:r>
            <a:r>
              <a:rPr lang="en-US" baseline="0" dirty="0" smtClean="0"/>
              <a:t> evidence shows earlier treatment is beneficial for people living with HIV. </a:t>
            </a:r>
            <a:endParaRPr lang="en-US" dirty="0"/>
          </a:p>
        </p:txBody>
      </p:sp>
      <p:sp>
        <p:nvSpPr>
          <p:cNvPr id="4" name="Slide Number Placeholder 3"/>
          <p:cNvSpPr>
            <a:spLocks noGrp="1"/>
          </p:cNvSpPr>
          <p:nvPr>
            <p:ph type="sldNum" sz="quarter" idx="10"/>
          </p:nvPr>
        </p:nvSpPr>
        <p:spPr/>
        <p:txBody>
          <a:bodyPr/>
          <a:lstStyle/>
          <a:p>
            <a:fld id="{0D6180EB-8B59-5647-8ED8-AD9CF1BBB65C}" type="slidenum">
              <a:rPr lang="en-US" smtClean="0"/>
              <a:t>9</a:t>
            </a:fld>
            <a:endParaRPr lang="en-US" dirty="0"/>
          </a:p>
        </p:txBody>
      </p:sp>
    </p:spTree>
    <p:extLst>
      <p:ext uri="{BB962C8B-B14F-4D97-AF65-F5344CB8AC3E}">
        <p14:creationId xmlns:p14="http://schemas.microsoft.com/office/powerpoint/2010/main" val="2667176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1822" y="4572000"/>
            <a:ext cx="5298446" cy="4115269"/>
          </a:xfrm>
          <a:prstGeom prst="rect">
            <a:avLst/>
          </a:prstGeom>
        </p:spPr>
        <p:txBody>
          <a:bodyPr lIns="91432" tIns="45716" rIns="91432" bIns="45716">
            <a:normAutofit/>
          </a:bodyPr>
          <a:lstStyle/>
          <a:p>
            <a:pPr marL="171436" indent="-171436">
              <a:spcBef>
                <a:spcPts val="0"/>
              </a:spcBef>
              <a:spcAft>
                <a:spcPts val="300"/>
              </a:spcAft>
              <a:buClr>
                <a:srgbClr val="FF6600"/>
              </a:buClr>
              <a:buFont typeface="Wingdings" pitchFamily="2" charset="2"/>
              <a:buChar char="q"/>
            </a:pPr>
            <a:r>
              <a:rPr lang="en-US" dirty="0" smtClean="0">
                <a:latin typeface="Arial" pitchFamily="34" charset="0"/>
                <a:cs typeface="Arial" pitchFamily="34" charset="0"/>
              </a:rPr>
              <a:t>SO</a:t>
            </a:r>
            <a:r>
              <a:rPr lang="en-US" baseline="0" dirty="0" smtClean="0">
                <a:latin typeface="Arial" pitchFamily="34" charset="0"/>
                <a:cs typeface="Arial" pitchFamily="34" charset="0"/>
              </a:rPr>
              <a:t> how do we make smarter investments in care and prevention? As part of NHAS implementation, CDC has been conducting analyses to answer this question with regard to preveniton interventions. This is a model based on investments in Philadelphia. As you can see…</a:t>
            </a:r>
            <a:endParaRPr lang="en-US" dirty="0" smtClean="0">
              <a:latin typeface="Arial" pitchFamily="34" charset="0"/>
              <a:cs typeface="Arial" pitchFamily="34" charset="0"/>
            </a:endParaRPr>
          </a:p>
          <a:p>
            <a:pPr marL="171436" indent="-171436">
              <a:spcBef>
                <a:spcPts val="0"/>
              </a:spcBef>
              <a:spcAft>
                <a:spcPts val="300"/>
              </a:spcAft>
              <a:buClr>
                <a:srgbClr val="FF6600"/>
              </a:buClr>
              <a:buFont typeface="Wingdings" pitchFamily="2" charset="2"/>
              <a:buChar char="q"/>
            </a:pPr>
            <a:endParaRPr lang="en-US" dirty="0" smtClean="0">
              <a:latin typeface="Arial" pitchFamily="34" charset="0"/>
              <a:cs typeface="Arial" pitchFamily="34" charset="0"/>
            </a:endParaRPr>
          </a:p>
          <a:p>
            <a:pPr marL="171436" indent="-171436">
              <a:spcBef>
                <a:spcPts val="0"/>
              </a:spcBef>
              <a:spcAft>
                <a:spcPts val="300"/>
              </a:spcAft>
              <a:buClr>
                <a:srgbClr val="FF6600"/>
              </a:buClr>
              <a:buFont typeface="Wingdings" pitchFamily="2" charset="2"/>
              <a:buChar char="q"/>
            </a:pPr>
            <a:r>
              <a:rPr lang="en-US" dirty="0" smtClean="0">
                <a:latin typeface="Arial" pitchFamily="34" charset="0"/>
                <a:cs typeface="Arial" pitchFamily="34" charset="0"/>
              </a:rPr>
              <a:t>Here </a:t>
            </a:r>
            <a:r>
              <a:rPr lang="en-US" dirty="0">
                <a:latin typeface="Arial" pitchFamily="34" charset="0"/>
                <a:cs typeface="Arial" pitchFamily="34" charset="0"/>
              </a:rPr>
              <a:t>are our modeling results of cost per infection averted for each prevention intervention and risk group.</a:t>
            </a:r>
          </a:p>
          <a:p>
            <a:pPr marL="171436" indent="-171436">
              <a:spcBef>
                <a:spcPts val="0"/>
              </a:spcBef>
              <a:spcAft>
                <a:spcPts val="300"/>
              </a:spcAft>
              <a:buClr>
                <a:srgbClr val="FF6600"/>
              </a:buClr>
              <a:buFont typeface="Wingdings" pitchFamily="2" charset="2"/>
              <a:buChar char="q"/>
            </a:pPr>
            <a:r>
              <a:rPr lang="en-US" dirty="0">
                <a:latin typeface="Arial" pitchFamily="34" charset="0"/>
                <a:cs typeface="Arial" pitchFamily="34" charset="0"/>
              </a:rPr>
              <a:t>On the top, are interventions typically delivered to all. On the bottom, are interventions typically targeted by risk group. </a:t>
            </a:r>
          </a:p>
          <a:p>
            <a:pPr marL="170363" indent="-170363">
              <a:spcBef>
                <a:spcPts val="0"/>
              </a:spcBef>
              <a:spcAft>
                <a:spcPts val="298"/>
              </a:spcAft>
              <a:buClr>
                <a:srgbClr val="FF6600"/>
              </a:buClr>
              <a:buFont typeface="Wingdings" pitchFamily="2" charset="2"/>
              <a:buChar char="q"/>
            </a:pPr>
            <a:r>
              <a:rPr lang="en-US" b="1" dirty="0">
                <a:latin typeface="Arial" pitchFamily="34" charset="0"/>
                <a:cs typeface="Arial" pitchFamily="34" charset="0"/>
              </a:rPr>
              <a:t>[CLICK] </a:t>
            </a:r>
            <a:r>
              <a:rPr lang="en-US" dirty="0" smtClean="0">
                <a:latin typeface="Arial" pitchFamily="34" charset="0"/>
                <a:cs typeface="Arial" pitchFamily="34" charset="0"/>
              </a:rPr>
              <a:t>Testing </a:t>
            </a:r>
            <a:r>
              <a:rPr lang="en-US" dirty="0">
                <a:latin typeface="Arial" pitchFamily="34" charset="0"/>
                <a:cs typeface="Arial" pitchFamily="34" charset="0"/>
              </a:rPr>
              <a:t>of men who have sex with men in non-clinical settings, such as from mobile vans, ranked #1 at about $18,000.</a:t>
            </a:r>
          </a:p>
          <a:p>
            <a:pPr marL="170363" indent="-170363">
              <a:spcBef>
                <a:spcPts val="0"/>
              </a:spcBef>
              <a:spcAft>
                <a:spcPts val="298"/>
              </a:spcAft>
              <a:buClr>
                <a:srgbClr val="FF6600"/>
              </a:buClr>
              <a:buFont typeface="Wingdings" pitchFamily="2" charset="2"/>
              <a:buChar char="q"/>
            </a:pPr>
            <a:r>
              <a:rPr lang="en-US" b="1" dirty="0">
                <a:latin typeface="Arial" pitchFamily="34" charset="0"/>
                <a:cs typeface="Arial" pitchFamily="34" charset="0"/>
              </a:rPr>
              <a:t>[CLICK] </a:t>
            </a:r>
            <a:r>
              <a:rPr lang="en-US" dirty="0" smtClean="0">
                <a:latin typeface="Arial" pitchFamily="34" charset="0"/>
                <a:cs typeface="Arial" pitchFamily="34" charset="0"/>
              </a:rPr>
              <a:t>Behavioral </a:t>
            </a:r>
            <a:r>
              <a:rPr lang="en-US" dirty="0">
                <a:latin typeface="Arial" pitchFamily="34" charset="0"/>
                <a:cs typeface="Arial" pitchFamily="34" charset="0"/>
              </a:rPr>
              <a:t>interventions for uninfected heterosexuals at high risk of infection ranked last costing more than $15 million per case averted. </a:t>
            </a:r>
          </a:p>
          <a:p>
            <a:pPr marL="171436" indent="-171436">
              <a:spcBef>
                <a:spcPts val="0"/>
              </a:spcBef>
              <a:spcAft>
                <a:spcPts val="300"/>
              </a:spcAft>
              <a:buClr>
                <a:srgbClr val="FF6600"/>
              </a:buClr>
              <a:buFont typeface="Wingdings" pitchFamily="2" charset="2"/>
              <a:buChar char="q"/>
            </a:pPr>
            <a:r>
              <a:rPr lang="en-US" dirty="0">
                <a:latin typeface="Arial" pitchFamily="34" charset="0"/>
                <a:cs typeface="Arial" pitchFamily="34" charset="0"/>
              </a:rPr>
              <a:t>Note that testing, care and treatment interventions tended to rank higher than behavioral interventions  Given HIV lifetime treatment costs of $391,000, many of these interventions are cost-saving.</a:t>
            </a:r>
          </a:p>
          <a:p>
            <a:pPr>
              <a:spcBef>
                <a:spcPts val="0"/>
              </a:spcBef>
              <a:spcAft>
                <a:spcPts val="300"/>
              </a:spcAft>
              <a:buClr>
                <a:srgbClr val="FF6600"/>
              </a:buCl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B7A5B0-9AC5-4C4D-AC93-E7B9A71B1636}"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14978"/>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098" name="Text Box 2"/>
          <p:cNvSpPr txBox="1">
            <a:spLocks noGrp="1" noChangeArrowheads="1"/>
          </p:cNvSpPr>
          <p:nvPr>
            <p:ph type="body"/>
          </p:nvPr>
        </p:nvSpPr>
        <p:spPr bwMode="auto">
          <a:xfrm>
            <a:off x="1046350" y="4352638"/>
            <a:ext cx="4770905"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Essential components of HIV care. Abbreviation: HIV, human immunodeficiency virus</a:t>
            </a:r>
            <a:r>
              <a:rPr lang="en-GB" dirty="0" smtClean="0">
                <a:latin typeface="Arial" charset="0"/>
                <a:cs typeface="msgothic" charset="0"/>
              </a:rPr>
              <a:t>.</a:t>
            </a:r>
          </a:p>
          <a:p>
            <a:pPr eaLnBrk="1">
              <a:lnSpc>
                <a:spcPct val="93000"/>
              </a:lnSpc>
              <a:spcBef>
                <a:spcPct val="0"/>
              </a:spcBef>
              <a:buSzPct val="45000"/>
              <a:buFont typeface="Wingdings" charset="0"/>
              <a:buNone/>
            </a:pPr>
            <a:endParaRPr lang="en-GB" dirty="0">
              <a:latin typeface="Arial" charset="0"/>
              <a:cs typeface="msgothic" charset="0"/>
            </a:endParaRPr>
          </a:p>
          <a:p>
            <a:pPr eaLnBrk="1">
              <a:lnSpc>
                <a:spcPct val="93000"/>
              </a:lnSpc>
              <a:spcBef>
                <a:spcPct val="0"/>
              </a:spcBef>
              <a:buSzPct val="45000"/>
              <a:buFont typeface="Wingdings" charset="0"/>
              <a:buNone/>
            </a:pPr>
            <a:endParaRPr lang="en-GB" dirty="0">
              <a:latin typeface="Arial" charset="0"/>
              <a:cs typeface="msgothic" charset="0"/>
            </a:endParaRPr>
          </a:p>
          <a:p>
            <a:pPr eaLnBrk="1">
              <a:lnSpc>
                <a:spcPct val="93000"/>
              </a:lnSpc>
              <a:spcBef>
                <a:spcPct val="0"/>
              </a:spcBef>
              <a:buSzPct val="45000"/>
              <a:buFont typeface="Wingdings" charset="0"/>
              <a:buNone/>
            </a:pPr>
            <a:r>
              <a:rPr lang="en-GB" dirty="0" smtClean="0">
                <a:latin typeface="Arial" charset="0"/>
                <a:cs typeface="msgothic" charset="0"/>
              </a:rPr>
              <a:t>HIV medicine has developed an extrememely successful,  integrated model for chronic disease management, often with an interdisciplinary, integrated approach to improve HIV outcomes. Recommend reviewing this aricle by Gallant et all which details the critical components of the HIV care system.</a:t>
            </a:r>
            <a:endParaRPr lang="en-GB" dirty="0">
              <a:latin typeface="Arial" charset="0"/>
              <a:cs typeface="ms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2" y="4344025"/>
            <a:ext cx="5485157" cy="4114488"/>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3977BD-0068-4F63-A695-E079C0C2B84D}" type="slidenum">
              <a:rPr lang="en-US" smtClean="0"/>
              <a:pPr>
                <a:defRPr/>
              </a:pPr>
              <a:t>14</a:t>
            </a:fld>
            <a:endParaRPr lang="en-US" dirty="0"/>
          </a:p>
        </p:txBody>
      </p:sp>
    </p:spTree>
    <p:extLst>
      <p:ext uri="{BB962C8B-B14F-4D97-AF65-F5344CB8AC3E}">
        <p14:creationId xmlns:p14="http://schemas.microsoft.com/office/powerpoint/2010/main" val="87396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C1B42-B048-EF41-B4C2-844172802536}" type="datetimeFigureOut">
              <a:rPr lang="en-US" smtClean="0"/>
              <a:t>10/1/12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86117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C1B42-B048-EF41-B4C2-844172802536}" type="datetimeFigureOut">
              <a:rPr lang="en-US" smtClean="0"/>
              <a:t>10/1/12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289101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C1B42-B048-EF41-B4C2-844172802536}" type="datetimeFigureOut">
              <a:rPr lang="en-US" smtClean="0"/>
              <a:t>10/1/12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405877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811919633"/>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570437055"/>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C1B42-B048-EF41-B4C2-844172802536}" type="datetimeFigureOut">
              <a:rPr lang="en-US" smtClean="0"/>
              <a:t>10/1/12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142103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C1B42-B048-EF41-B4C2-844172802536}" type="datetimeFigureOut">
              <a:rPr lang="en-US" smtClean="0"/>
              <a:t>10/1/12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177561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C1B42-B048-EF41-B4C2-844172802536}" type="datetimeFigureOut">
              <a:rPr lang="en-US" smtClean="0"/>
              <a:t>10/1/12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378138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C1B42-B048-EF41-B4C2-844172802536}" type="datetimeFigureOut">
              <a:rPr lang="en-US" smtClean="0"/>
              <a:t>10/1/12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283558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C1B42-B048-EF41-B4C2-844172802536}" type="datetimeFigureOut">
              <a:rPr lang="en-US" smtClean="0"/>
              <a:t>10/1/12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121933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C1B42-B048-EF41-B4C2-844172802536}" type="datetimeFigureOut">
              <a:rPr lang="en-US" smtClean="0"/>
              <a:t>10/1/12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345644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C1B42-B048-EF41-B4C2-844172802536}" type="datetimeFigureOut">
              <a:rPr lang="en-US" smtClean="0"/>
              <a:t>10/1/12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322041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C1B42-B048-EF41-B4C2-844172802536}" type="datetimeFigureOut">
              <a:rPr lang="en-US" smtClean="0"/>
              <a:t>10/1/12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1610AA-8BAD-5346-9144-8F926FBDED40}" type="slidenum">
              <a:rPr lang="en-US" smtClean="0"/>
              <a:t>‹#›</a:t>
            </a:fld>
            <a:endParaRPr lang="en-US" dirty="0"/>
          </a:p>
        </p:txBody>
      </p:sp>
    </p:spTree>
    <p:extLst>
      <p:ext uri="{BB962C8B-B14F-4D97-AF65-F5344CB8AC3E}">
        <p14:creationId xmlns:p14="http://schemas.microsoft.com/office/powerpoint/2010/main" val="32940605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C1B42-B048-EF41-B4C2-844172802536}" type="datetimeFigureOut">
              <a:rPr lang="en-US" smtClean="0"/>
              <a:t>10/1/12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610AA-8BAD-5346-9144-8F926FBDED40}" type="slidenum">
              <a:rPr lang="en-US" smtClean="0"/>
              <a:t>‹#›</a:t>
            </a:fld>
            <a:endParaRPr lang="en-US" dirty="0"/>
          </a:p>
        </p:txBody>
      </p:sp>
    </p:spTree>
    <p:extLst>
      <p:ext uri="{BB962C8B-B14F-4D97-AF65-F5344CB8AC3E}">
        <p14:creationId xmlns:p14="http://schemas.microsoft.com/office/powerpoint/2010/main" val="305672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wmf"/></Relationships>
</file>

<file path=ppt/slides/_rels/slide23.xml.rels><?xml version="1.0" encoding="UTF-8" standalone="yes"?>
<Relationships xmlns="http://schemas.openxmlformats.org/package/2006/relationships"><Relationship Id="rId3" Type="http://schemas.openxmlformats.org/officeDocument/2006/relationships/hyperlink" Target="http://www.aids.gov/federal-resources/policies/national-hiv-aids-strategy/" TargetMode="External"/><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ids.gov/federal-resources/policies/national-hiv-aids-strategy/" TargetMode="Externa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00075"/>
            <a:ext cx="1828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304800" y="3696124"/>
            <a:ext cx="8839200" cy="1470025"/>
          </a:xfrm>
          <a:ln>
            <a:noFill/>
          </a:ln>
        </p:spPr>
        <p:txBody>
          <a:bodyPr rtlCol="0">
            <a:normAutofit fontScale="90000"/>
          </a:bodyPr>
          <a:lstStyle/>
          <a:p>
            <a:pPr>
              <a:defRPr/>
            </a:pPr>
            <a:r>
              <a:rPr lang="en-US" b="1" dirty="0" smtClean="0">
                <a:solidFill>
                  <a:schemeClr val="tx2"/>
                </a:solidFill>
              </a:rPr>
              <a:t>Overview of National HIV/AIDS Strategy</a:t>
            </a:r>
            <a:r>
              <a:rPr lang="en-US" b="1" dirty="0">
                <a:solidFill>
                  <a:schemeClr val="tx2"/>
                </a:solidFill>
              </a:rPr>
              <a:t/>
            </a:r>
            <a:br>
              <a:rPr lang="en-US" b="1" dirty="0">
                <a:solidFill>
                  <a:schemeClr val="tx2"/>
                </a:solidFill>
              </a:rPr>
            </a:br>
            <a:r>
              <a:rPr lang="en-US" b="1" dirty="0" smtClean="0">
                <a:solidFill>
                  <a:schemeClr val="tx2"/>
                </a:solidFill>
              </a:rPr>
              <a:t>Implementation</a:t>
            </a:r>
            <a:br>
              <a:rPr lang="en-US" b="1" dirty="0" smtClean="0">
                <a:solidFill>
                  <a:schemeClr val="tx2"/>
                </a:solidFill>
              </a:rPr>
            </a:br>
            <a:r>
              <a:rPr lang="en-US" b="1" dirty="0" smtClean="0">
                <a:solidFill>
                  <a:schemeClr val="tx2"/>
                </a:solidFill>
              </a:rPr>
              <a:t/>
            </a:r>
            <a:br>
              <a:rPr lang="en-US" b="1" dirty="0" smtClean="0">
                <a:solidFill>
                  <a:schemeClr val="tx2"/>
                </a:solidFill>
              </a:rPr>
            </a:br>
            <a:r>
              <a:rPr lang="en-US" sz="4000" b="1" dirty="0" smtClean="0">
                <a:solidFill>
                  <a:schemeClr val="tx2"/>
                </a:solidFill>
              </a:rPr>
              <a:t>U.S. Conference on </a:t>
            </a:r>
            <a:r>
              <a:rPr lang="en-US" sz="4000" b="1" dirty="0" smtClean="0">
                <a:solidFill>
                  <a:schemeClr val="tx2"/>
                </a:solidFill>
              </a:rPr>
              <a:t>AIDS</a:t>
            </a:r>
            <a:r>
              <a:rPr lang="en-US" sz="4000" b="1" dirty="0">
                <a:solidFill>
                  <a:schemeClr val="accent1">
                    <a:lumMod val="60000"/>
                    <a:lumOff val="40000"/>
                  </a:schemeClr>
                </a:solidFill>
              </a:rPr>
              <a:t/>
            </a:r>
            <a:br>
              <a:rPr lang="en-US" sz="4000" b="1" dirty="0">
                <a:solidFill>
                  <a:schemeClr val="accent1">
                    <a:lumMod val="60000"/>
                    <a:lumOff val="40000"/>
                  </a:schemeClr>
                </a:solidFill>
              </a:rPr>
            </a:br>
            <a:r>
              <a:rPr lang="en-US" sz="4000" b="1" dirty="0" smtClean="0">
                <a:solidFill>
                  <a:schemeClr val="accent1">
                    <a:lumMod val="60000"/>
                    <a:lumOff val="40000"/>
                  </a:schemeClr>
                </a:solidFill>
              </a:rPr>
              <a:t>October 1, 2012</a:t>
            </a:r>
            <a:r>
              <a:rPr lang="en-US" sz="4000" b="1" dirty="0">
                <a:solidFill>
                  <a:schemeClr val="tx2"/>
                </a:solidFill>
              </a:rPr>
              <a:t/>
            </a:r>
            <a:br>
              <a:rPr lang="en-US" sz="4000" b="1" dirty="0">
                <a:solidFill>
                  <a:schemeClr val="tx2"/>
                </a:solidFill>
              </a:rPr>
            </a:br>
            <a:r>
              <a:rPr lang="en-US" b="1" dirty="0" smtClean="0">
                <a:solidFill>
                  <a:schemeClr val="tx2"/>
                </a:solidFill>
              </a:rPr>
              <a:t/>
            </a:r>
            <a:br>
              <a:rPr lang="en-US" b="1" dirty="0" smtClean="0">
                <a:solidFill>
                  <a:schemeClr val="tx2"/>
                </a:solidFill>
              </a:rPr>
            </a:br>
            <a:r>
              <a:rPr lang="en-US" sz="2700" b="1" dirty="0" smtClean="0">
                <a:solidFill>
                  <a:schemeClr val="tx2"/>
                </a:solidFill>
              </a:rPr>
              <a:t>Grant Colfax, MD</a:t>
            </a:r>
            <a:br>
              <a:rPr lang="en-US" sz="2700" b="1" dirty="0" smtClean="0">
                <a:solidFill>
                  <a:schemeClr val="tx2"/>
                </a:solidFill>
              </a:rPr>
            </a:br>
            <a:r>
              <a:rPr lang="en-US" sz="2700" b="1" dirty="0" smtClean="0">
                <a:solidFill>
                  <a:schemeClr val="tx2"/>
                </a:solidFill>
              </a:rPr>
              <a:t>Director, Office of National AIDS Policy</a:t>
            </a:r>
            <a:br>
              <a:rPr lang="en-US" sz="2700" b="1" dirty="0" smtClean="0">
                <a:solidFill>
                  <a:schemeClr val="tx2"/>
                </a:solidFill>
              </a:rPr>
            </a:br>
            <a:r>
              <a:rPr lang="en-US" sz="2700" b="1" dirty="0" smtClean="0">
                <a:solidFill>
                  <a:schemeClr val="tx2"/>
                </a:solidFill>
              </a:rPr>
              <a:t>Domestic Policy Council</a:t>
            </a:r>
            <a:br>
              <a:rPr lang="en-US" sz="2700" b="1" dirty="0" smtClean="0">
                <a:solidFill>
                  <a:schemeClr val="tx2"/>
                </a:solidFill>
              </a:rPr>
            </a:br>
            <a:r>
              <a:rPr lang="en-US" sz="2700" b="1" dirty="0" smtClean="0">
                <a:solidFill>
                  <a:schemeClr val="tx2"/>
                </a:solidFill>
              </a:rPr>
              <a:t>The White House</a:t>
            </a:r>
            <a:br>
              <a:rPr lang="en-US" sz="2700" b="1" dirty="0" smtClean="0">
                <a:solidFill>
                  <a:schemeClr val="tx2"/>
                </a:solidFill>
              </a:rPr>
            </a:br>
            <a:endParaRPr lang="en-US" sz="2700" dirty="0"/>
          </a:p>
        </p:txBody>
      </p:sp>
      <p:pic>
        <p:nvPicPr>
          <p:cNvPr id="4" name="Content Placeholder 6" descr="AIDS ribbon WH night 2.jpg"/>
          <p:cNvPicPr>
            <a:picLocks noChangeAspect="1"/>
          </p:cNvPicPr>
          <p:nvPr/>
        </p:nvPicPr>
        <p:blipFill>
          <a:blip r:embed="rId3" cstate="print">
            <a:extLst>
              <a:ext uri="{28A0092B-C50C-407E-A947-70E740481C1C}">
                <a14:useLocalDpi xmlns:a14="http://schemas.microsoft.com/office/drawing/2010/main" val="0"/>
              </a:ext>
            </a:extLst>
          </a:blip>
          <a:srcRect l="20963" r="20963"/>
          <a:stretch>
            <a:fillRect/>
          </a:stretch>
        </p:blipFill>
        <p:spPr>
          <a:xfrm>
            <a:off x="471377" y="4258339"/>
            <a:ext cx="1468308" cy="1645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97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Box 1"/>
          <p:cNvSpPr txBox="1">
            <a:spLocks noChangeArrowheads="1"/>
          </p:cNvSpPr>
          <p:nvPr/>
        </p:nvSpPr>
        <p:spPr bwMode="auto">
          <a:xfrm>
            <a:off x="1456660" y="595423"/>
            <a:ext cx="6477000" cy="553989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9600" b="1" dirty="0">
                <a:solidFill>
                  <a:srgbClr val="FFFFFF"/>
                </a:solidFill>
                <a:latin typeface="AvenirLTStd"/>
              </a:rPr>
              <a:t>	 96% </a:t>
            </a:r>
          </a:p>
          <a:p>
            <a:pPr eaLnBrk="1" hangingPunct="1"/>
            <a:endParaRPr lang="en-GB" sz="1800" dirty="0">
              <a:solidFill>
                <a:srgbClr val="000000"/>
              </a:solidFill>
              <a:latin typeface="Arial" pitchFamily="34" charset="0"/>
            </a:endParaRPr>
          </a:p>
          <a:p>
            <a:pPr eaLnBrk="1" hangingPunct="1"/>
            <a:r>
              <a:rPr lang="en-GB" b="1" dirty="0">
                <a:solidFill>
                  <a:srgbClr val="FFFFFF"/>
                </a:solidFill>
                <a:latin typeface="AvenirLTStd"/>
              </a:rPr>
              <a:t>Results of the HPTN052 trial </a:t>
            </a:r>
            <a:r>
              <a:rPr lang="en-GB" b="1" dirty="0" smtClean="0">
                <a:solidFill>
                  <a:srgbClr val="FFFFFF"/>
                </a:solidFill>
                <a:latin typeface="AvenirLTStd"/>
              </a:rPr>
              <a:t>show </a:t>
            </a:r>
            <a:r>
              <a:rPr lang="en-GB" b="1" dirty="0">
                <a:solidFill>
                  <a:srgbClr val="FFFFFF"/>
                </a:solidFill>
                <a:latin typeface="AvenirLTStd"/>
              </a:rPr>
              <a:t>that if </a:t>
            </a:r>
            <a:r>
              <a:rPr lang="en-GB" b="1" dirty="0" smtClean="0">
                <a:solidFill>
                  <a:srgbClr val="FFFFFF"/>
                </a:solidFill>
                <a:latin typeface="AvenirLTStd"/>
              </a:rPr>
              <a:t>a person living with HIV </a:t>
            </a:r>
            <a:r>
              <a:rPr lang="en-GB" b="1" dirty="0">
                <a:solidFill>
                  <a:srgbClr val="FFFFFF"/>
                </a:solidFill>
                <a:latin typeface="AvenirLTStd"/>
              </a:rPr>
              <a:t>adheres to an effective antiretroviral therapy regimen, the risk of transmitting the virus to their uninfected sexual partner can be reduced by 96% </a:t>
            </a:r>
          </a:p>
          <a:p>
            <a:pPr eaLnBrk="1" hangingPunct="1"/>
            <a:r>
              <a:rPr lang="en-GB" b="1" dirty="0">
                <a:solidFill>
                  <a:srgbClr val="FFFFFF"/>
                </a:solidFill>
                <a:latin typeface="AvenirLTStd"/>
              </a:rPr>
              <a:t>			</a:t>
            </a:r>
          </a:p>
          <a:p>
            <a:pPr eaLnBrk="1" hangingPunct="1"/>
            <a:endParaRPr lang="en-GB" b="1" dirty="0">
              <a:solidFill>
                <a:srgbClr val="FFFFFF"/>
              </a:solidFill>
              <a:latin typeface="AvenirLTStd"/>
            </a:endParaRPr>
          </a:p>
          <a:p>
            <a:pPr eaLnBrk="1" hangingPunct="1"/>
            <a:endParaRPr lang="en-GB" b="1" dirty="0">
              <a:solidFill>
                <a:srgbClr val="FFFFFF"/>
              </a:solidFill>
              <a:latin typeface="AvenirLTStd"/>
            </a:endParaRPr>
          </a:p>
          <a:p>
            <a:pPr eaLnBrk="1" hangingPunct="1"/>
            <a:endParaRPr lang="en-GB" b="1" dirty="0">
              <a:solidFill>
                <a:srgbClr val="FFFFFF"/>
              </a:solidFill>
              <a:latin typeface="AvenirLTStd"/>
            </a:endParaRPr>
          </a:p>
        </p:txBody>
      </p:sp>
      <p:sp>
        <p:nvSpPr>
          <p:cNvPr id="2" name="TextBox 1"/>
          <p:cNvSpPr txBox="1"/>
          <p:nvPr/>
        </p:nvSpPr>
        <p:spPr>
          <a:xfrm>
            <a:off x="7468055" y="6536575"/>
            <a:ext cx="1580882" cy="261610"/>
          </a:xfrm>
          <a:prstGeom prst="rect">
            <a:avLst/>
          </a:prstGeom>
          <a:noFill/>
        </p:spPr>
        <p:txBody>
          <a:bodyPr wrap="none" rtlCol="0">
            <a:spAutoFit/>
          </a:bodyPr>
          <a:lstStyle/>
          <a:p>
            <a:r>
              <a:rPr lang="en-US" sz="1100" dirty="0" smtClean="0"/>
              <a:t>Cohen et al, NEJM, 2011</a:t>
            </a:r>
            <a:endParaRPr lang="en-US" sz="1100" dirty="0"/>
          </a:p>
        </p:txBody>
      </p:sp>
    </p:spTree>
    <p:extLst>
      <p:ext uri="{BB962C8B-B14F-4D97-AF65-F5344CB8AC3E}">
        <p14:creationId xmlns:p14="http://schemas.microsoft.com/office/powerpoint/2010/main" val="44586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600200"/>
            <a:ext cx="7924800" cy="4702046"/>
          </a:xfrm>
          <a:prstGeom prst="rect">
            <a:avLst/>
          </a:prstGeom>
          <a:ln w="25400">
            <a:solidFill>
              <a:schemeClr val="tx1"/>
            </a:solidFill>
          </a:ln>
        </p:spPr>
      </p:pic>
      <p:sp>
        <p:nvSpPr>
          <p:cNvPr id="3" name="Title 2"/>
          <p:cNvSpPr>
            <a:spLocks noGrp="1"/>
          </p:cNvSpPr>
          <p:nvPr>
            <p:ph type="title"/>
          </p:nvPr>
        </p:nvSpPr>
        <p:spPr>
          <a:xfrm>
            <a:off x="457200" y="200210"/>
            <a:ext cx="8229600" cy="1143000"/>
          </a:xfrm>
        </p:spPr>
        <p:txBody>
          <a:bodyPr>
            <a:normAutofit fontScale="90000"/>
          </a:bodyPr>
          <a:lstStyle/>
          <a:p>
            <a:r>
              <a:rPr lang="en-US" dirty="0" smtClean="0">
                <a:solidFill>
                  <a:schemeClr val="tx2">
                    <a:lumMod val="75000"/>
                  </a:schemeClr>
                </a:solidFill>
              </a:rPr>
              <a:t>Increasing testing and treatment to achieve the Strategy’s goals</a:t>
            </a:r>
            <a:endParaRPr lang="en-US" dirty="0">
              <a:solidFill>
                <a:schemeClr val="tx2">
                  <a:lumMod val="75000"/>
                </a:schemeClr>
              </a:solidFill>
            </a:endParaRPr>
          </a:p>
        </p:txBody>
      </p:sp>
      <p:sp>
        <p:nvSpPr>
          <p:cNvPr id="4" name="TextBox 3"/>
          <p:cNvSpPr txBox="1"/>
          <p:nvPr/>
        </p:nvSpPr>
        <p:spPr>
          <a:xfrm>
            <a:off x="7412882" y="6531605"/>
            <a:ext cx="1645002" cy="261610"/>
          </a:xfrm>
          <a:prstGeom prst="rect">
            <a:avLst/>
          </a:prstGeom>
          <a:noFill/>
        </p:spPr>
        <p:txBody>
          <a:bodyPr wrap="none" rtlCol="0">
            <a:spAutoFit/>
          </a:bodyPr>
          <a:lstStyle/>
          <a:p>
            <a:r>
              <a:rPr lang="en-US" sz="1100" dirty="0" smtClean="0"/>
              <a:t>Sorensen, PLoSOne, 2012</a:t>
            </a:r>
            <a:endParaRPr lang="en-US" sz="1100" dirty="0"/>
          </a:p>
        </p:txBody>
      </p:sp>
    </p:spTree>
    <p:extLst>
      <p:ext uri="{BB962C8B-B14F-4D97-AF65-F5344CB8AC3E}">
        <p14:creationId xmlns:p14="http://schemas.microsoft.com/office/powerpoint/2010/main" val="377112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770161985"/>
              </p:ext>
            </p:extLst>
          </p:nvPr>
        </p:nvGraphicFramePr>
        <p:xfrm>
          <a:off x="152400" y="1447800"/>
          <a:ext cx="8763000" cy="4553754"/>
        </p:xfrm>
        <a:graphic>
          <a:graphicData uri="http://schemas.openxmlformats.org/drawingml/2006/table">
            <a:tbl>
              <a:tblPr firstRow="1" bandRow="1">
                <a:tableStyleId>{5C22544A-7EE6-4342-B048-85BDC9FD1C3A}</a:tableStyleId>
              </a:tblPr>
              <a:tblGrid>
                <a:gridCol w="3200400"/>
                <a:gridCol w="1981200"/>
                <a:gridCol w="1828800"/>
                <a:gridCol w="1752600"/>
              </a:tblGrid>
              <a:tr h="372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latin typeface="Myriad Pro" pitchFamily="34" charset="0"/>
                          <a:ea typeface="+mn-ea"/>
                          <a:cs typeface="+mn-cs"/>
                        </a:rPr>
                        <a:t>Un</a:t>
                      </a:r>
                      <a:r>
                        <a:rPr lang="en-US" sz="1800" b="1" kern="1200" baseline="0" dirty="0" smtClean="0">
                          <a:solidFill>
                            <a:srgbClr val="000000"/>
                          </a:solidFill>
                          <a:latin typeface="Myriad Pro" pitchFamily="34" charset="0"/>
                          <a:ea typeface="+mn-ea"/>
                          <a:cs typeface="+mn-cs"/>
                        </a:rPr>
                        <a:t>targeted i</a:t>
                      </a:r>
                      <a:r>
                        <a:rPr lang="en-US" sz="1800" b="1" kern="1200" dirty="0" smtClean="0">
                          <a:solidFill>
                            <a:srgbClr val="000000"/>
                          </a:solidFill>
                          <a:latin typeface="Myriad Pro" pitchFamily="34" charset="0"/>
                          <a:ea typeface="+mn-ea"/>
                          <a:cs typeface="+mn-cs"/>
                        </a:rPr>
                        <a:t>nterventions</a:t>
                      </a:r>
                      <a:endParaRPr lang="en-US" sz="1800" b="1" kern="1200" dirty="0">
                        <a:solidFill>
                          <a:srgbClr val="000000"/>
                        </a:solidFill>
                        <a:latin typeface="Myriad Pro" pitchFamily="34" charset="0"/>
                        <a:ea typeface="+mn-ea"/>
                        <a:cs typeface="+mn-cs"/>
                      </a:endParaRPr>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accent5">
                        <a:lumMod val="9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latin typeface="Myriad Pro" pitchFamily="34" charset="0"/>
                          <a:ea typeface="+mn-ea"/>
                          <a:cs typeface="+mn-cs"/>
                        </a:rPr>
                        <a:t> Cost per new</a:t>
                      </a:r>
                      <a:r>
                        <a:rPr lang="en-US" sz="1800" b="1" kern="1200" baseline="0" dirty="0" smtClean="0">
                          <a:solidFill>
                            <a:srgbClr val="000000"/>
                          </a:solidFill>
                          <a:latin typeface="Myriad Pro" pitchFamily="34" charset="0"/>
                          <a:ea typeface="+mn-ea"/>
                          <a:cs typeface="+mn-cs"/>
                        </a:rPr>
                        <a:t> infection averted </a:t>
                      </a:r>
                      <a:r>
                        <a:rPr lang="en-US" sz="1800" b="1" i="0" kern="1200" dirty="0" smtClean="0">
                          <a:solidFill>
                            <a:srgbClr val="000000"/>
                          </a:solidFill>
                          <a:latin typeface="Myriad Pro" pitchFamily="34" charset="0"/>
                          <a:ea typeface="+mn-ea"/>
                          <a:cs typeface="+mn-cs"/>
                        </a:rPr>
                        <a:t>(rank)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chemeClr val="lt1"/>
                        </a:solidFill>
                        <a:latin typeface="+mn-lt"/>
                        <a:ea typeface="+mn-ea"/>
                        <a:cs typeface="+mn-cs"/>
                      </a:endParaRPr>
                    </a:p>
                  </a:txBody>
                  <a:tcPr>
                    <a:lnB w="12700" cap="flat" cmpd="sng" algn="ctr">
                      <a:solidFill>
                        <a:schemeClr val="bg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smtClean="0">
                        <a:solidFill>
                          <a:schemeClr val="lt1"/>
                        </a:solidFill>
                        <a:latin typeface="+mn-lt"/>
                        <a:ea typeface="+mn-ea"/>
                        <a:cs typeface="+mn-cs"/>
                      </a:endParaRPr>
                    </a:p>
                  </a:txBody>
                  <a:tcPr>
                    <a:lnB w="12700" cap="flat" cmpd="sng" algn="ctr">
                      <a:solidFill>
                        <a:schemeClr val="bg1"/>
                      </a:solidFill>
                      <a:prstDash val="solid"/>
                      <a:round/>
                      <a:headEnd type="none" w="med" len="med"/>
                      <a:tailEnd type="none" w="med" len="med"/>
                    </a:lnB>
                  </a:tcPr>
                </a:tc>
              </a:tr>
              <a:tr h="422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Myriad Pro" pitchFamily="34" charset="0"/>
                        </a:rPr>
                        <a:t>  Testing in clinical settings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    51,293  (3)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2"/>
                        </a:solidFill>
                        <a:latin typeface="+mn-lt"/>
                        <a:ea typeface="+mn-ea"/>
                        <a:cs typeface="+mn-cs"/>
                      </a:endParaRPr>
                    </a:p>
                  </a:txBody>
                  <a:tcPr marL="45720" marR="45720">
                    <a:lnT w="381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2"/>
                        </a:solidFill>
                        <a:latin typeface="+mn-lt"/>
                        <a:ea typeface="+mn-ea"/>
                        <a:cs typeface="+mn-cs"/>
                      </a:endParaRPr>
                    </a:p>
                  </a:txBody>
                  <a:tcPr marL="45720" marR="45720">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2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Myriad Pro" pitchFamily="34" charset="0"/>
                        </a:rPr>
                        <a:t>  Partner services </a:t>
                      </a:r>
                      <a:endParaRPr lang="en-US" sz="1600" b="0" dirty="0">
                        <a:solidFill>
                          <a:srgbClr val="000000"/>
                        </a:solidFill>
                        <a:latin typeface="Myriad Pro"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    99,105  (7)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2"/>
                        </a:solidFill>
                        <a:latin typeface="+mn-lt"/>
                        <a:ea typeface="+mn-ea"/>
                        <a:cs typeface="+mn-cs"/>
                      </a:endParaRPr>
                    </a:p>
                  </a:txBody>
                  <a:tcPr marL="45720" marR="45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2"/>
                        </a:solidFill>
                        <a:latin typeface="+mn-lt"/>
                        <a:ea typeface="+mn-ea"/>
                        <a:cs typeface="+mn-cs"/>
                      </a:endParaRPr>
                    </a:p>
                  </a:txBody>
                  <a:tcPr marL="45720" marR="45720">
                    <a:lnR w="381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2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Myriad Pro" pitchFamily="34" charset="0"/>
                        </a:rPr>
                        <a:t>  Linkage to care</a:t>
                      </a:r>
                      <a:endParaRPr lang="en-US" sz="1600" b="0" dirty="0">
                        <a:solidFill>
                          <a:srgbClr val="000000"/>
                        </a:solidFill>
                        <a:latin typeface="Myriad Pro"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   114,644  (8)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2"/>
                        </a:solidFill>
                        <a:latin typeface="+mn-lt"/>
                        <a:ea typeface="+mn-ea"/>
                        <a:cs typeface="+mn-cs"/>
                      </a:endParaRPr>
                    </a:p>
                  </a:txBody>
                  <a:tcPr marL="45720" marR="45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2"/>
                        </a:solidFill>
                        <a:latin typeface="+mn-lt"/>
                        <a:ea typeface="+mn-ea"/>
                        <a:cs typeface="+mn-cs"/>
                      </a:endParaRPr>
                    </a:p>
                  </a:txBody>
                  <a:tcPr marL="45720" marR="45720">
                    <a:lnR w="381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2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Myriad Pro" pitchFamily="34" charset="0"/>
                        </a:rPr>
                        <a:t>  Retention in care</a:t>
                      </a:r>
                      <a:endParaRPr lang="en-US" sz="1600" b="0" dirty="0">
                        <a:solidFill>
                          <a:srgbClr val="000000"/>
                        </a:solidFill>
                        <a:latin typeface="Myriad Pro"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    75,665  (5)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2"/>
                        </a:solidFill>
                        <a:latin typeface="+mn-lt"/>
                        <a:ea typeface="+mn-ea"/>
                        <a:cs typeface="+mn-cs"/>
                      </a:endParaRPr>
                    </a:p>
                  </a:txBody>
                  <a:tcPr marL="45720" marR="45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b="0" kern="1200" dirty="0" smtClean="0">
                        <a:solidFill>
                          <a:schemeClr val="tx2"/>
                        </a:solidFill>
                        <a:latin typeface="+mn-lt"/>
                        <a:ea typeface="+mn-ea"/>
                        <a:cs typeface="+mn-cs"/>
                      </a:endParaRPr>
                    </a:p>
                  </a:txBody>
                  <a:tcPr marL="45720" marR="45720">
                    <a:lnR w="381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22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rgbClr val="000000"/>
                          </a:solidFill>
                          <a:latin typeface="Myriad Pro" pitchFamily="34" charset="0"/>
                        </a:rPr>
                        <a:t>  Adherence to ART</a:t>
                      </a:r>
                      <a:endParaRPr lang="en-US" sz="1600" b="0" dirty="0">
                        <a:solidFill>
                          <a:srgbClr val="000000"/>
                        </a:solidFill>
                        <a:latin typeface="Myriad Pro"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    42,753  (2)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0" kern="1200" dirty="0" smtClean="0">
                        <a:solidFill>
                          <a:schemeClr val="tx2"/>
                        </a:solidFill>
                        <a:latin typeface="+mn-lt"/>
                        <a:ea typeface="+mn-ea"/>
                        <a:cs typeface="+mn-cs"/>
                      </a:endParaRPr>
                    </a:p>
                  </a:txBody>
                  <a:tcPr marL="45720" marR="4572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b="0" kern="1200" dirty="0" smtClean="0">
                        <a:solidFill>
                          <a:schemeClr val="tx2"/>
                        </a:solidFill>
                        <a:latin typeface="+mn-lt"/>
                        <a:ea typeface="+mn-ea"/>
                        <a:cs typeface="+mn-cs"/>
                      </a:endParaRPr>
                    </a:p>
                  </a:txBody>
                  <a:tcPr marL="45720" marR="45720">
                    <a:lnR w="381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2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latin typeface="Myriad Pro" pitchFamily="34" charset="0"/>
                          <a:ea typeface="+mn-ea"/>
                          <a:cs typeface="+mn-cs"/>
                        </a:rPr>
                        <a:t>Targeted interventions</a:t>
                      </a:r>
                      <a:endParaRPr lang="en-US" sz="1800" b="1" kern="1200" dirty="0">
                        <a:solidFill>
                          <a:srgbClr val="000000"/>
                        </a:solidFill>
                        <a:latin typeface="Myriad Pro" pitchFamily="34" charset="0"/>
                        <a:ea typeface="+mn-ea"/>
                        <a:cs typeface="+mn-cs"/>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latin typeface="Myriad Pro" pitchFamily="34" charset="0"/>
                          <a:ea typeface="+mn-ea"/>
                          <a:cs typeface="+mn-cs"/>
                        </a:rPr>
                        <a:t>HRH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latin typeface="Myriad Pro" pitchFamily="34" charset="0"/>
                          <a:ea typeface="+mn-ea"/>
                          <a:cs typeface="+mn-cs"/>
                        </a:rPr>
                        <a:t>IDU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latin typeface="Myriad Pro" pitchFamily="34" charset="0"/>
                          <a:ea typeface="+mn-ea"/>
                          <a:cs typeface="+mn-cs"/>
                        </a:rPr>
                        <a:t>MSM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r>
              <a:tr h="519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Myriad Pro" pitchFamily="34" charset="0"/>
                        </a:rPr>
                        <a:t>Testing in non-clinical settings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866,272  (12)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 53,935    (4)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  17,965  (1)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589056">
                <a:tc>
                  <a:txBody>
                    <a:bodyPr/>
                    <a:lstStyle/>
                    <a:p>
                      <a:r>
                        <a:rPr lang="en-US" sz="1600" b="0" baseline="0" dirty="0" smtClean="0">
                          <a:solidFill>
                            <a:srgbClr val="000000"/>
                          </a:solidFill>
                          <a:latin typeface="Myriad Pro" pitchFamily="34" charset="0"/>
                        </a:rPr>
                        <a:t>Behavioral intervention for HIV+ people</a:t>
                      </a:r>
                      <a:endParaRPr lang="en-US" sz="1600" b="0" dirty="0">
                        <a:solidFill>
                          <a:srgbClr val="000000"/>
                        </a:solidFill>
                        <a:latin typeface="Myriad Pro"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594,796  (10)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700,005  (11)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  97,410  (6)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r h="589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rgbClr val="000000"/>
                          </a:solidFill>
                          <a:latin typeface="Myriad Pro" pitchFamily="34" charset="0"/>
                        </a:rPr>
                        <a:t>Behavioral intervention for HIV- people</a:t>
                      </a:r>
                      <a:endParaRPr lang="en-US" sz="1600" b="0" dirty="0" smtClean="0">
                        <a:solidFill>
                          <a:srgbClr val="000000"/>
                        </a:solidFill>
                        <a:latin typeface="Myriad Pro"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15,642,127  (14)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2,931,406  (13)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rgbClr val="000000"/>
                          </a:solidFill>
                          <a:latin typeface="Myriad Pro" pitchFamily="34" charset="0"/>
                          <a:ea typeface="+mn-ea"/>
                          <a:cs typeface="+mn-cs"/>
                        </a:rPr>
                        <a:t>327,210  (9)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sp>
        <p:nvSpPr>
          <p:cNvPr id="2" name="Title 1"/>
          <p:cNvSpPr>
            <a:spLocks noGrp="1"/>
          </p:cNvSpPr>
          <p:nvPr>
            <p:ph type="title"/>
          </p:nvPr>
        </p:nvSpPr>
        <p:spPr>
          <a:xfrm>
            <a:off x="457200" y="381000"/>
            <a:ext cx="8229600" cy="533400"/>
          </a:xfrm>
        </p:spPr>
        <p:txBody>
          <a:bodyPr>
            <a:noAutofit/>
          </a:bodyPr>
          <a:lstStyle/>
          <a:p>
            <a:pPr>
              <a:lnSpc>
                <a:spcPts val="3000"/>
              </a:lnSpc>
            </a:pPr>
            <a:r>
              <a:rPr lang="en-US" sz="3600" b="1" dirty="0" smtClean="0"/>
              <a:t>Making Smarter Investments: CDC Modeling for Philadelphia</a:t>
            </a:r>
            <a:endParaRPr lang="en-US" sz="3600" b="1" dirty="0"/>
          </a:p>
        </p:txBody>
      </p:sp>
      <p:sp>
        <p:nvSpPr>
          <p:cNvPr id="6" name="Rounded Rectangle 5"/>
          <p:cNvSpPr/>
          <p:nvPr/>
        </p:nvSpPr>
        <p:spPr>
          <a:xfrm>
            <a:off x="7696200" y="4331727"/>
            <a:ext cx="1215564" cy="4988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3581400" y="5486400"/>
            <a:ext cx="1758700" cy="457200"/>
          </a:xfrm>
          <a:prstGeom prst="round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FF"/>
              </a:solidFill>
            </a:endParaRPr>
          </a:p>
        </p:txBody>
      </p:sp>
      <p:sp>
        <p:nvSpPr>
          <p:cNvPr id="9" name="TextBox 8"/>
          <p:cNvSpPr txBox="1"/>
          <p:nvPr/>
        </p:nvSpPr>
        <p:spPr>
          <a:xfrm>
            <a:off x="808310" y="6085499"/>
            <a:ext cx="2918780" cy="707886"/>
          </a:xfrm>
          <a:prstGeom prst="rect">
            <a:avLst/>
          </a:prstGeom>
          <a:noFill/>
        </p:spPr>
        <p:txBody>
          <a:bodyPr wrap="square" rtlCol="0">
            <a:spAutoFit/>
          </a:bodyPr>
          <a:lstStyle/>
          <a:p>
            <a:r>
              <a:rPr lang="en-US" sz="1000" dirty="0" smtClean="0">
                <a:latin typeface="Myriad Pro" pitchFamily="34" charset="0"/>
                <a:cs typeface="Arial" pitchFamily="34" charset="0"/>
              </a:rPr>
              <a:t>ART, Antiretroviral therapy</a:t>
            </a:r>
          </a:p>
          <a:p>
            <a:r>
              <a:rPr lang="en-US" sz="1000" dirty="0" smtClean="0">
                <a:latin typeface="Myriad Pro" pitchFamily="34" charset="0"/>
                <a:cs typeface="Arial" pitchFamily="34" charset="0"/>
              </a:rPr>
              <a:t>HRH, High risk heterosexuals</a:t>
            </a:r>
            <a:endParaRPr lang="en-US" sz="1000" dirty="0"/>
          </a:p>
          <a:p>
            <a:r>
              <a:rPr lang="en-US" sz="1000" dirty="0">
                <a:latin typeface="Myriad Pro" pitchFamily="34" charset="0"/>
                <a:cs typeface="Arial" pitchFamily="34" charset="0"/>
              </a:rPr>
              <a:t>IDU, Injection drug users </a:t>
            </a:r>
          </a:p>
          <a:p>
            <a:r>
              <a:rPr lang="en-US" sz="1000" dirty="0">
                <a:latin typeface="Myriad Pro" pitchFamily="34" charset="0"/>
                <a:cs typeface="Arial" pitchFamily="34" charset="0"/>
              </a:rPr>
              <a:t>MSM, Men who have sex with men </a:t>
            </a:r>
          </a:p>
        </p:txBody>
      </p:sp>
      <p:sp>
        <p:nvSpPr>
          <p:cNvPr id="3" name="TextBox 2"/>
          <p:cNvSpPr txBox="1"/>
          <p:nvPr/>
        </p:nvSpPr>
        <p:spPr>
          <a:xfrm>
            <a:off x="5992869" y="6528147"/>
            <a:ext cx="3053666" cy="261610"/>
          </a:xfrm>
          <a:prstGeom prst="rect">
            <a:avLst/>
          </a:prstGeom>
          <a:noFill/>
        </p:spPr>
        <p:txBody>
          <a:bodyPr wrap="square" rtlCol="0">
            <a:spAutoFit/>
          </a:bodyPr>
          <a:lstStyle/>
          <a:p>
            <a:r>
              <a:rPr lang="en-US" sz="1100" dirty="0" smtClean="0"/>
              <a:t>Sansom</a:t>
            </a:r>
            <a:r>
              <a:rPr lang="en-US" sz="1100" dirty="0" smtClean="0"/>
              <a:t> et al, CDC Grand Rounds August 21,  2012 </a:t>
            </a:r>
            <a:endParaRPr lang="en-US" sz="1100" dirty="0"/>
          </a:p>
        </p:txBody>
      </p:sp>
      <p:sp>
        <p:nvSpPr>
          <p:cNvPr id="8" name="Rounded Rectangle 7"/>
          <p:cNvSpPr/>
          <p:nvPr/>
        </p:nvSpPr>
        <p:spPr>
          <a:xfrm>
            <a:off x="5647267" y="3538683"/>
            <a:ext cx="1215564" cy="4988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647267" y="1800194"/>
            <a:ext cx="1215564" cy="4988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067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2860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smtClean="0">
                <a:solidFill>
                  <a:srgbClr val="1F497D"/>
                </a:solidFill>
                <a:latin typeface="Arial" charset="0"/>
              </a:rPr>
              <a:t>Maximizing the Cascade: Components </a:t>
            </a:r>
            <a:r>
              <a:rPr lang="en-GB" sz="2800" b="1" dirty="0">
                <a:solidFill>
                  <a:srgbClr val="1F497D"/>
                </a:solidFill>
                <a:latin typeface="Arial" charset="0"/>
              </a:rPr>
              <a:t>of C</a:t>
            </a:r>
            <a:r>
              <a:rPr lang="en-GB" sz="2800" b="1" dirty="0" smtClean="0">
                <a:solidFill>
                  <a:srgbClr val="1F497D"/>
                </a:solidFill>
                <a:latin typeface="Arial" charset="0"/>
              </a:rPr>
              <a:t>omprehensive HIV Care </a:t>
            </a:r>
            <a:endParaRPr lang="en-GB" sz="2800" b="1" dirty="0">
              <a:solidFill>
                <a:srgbClr val="1F497D"/>
              </a:solidFill>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51" y="1219200"/>
            <a:ext cx="8324248" cy="4884481"/>
          </a:xfrm>
          <a:prstGeom prst="rect">
            <a:avLst/>
          </a:prstGeom>
          <a:noFill/>
          <a:ln w="9525">
            <a:solidFill>
              <a:schemeClr val="tx1">
                <a:lumMod val="95000"/>
                <a:lumOff val="5000"/>
              </a:schemeClr>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5791200" y="640080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600" dirty="0">
                <a:latin typeface="Arial" charset="0"/>
              </a:rPr>
              <a:t>Gallant  </a:t>
            </a:r>
            <a:r>
              <a:rPr lang="en-GB" sz="1600" dirty="0" smtClean="0">
                <a:latin typeface="Arial" charset="0"/>
              </a:rPr>
              <a:t>et </a:t>
            </a:r>
            <a:r>
              <a:rPr lang="en-GB" sz="1600" dirty="0">
                <a:latin typeface="Arial" charset="0"/>
              </a:rPr>
              <a:t>al. Clin Infect Dis. </a:t>
            </a:r>
            <a:r>
              <a:rPr lang="en-GB" sz="1600" dirty="0" smtClean="0">
                <a:latin typeface="Arial" charset="0"/>
              </a:rPr>
              <a:t>2011</a:t>
            </a:r>
            <a:endParaRPr lang="en-GB" sz="1600" dirty="0">
              <a:latin typeface="Arial" charset="0"/>
            </a:endParaRPr>
          </a:p>
        </p:txBody>
      </p:sp>
    </p:spTree>
    <p:extLst>
      <p:ext uri="{BB962C8B-B14F-4D97-AF65-F5344CB8AC3E}">
        <p14:creationId xmlns:p14="http://schemas.microsoft.com/office/powerpoint/2010/main" val="37048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219200"/>
          </a:xfrm>
        </p:spPr>
        <p:txBody>
          <a:bodyPr>
            <a:normAutofit/>
          </a:bodyPr>
          <a:lstStyle/>
          <a:p>
            <a:r>
              <a:rPr lang="en-US" dirty="0" smtClean="0"/>
              <a:t>HIV and Health Coverage</a:t>
            </a:r>
            <a:endParaRPr lang="en-US" dirty="0"/>
          </a:p>
        </p:txBody>
      </p:sp>
      <p:sp>
        <p:nvSpPr>
          <p:cNvPr id="5" name="Content Placeholder 4"/>
          <p:cNvSpPr>
            <a:spLocks noGrp="1"/>
          </p:cNvSpPr>
          <p:nvPr>
            <p:ph sz="half" idx="1"/>
          </p:nvPr>
        </p:nvSpPr>
        <p:spPr>
          <a:xfrm>
            <a:off x="-352646" y="1524000"/>
            <a:ext cx="4038600" cy="4525963"/>
          </a:xfrm>
        </p:spPr>
        <p:txBody>
          <a:bodyPr>
            <a:normAutofit/>
          </a:bodyPr>
          <a:lstStyle/>
          <a:p>
            <a:pPr marL="0" indent="0">
              <a:buNone/>
            </a:pPr>
            <a:r>
              <a:rPr lang="en-US" b="1" dirty="0" smtClean="0"/>
              <a:t>	Of U.S. PLWHA,       	approximately: </a:t>
            </a:r>
          </a:p>
          <a:p>
            <a:pPr lvl="2"/>
            <a:r>
              <a:rPr lang="en-US" dirty="0" smtClean="0"/>
              <a:t>13% have </a:t>
            </a:r>
          </a:p>
          <a:p>
            <a:pPr marL="914400" lvl="2" indent="0">
              <a:buNone/>
            </a:pPr>
            <a:r>
              <a:rPr lang="en-US" dirty="0"/>
              <a:t> </a:t>
            </a:r>
            <a:r>
              <a:rPr lang="en-US" dirty="0" smtClean="0"/>
              <a:t>   private coverage</a:t>
            </a:r>
          </a:p>
          <a:p>
            <a:pPr lvl="2"/>
            <a:r>
              <a:rPr lang="en-US" dirty="0" smtClean="0"/>
              <a:t>24% have no coverage</a:t>
            </a:r>
          </a:p>
          <a:p>
            <a:pPr lvl="2"/>
            <a:r>
              <a:rPr lang="en-US" dirty="0" smtClean="0"/>
              <a:t>47% receive </a:t>
            </a:r>
            <a:r>
              <a:rPr lang="en-US" dirty="0"/>
              <a:t>M</a:t>
            </a:r>
            <a:r>
              <a:rPr lang="en-US" dirty="0" smtClean="0"/>
              <a:t>edicaid </a:t>
            </a:r>
          </a:p>
          <a:p>
            <a:pPr lvl="2"/>
            <a:r>
              <a:rPr lang="en-US" dirty="0" smtClean="0"/>
              <a:t>Over 500,000 receive some form of </a:t>
            </a:r>
          </a:p>
          <a:p>
            <a:pPr marL="914400" lvl="2" indent="0">
              <a:buNone/>
            </a:pPr>
            <a:r>
              <a:rPr lang="en-US" dirty="0"/>
              <a:t> </a:t>
            </a:r>
            <a:r>
              <a:rPr lang="en-US" dirty="0" smtClean="0"/>
              <a:t>  Ryan White services</a:t>
            </a:r>
            <a:endParaRPr lang="en-US" dirty="0"/>
          </a:p>
        </p:txBody>
      </p:sp>
      <p:sp>
        <p:nvSpPr>
          <p:cNvPr id="6" name="TextBox 5"/>
          <p:cNvSpPr txBox="1"/>
          <p:nvPr/>
        </p:nvSpPr>
        <p:spPr>
          <a:xfrm>
            <a:off x="6615551" y="6229505"/>
            <a:ext cx="2577950" cy="600164"/>
          </a:xfrm>
          <a:prstGeom prst="rect">
            <a:avLst/>
          </a:prstGeom>
          <a:noFill/>
        </p:spPr>
        <p:txBody>
          <a:bodyPr wrap="none" rtlCol="0">
            <a:spAutoFit/>
          </a:bodyPr>
          <a:lstStyle/>
          <a:p>
            <a:r>
              <a:rPr lang="en-US" sz="1100" dirty="0" smtClean="0">
                <a:solidFill>
                  <a:srgbClr val="000000"/>
                </a:solidFill>
                <a:latin typeface="Myriad Pro" pitchFamily="34" charset="0"/>
              </a:rPr>
              <a:t>HRSA, http://www.healthcare.gov</a:t>
            </a:r>
          </a:p>
          <a:p>
            <a:r>
              <a:rPr lang="en-US" sz="1100" dirty="0" smtClean="0">
                <a:solidFill>
                  <a:srgbClr val="000000"/>
                </a:solidFill>
                <a:latin typeface="Myriad Pro" pitchFamily="34" charset="0"/>
              </a:rPr>
              <a:t>Kaiser </a:t>
            </a:r>
            <a:r>
              <a:rPr lang="en-US" sz="1100" dirty="0">
                <a:solidFill>
                  <a:srgbClr val="000000"/>
                </a:solidFill>
                <a:latin typeface="Myriad Pro" pitchFamily="34" charset="0"/>
              </a:rPr>
              <a:t>F</a:t>
            </a:r>
            <a:r>
              <a:rPr lang="en-US" sz="1100" dirty="0" smtClean="0">
                <a:solidFill>
                  <a:srgbClr val="000000"/>
                </a:solidFill>
                <a:latin typeface="Myriad Pro" pitchFamily="34" charset="0"/>
              </a:rPr>
              <a:t>amily Foundation; aidsvu.org</a:t>
            </a:r>
          </a:p>
          <a:p>
            <a:r>
              <a:rPr lang="en-US" sz="1100" dirty="0" smtClean="0">
                <a:solidFill>
                  <a:srgbClr val="000000"/>
                </a:solidFill>
                <a:latin typeface="Myriad Pro" pitchFamily="34" charset="0"/>
              </a:rPr>
              <a:t>PLWHA, Persons living with HIV/AIDS</a:t>
            </a:r>
            <a:endParaRPr lang="en-US" sz="1100" dirty="0">
              <a:solidFill>
                <a:srgbClr val="000000"/>
              </a:solidFill>
              <a:latin typeface="Myriad Pro" pitchFamily="34" charset="0"/>
            </a:endParaRPr>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799" y="1447800"/>
            <a:ext cx="54137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17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1233"/>
            <a:ext cx="8229600" cy="1143000"/>
          </a:xfrm>
        </p:spPr>
        <p:txBody>
          <a:bodyPr>
            <a:normAutofit/>
          </a:bodyPr>
          <a:lstStyle/>
          <a:p>
            <a:r>
              <a:rPr lang="en-US" sz="3200" b="1" dirty="0" smtClean="0">
                <a:solidFill>
                  <a:srgbClr val="1F497D"/>
                </a:solidFill>
              </a:rPr>
              <a:t> Kaiser Cohort Study</a:t>
            </a:r>
            <a:endParaRPr lang="en-US" sz="3200" b="1" dirty="0">
              <a:solidFill>
                <a:srgbClr val="1F497D"/>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KP Northern California cohort study of people living with HIV</a:t>
            </a:r>
          </a:p>
          <a:p>
            <a:endParaRPr lang="en-US" dirty="0" smtClean="0"/>
          </a:p>
          <a:p>
            <a:r>
              <a:rPr lang="en-US" dirty="0" smtClean="0"/>
              <a:t>Black and Latino patients more likely to live in census tracts characterized by lower education and SES</a:t>
            </a:r>
          </a:p>
          <a:p>
            <a:endParaRPr lang="en-US" dirty="0" smtClean="0"/>
          </a:p>
          <a:p>
            <a:r>
              <a:rPr lang="en-US" dirty="0" smtClean="0"/>
              <a:t>Latinos had less access to public health insurance</a:t>
            </a:r>
          </a:p>
          <a:p>
            <a:pPr marL="0" indent="0">
              <a:buNone/>
            </a:pPr>
            <a:endParaRPr lang="en-US" dirty="0"/>
          </a:p>
        </p:txBody>
      </p:sp>
      <p:sp>
        <p:nvSpPr>
          <p:cNvPr id="5" name="Content Placeholder 4"/>
          <p:cNvSpPr>
            <a:spLocks noGrp="1"/>
          </p:cNvSpPr>
          <p:nvPr>
            <p:ph sz="half" idx="2"/>
          </p:nvPr>
        </p:nvSpPr>
        <p:spPr>
          <a:xfrm>
            <a:off x="4648200" y="1600200"/>
            <a:ext cx="4038600" cy="5105400"/>
          </a:xfrm>
        </p:spPr>
        <p:txBody>
          <a:bodyPr>
            <a:normAutofit fontScale="92500" lnSpcReduction="20000"/>
          </a:bodyPr>
          <a:lstStyle/>
          <a:p>
            <a:r>
              <a:rPr lang="en-US" dirty="0" smtClean="0"/>
              <a:t>ART adherence over 2 year period highest among whites compared with blacks or Latinos</a:t>
            </a:r>
          </a:p>
          <a:p>
            <a:endParaRPr lang="en-US" dirty="0" smtClean="0"/>
          </a:p>
          <a:p>
            <a:r>
              <a:rPr lang="en-US" dirty="0" smtClean="0"/>
              <a:t>Mean CD4 highest among whites compared to blacks or Latinos</a:t>
            </a:r>
          </a:p>
          <a:p>
            <a:endParaRPr lang="en-US" dirty="0"/>
          </a:p>
          <a:p>
            <a:r>
              <a:rPr lang="en-US" dirty="0" smtClean="0"/>
              <a:t>How did this translate into AIDS-related events or death? </a:t>
            </a:r>
            <a:endParaRPr lang="en-US" dirty="0"/>
          </a:p>
        </p:txBody>
      </p:sp>
      <p:sp>
        <p:nvSpPr>
          <p:cNvPr id="2" name="TextBox 1"/>
          <p:cNvSpPr txBox="1"/>
          <p:nvPr/>
        </p:nvSpPr>
        <p:spPr>
          <a:xfrm>
            <a:off x="6096000" y="6443246"/>
            <a:ext cx="2971800" cy="338554"/>
          </a:xfrm>
          <a:prstGeom prst="rect">
            <a:avLst/>
          </a:prstGeom>
          <a:noFill/>
        </p:spPr>
        <p:txBody>
          <a:bodyPr wrap="square" rtlCol="0">
            <a:spAutoFit/>
          </a:bodyPr>
          <a:lstStyle/>
          <a:p>
            <a:pPr algn="r"/>
            <a:r>
              <a:rPr lang="en-US" sz="1600" dirty="0" smtClean="0"/>
              <a:t>Slide courtesy of G. Millett</a:t>
            </a:r>
            <a:endParaRPr lang="en-US" sz="1600" dirty="0"/>
          </a:p>
        </p:txBody>
      </p:sp>
    </p:spTree>
    <p:extLst>
      <p:ext uri="{BB962C8B-B14F-4D97-AF65-F5344CB8AC3E}">
        <p14:creationId xmlns:p14="http://schemas.microsoft.com/office/powerpoint/2010/main" val="32428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21767"/>
            <a:ext cx="87630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2971800" y="6541734"/>
            <a:ext cx="6553200"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60000"/>
              </a:lnSpc>
            </a:pPr>
            <a:r>
              <a:rPr lang="nl-NL" sz="1600" dirty="0" smtClean="0"/>
              <a:t>	Silverberg</a:t>
            </a:r>
            <a:r>
              <a:rPr lang="nl-NL" sz="1600" dirty="0"/>
              <a:t>, et. al.,</a:t>
            </a:r>
            <a:r>
              <a:rPr lang="nl-NL" sz="1600" i="1" dirty="0"/>
              <a:t> </a:t>
            </a:r>
            <a:r>
              <a:rPr lang="nl-NL" sz="1600" i="1" dirty="0" smtClean="0"/>
              <a:t>J </a:t>
            </a:r>
            <a:r>
              <a:rPr lang="nl-NL" sz="1600" i="1" dirty="0"/>
              <a:t>Gen Intern Med</a:t>
            </a:r>
            <a:r>
              <a:rPr lang="nl-NL" sz="1600" dirty="0"/>
              <a:t>. 2009;24(9):1065-</a:t>
            </a:r>
            <a:r>
              <a:rPr lang="nl-NL" sz="1600" dirty="0" smtClean="0"/>
              <a:t>72</a:t>
            </a:r>
            <a:endParaRPr lang="en-US" sz="1600" dirty="0"/>
          </a:p>
        </p:txBody>
      </p:sp>
      <p:graphicFrame>
        <p:nvGraphicFramePr>
          <p:cNvPr id="49158" name="Group 6"/>
          <p:cNvGraphicFramePr>
            <a:graphicFrameLocks noGrp="1"/>
          </p:cNvGraphicFramePr>
          <p:nvPr>
            <p:extLst>
              <p:ext uri="{D42A27DB-BD31-4B8C-83A1-F6EECF244321}">
                <p14:modId xmlns:p14="http://schemas.microsoft.com/office/powerpoint/2010/main" val="1500941605"/>
              </p:ext>
            </p:extLst>
          </p:nvPr>
        </p:nvGraphicFramePr>
        <p:xfrm>
          <a:off x="1955800" y="4322167"/>
          <a:ext cx="2701925" cy="1060451"/>
        </p:xfrm>
        <a:graphic>
          <a:graphicData uri="http://schemas.openxmlformats.org/drawingml/2006/table">
            <a:tbl>
              <a:tblPr/>
              <a:tblGrid>
                <a:gridCol w="855663"/>
                <a:gridCol w="450850"/>
                <a:gridCol w="900112"/>
                <a:gridCol w="495300"/>
              </a:tblGrid>
              <a:tr h="304855">
                <a:tc>
                  <a:txBody>
                    <a:bodyPr/>
                    <a:lstStyle/>
                    <a:p>
                      <a:pPr marL="0" marR="0" lvl="0" indent="0" algn="l" defTabSz="914400" rtl="0" eaLnBrk="0" fontAlgn="base" latinLnBrk="0" hangingPunct="0">
                        <a:lnSpc>
                          <a:spcPct val="100000"/>
                        </a:lnSpc>
                        <a:spcBef>
                          <a:spcPct val="20000"/>
                        </a:spcBef>
                        <a:spcAft>
                          <a:spcPct val="0"/>
                        </a:spcAft>
                        <a:buClr>
                          <a:srgbClr val="E48426"/>
                        </a:buClr>
                        <a:buSzTx/>
                        <a:buFont typeface="Wingdings" pitchFamily="2" charset="2"/>
                        <a:buNone/>
                        <a:tabLst/>
                      </a:pPr>
                      <a:endParaRPr kumimoji="0" lang="en-US" sz="1400" b="1" i="0" u="none" strike="noStrike" cap="none" normalizeH="0" baseline="0" dirty="0" smtClean="0">
                        <a:ln>
                          <a:noFill/>
                        </a:ln>
                        <a:solidFill>
                          <a:srgbClr val="4D8993"/>
                        </a:solidFill>
                        <a:effectLst/>
                        <a:latin typeface="Times New Roman" pitchFamily="18" charset="0"/>
                      </a:endParaRPr>
                    </a:p>
                  </a:txBody>
                  <a:tcPr marT="45728" marB="45728"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HR</a:t>
                      </a:r>
                    </a:p>
                  </a:txBody>
                  <a:tcPr marT="45728" marB="45728"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(95% CI)</a:t>
                      </a:r>
                    </a:p>
                  </a:txBody>
                  <a:tcPr marT="45728" marB="45728"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P</a:t>
                      </a:r>
                    </a:p>
                  </a:txBody>
                  <a:tcPr marT="45728" marB="45728"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55634">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White</a:t>
                      </a:r>
                    </a:p>
                  </a:txBody>
                  <a:tcPr marT="18291" marB="1829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1</a:t>
                      </a:r>
                    </a:p>
                  </a:txBody>
                  <a:tcPr marT="18291" marB="1829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endParaRPr kumimoji="0" lang="en-US" sz="1400" b="1" i="0" u="none" strike="noStrike" cap="none" normalizeH="0" baseline="0" dirty="0" smtClean="0">
                        <a:ln>
                          <a:noFill/>
                        </a:ln>
                        <a:solidFill>
                          <a:srgbClr val="4D8993"/>
                        </a:solidFill>
                        <a:effectLst/>
                        <a:latin typeface="Times New Roman" pitchFamily="18" charset="0"/>
                      </a:endParaRPr>
                    </a:p>
                  </a:txBody>
                  <a:tcPr marT="18291" marB="1829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endParaRPr kumimoji="0" lang="en-US" sz="1400" b="1" i="0" u="none" strike="noStrike" cap="none" normalizeH="0" baseline="0" dirty="0" smtClean="0">
                        <a:ln>
                          <a:noFill/>
                        </a:ln>
                        <a:solidFill>
                          <a:srgbClr val="4D8993"/>
                        </a:solidFill>
                        <a:effectLst/>
                        <a:latin typeface="Times New Roman" pitchFamily="18" charset="0"/>
                      </a:endParaRPr>
                    </a:p>
                  </a:txBody>
                  <a:tcPr marT="18291" marB="1829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9981">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Black</a:t>
                      </a:r>
                    </a:p>
                  </a:txBody>
                  <a:tcPr marT="18291" marB="18291"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1.2</a:t>
                      </a:r>
                    </a:p>
                  </a:txBody>
                  <a:tcPr marT="18291" marB="1829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(0.9-1.5)</a:t>
                      </a:r>
                    </a:p>
                  </a:txBody>
                  <a:tcPr marT="18291" marB="1829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0.25</a:t>
                      </a:r>
                    </a:p>
                  </a:txBody>
                  <a:tcPr marT="18291" marB="18291" horzOverflow="overflow">
                    <a:lnL>
                      <a:noFill/>
                    </a:lnL>
                    <a:lnR cap="flat">
                      <a:noFill/>
                    </a:lnR>
                    <a:lnT>
                      <a:noFill/>
                    </a:lnT>
                    <a:lnB>
                      <a:noFill/>
                    </a:lnB>
                    <a:lnTlToBr>
                      <a:noFill/>
                    </a:lnTlToBr>
                    <a:lnBlToTr>
                      <a:noFill/>
                    </a:lnBlToTr>
                    <a:noFill/>
                  </a:tcPr>
                </a:tc>
              </a:tr>
              <a:tr h="249981">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Hispanic</a:t>
                      </a:r>
                    </a:p>
                  </a:txBody>
                  <a:tcPr marT="18291" marB="1829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0.8</a:t>
                      </a:r>
                    </a:p>
                  </a:txBody>
                  <a:tcPr marT="18291" marB="18291"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(0.6-1.1)</a:t>
                      </a:r>
                    </a:p>
                  </a:txBody>
                  <a:tcPr marT="18291" marB="18291"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0.17</a:t>
                      </a:r>
                    </a:p>
                  </a:txBody>
                  <a:tcPr marT="18291" marB="18291" horzOverflow="overflow">
                    <a:lnL>
                      <a:noFill/>
                    </a:lnL>
                    <a:lnR cap="flat">
                      <a:noFill/>
                    </a:lnR>
                    <a:lnT>
                      <a:noFill/>
                    </a:lnT>
                    <a:lnB cap="flat">
                      <a:noFill/>
                    </a:lnB>
                    <a:lnTlToBr>
                      <a:noFill/>
                    </a:lnTlToBr>
                    <a:lnBlToTr>
                      <a:noFill/>
                    </a:lnBlToTr>
                    <a:noFill/>
                  </a:tcPr>
                </a:tc>
              </a:tr>
            </a:tbl>
          </a:graphicData>
        </a:graphic>
      </p:graphicFrame>
      <p:graphicFrame>
        <p:nvGraphicFramePr>
          <p:cNvPr id="49192" name="Group 40"/>
          <p:cNvGraphicFramePr>
            <a:graphicFrameLocks noGrp="1"/>
          </p:cNvGraphicFramePr>
          <p:nvPr>
            <p:extLst>
              <p:ext uri="{D42A27DB-BD31-4B8C-83A1-F6EECF244321}">
                <p14:modId xmlns:p14="http://schemas.microsoft.com/office/powerpoint/2010/main" val="141974363"/>
              </p:ext>
            </p:extLst>
          </p:nvPr>
        </p:nvGraphicFramePr>
        <p:xfrm>
          <a:off x="6019800" y="4322167"/>
          <a:ext cx="2701925" cy="1060451"/>
        </p:xfrm>
        <a:graphic>
          <a:graphicData uri="http://schemas.openxmlformats.org/drawingml/2006/table">
            <a:tbl>
              <a:tblPr/>
              <a:tblGrid>
                <a:gridCol w="855663"/>
                <a:gridCol w="450850"/>
                <a:gridCol w="900112"/>
                <a:gridCol w="495300"/>
              </a:tblGrid>
              <a:tr h="304855">
                <a:tc>
                  <a:txBody>
                    <a:bodyPr/>
                    <a:lstStyle/>
                    <a:p>
                      <a:pPr marL="0" marR="0" lvl="0" indent="0" algn="l" defTabSz="914400" rtl="0" eaLnBrk="0" fontAlgn="base" latinLnBrk="0" hangingPunct="0">
                        <a:lnSpc>
                          <a:spcPct val="100000"/>
                        </a:lnSpc>
                        <a:spcBef>
                          <a:spcPct val="20000"/>
                        </a:spcBef>
                        <a:spcAft>
                          <a:spcPct val="0"/>
                        </a:spcAft>
                        <a:buClr>
                          <a:srgbClr val="E48426"/>
                        </a:buClr>
                        <a:buSzTx/>
                        <a:buFont typeface="Wingdings" pitchFamily="2" charset="2"/>
                        <a:buNone/>
                        <a:tabLst/>
                      </a:pPr>
                      <a:endParaRPr kumimoji="0" lang="en-US" sz="1400" b="1" i="0" u="none" strike="noStrike" cap="none" normalizeH="0" baseline="0" dirty="0" smtClean="0">
                        <a:ln>
                          <a:noFill/>
                        </a:ln>
                        <a:solidFill>
                          <a:srgbClr val="4D8993"/>
                        </a:solidFill>
                        <a:effectLst/>
                        <a:latin typeface="Times New Roman" pitchFamily="18" charset="0"/>
                      </a:endParaRPr>
                    </a:p>
                  </a:txBody>
                  <a:tcPr marT="45728" marB="45728"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HR</a:t>
                      </a:r>
                    </a:p>
                  </a:txBody>
                  <a:tcPr marT="45728" marB="45728"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(95% CI)</a:t>
                      </a:r>
                    </a:p>
                  </a:txBody>
                  <a:tcPr marT="45728" marB="45728"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P</a:t>
                      </a:r>
                    </a:p>
                  </a:txBody>
                  <a:tcPr marT="45728" marB="45728"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255634">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White</a:t>
                      </a:r>
                    </a:p>
                  </a:txBody>
                  <a:tcPr marT="18291" marB="1829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1</a:t>
                      </a:r>
                    </a:p>
                  </a:txBody>
                  <a:tcPr marT="18291" marB="1829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endParaRPr kumimoji="0" lang="en-US" sz="1400" b="1" i="0" u="none" strike="noStrike" cap="none" normalizeH="0" baseline="0" dirty="0" smtClean="0">
                        <a:ln>
                          <a:noFill/>
                        </a:ln>
                        <a:solidFill>
                          <a:srgbClr val="4D8993"/>
                        </a:solidFill>
                        <a:effectLst/>
                        <a:latin typeface="Times New Roman" pitchFamily="18" charset="0"/>
                      </a:endParaRPr>
                    </a:p>
                  </a:txBody>
                  <a:tcPr marT="18291" marB="1829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endParaRPr kumimoji="0" lang="en-US" sz="1400" b="1" i="0" u="none" strike="noStrike" cap="none" normalizeH="0" baseline="0" dirty="0" smtClean="0">
                        <a:ln>
                          <a:noFill/>
                        </a:ln>
                        <a:solidFill>
                          <a:srgbClr val="4D8993"/>
                        </a:solidFill>
                        <a:effectLst/>
                        <a:latin typeface="Times New Roman" pitchFamily="18" charset="0"/>
                      </a:endParaRPr>
                    </a:p>
                  </a:txBody>
                  <a:tcPr marT="18291" marB="1829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49981">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Black</a:t>
                      </a:r>
                    </a:p>
                  </a:txBody>
                  <a:tcPr marT="18291" marB="18291"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1.1</a:t>
                      </a:r>
                    </a:p>
                  </a:txBody>
                  <a:tcPr marT="18291" marB="1829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(0.9-1.4)</a:t>
                      </a:r>
                    </a:p>
                  </a:txBody>
                  <a:tcPr marT="18291" marB="18291"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0.27</a:t>
                      </a:r>
                    </a:p>
                  </a:txBody>
                  <a:tcPr marT="18291" marB="18291" horzOverflow="overflow">
                    <a:lnL>
                      <a:noFill/>
                    </a:lnL>
                    <a:lnR cap="flat">
                      <a:noFill/>
                    </a:lnR>
                    <a:lnT>
                      <a:noFill/>
                    </a:lnT>
                    <a:lnB>
                      <a:noFill/>
                    </a:lnB>
                    <a:lnTlToBr>
                      <a:noFill/>
                    </a:lnTlToBr>
                    <a:lnBlToTr>
                      <a:noFill/>
                    </a:lnBlToTr>
                    <a:noFill/>
                  </a:tcPr>
                </a:tc>
              </a:tr>
              <a:tr h="249981">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Hispanic</a:t>
                      </a:r>
                    </a:p>
                  </a:txBody>
                  <a:tcPr marT="18291" marB="1829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0.7</a:t>
                      </a:r>
                    </a:p>
                  </a:txBody>
                  <a:tcPr marT="18291" marB="18291"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(0.5-0.9)</a:t>
                      </a:r>
                    </a:p>
                  </a:txBody>
                  <a:tcPr marT="18291" marB="18291"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E48426"/>
                        </a:buClr>
                        <a:buSzTx/>
                        <a:buFont typeface="Wingdings" pitchFamily="2" charset="2"/>
                        <a:buNone/>
                        <a:tabLst/>
                      </a:pPr>
                      <a:r>
                        <a:rPr kumimoji="0" lang="en-US" sz="1400" b="1" i="0" u="none" strike="noStrike" cap="none" normalizeH="0" baseline="0" dirty="0" smtClean="0">
                          <a:ln>
                            <a:noFill/>
                          </a:ln>
                          <a:solidFill>
                            <a:srgbClr val="4D8993"/>
                          </a:solidFill>
                          <a:effectLst/>
                          <a:latin typeface="Times New Roman" pitchFamily="18" charset="0"/>
                        </a:rPr>
                        <a:t>0.01</a:t>
                      </a:r>
                    </a:p>
                  </a:txBody>
                  <a:tcPr marT="18291" marB="18291" horzOverflow="overflow">
                    <a:lnL>
                      <a:noFill/>
                    </a:lnL>
                    <a:lnR cap="flat">
                      <a:noFill/>
                    </a:lnR>
                    <a:lnT>
                      <a:noFill/>
                    </a:lnT>
                    <a:lnB cap="flat">
                      <a:noFill/>
                    </a:lnB>
                    <a:lnTlToBr>
                      <a:noFill/>
                    </a:lnTlToBr>
                    <a:lnBlToTr>
                      <a:noFill/>
                    </a:lnBlToTr>
                    <a:noFill/>
                  </a:tcPr>
                </a:tc>
              </a:tr>
            </a:tbl>
          </a:graphicData>
        </a:graphic>
      </p:graphicFrame>
      <p:sp>
        <p:nvSpPr>
          <p:cNvPr id="11305" name="Line 74"/>
          <p:cNvSpPr>
            <a:spLocks noChangeShapeType="1"/>
          </p:cNvSpPr>
          <p:nvPr/>
        </p:nvSpPr>
        <p:spPr bwMode="auto">
          <a:xfrm>
            <a:off x="1276350" y="4747617"/>
            <a:ext cx="609600" cy="0"/>
          </a:xfrm>
          <a:prstGeom prst="line">
            <a:avLst/>
          </a:prstGeom>
          <a:noFill/>
          <a:ln w="38100">
            <a:solidFill>
              <a:srgbClr val="0099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306" name="Line 75"/>
          <p:cNvSpPr>
            <a:spLocks noChangeShapeType="1"/>
          </p:cNvSpPr>
          <p:nvPr/>
        </p:nvSpPr>
        <p:spPr bwMode="auto">
          <a:xfrm>
            <a:off x="1276350" y="4992092"/>
            <a:ext cx="609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307" name="Line 76"/>
          <p:cNvSpPr>
            <a:spLocks noChangeShapeType="1"/>
          </p:cNvSpPr>
          <p:nvPr/>
        </p:nvSpPr>
        <p:spPr bwMode="auto">
          <a:xfrm>
            <a:off x="1276350" y="5239742"/>
            <a:ext cx="6096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308" name="Line 77"/>
          <p:cNvSpPr>
            <a:spLocks noChangeShapeType="1"/>
          </p:cNvSpPr>
          <p:nvPr/>
        </p:nvSpPr>
        <p:spPr bwMode="auto">
          <a:xfrm>
            <a:off x="5346700" y="4744442"/>
            <a:ext cx="609600" cy="0"/>
          </a:xfrm>
          <a:prstGeom prst="line">
            <a:avLst/>
          </a:prstGeom>
          <a:noFill/>
          <a:ln w="38100">
            <a:solidFill>
              <a:srgbClr val="0099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309" name="Line 78"/>
          <p:cNvSpPr>
            <a:spLocks noChangeShapeType="1"/>
          </p:cNvSpPr>
          <p:nvPr/>
        </p:nvSpPr>
        <p:spPr bwMode="auto">
          <a:xfrm>
            <a:off x="5346700" y="4988917"/>
            <a:ext cx="609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310" name="Line 79"/>
          <p:cNvSpPr>
            <a:spLocks noChangeShapeType="1"/>
          </p:cNvSpPr>
          <p:nvPr/>
        </p:nvSpPr>
        <p:spPr bwMode="auto">
          <a:xfrm>
            <a:off x="5346700" y="5236567"/>
            <a:ext cx="6096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Title 3"/>
          <p:cNvSpPr txBox="1">
            <a:spLocks/>
          </p:cNvSpPr>
          <p:nvPr/>
        </p:nvSpPr>
        <p:spPr>
          <a:xfrm>
            <a:off x="76200" y="-76200"/>
            <a:ext cx="9144000" cy="9693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1F497D"/>
                </a:solidFill>
              </a:rPr>
              <a:t>Time to AIDS-Related Events or Death</a:t>
            </a:r>
            <a:endParaRPr lang="en-US" sz="3200" dirty="0">
              <a:solidFill>
                <a:srgbClr val="1F497D"/>
              </a:solidFill>
            </a:endParaRPr>
          </a:p>
        </p:txBody>
      </p:sp>
    </p:spTree>
    <p:extLst>
      <p:ext uri="{BB962C8B-B14F-4D97-AF65-F5344CB8AC3E}">
        <p14:creationId xmlns:p14="http://schemas.microsoft.com/office/powerpoint/2010/main" val="339190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50000"/>
                  </a:schemeClr>
                </a:solidFill>
              </a:rPr>
              <a:t>Toward Health Equity: The Affordable Care Act</a:t>
            </a:r>
            <a:endParaRPr lang="en-US" dirty="0">
              <a:solidFill>
                <a:schemeClr val="tx2">
                  <a:lumMod val="50000"/>
                </a:schemeClr>
              </a:solidFill>
            </a:endParaRPr>
          </a:p>
        </p:txBody>
      </p:sp>
      <p:sp>
        <p:nvSpPr>
          <p:cNvPr id="3" name="Content Placeholder 2"/>
          <p:cNvSpPr>
            <a:spLocks noGrp="1"/>
          </p:cNvSpPr>
          <p:nvPr>
            <p:ph idx="1"/>
          </p:nvPr>
        </p:nvSpPr>
        <p:spPr>
          <a:xfrm>
            <a:off x="457200" y="1798637"/>
            <a:ext cx="4876800" cy="4525963"/>
          </a:xfrm>
        </p:spPr>
        <p:txBody>
          <a:bodyPr>
            <a:normAutofit/>
          </a:bodyPr>
          <a:lstStyle/>
          <a:p>
            <a:r>
              <a:rPr lang="en-US" dirty="0" smtClean="0"/>
              <a:t>Expands coverage to over 30 million Americans</a:t>
            </a:r>
          </a:p>
          <a:p>
            <a:pPr lvl="1"/>
            <a:r>
              <a:rPr lang="en-US" dirty="0" smtClean="0"/>
              <a:t>12.9 million Latinos will have access to coverage</a:t>
            </a:r>
          </a:p>
          <a:p>
            <a:pPr lvl="1"/>
            <a:r>
              <a:rPr lang="en-US" dirty="0" smtClean="0"/>
              <a:t>7.3 million African-Americans will have access to coverage</a:t>
            </a:r>
            <a:endParaRPr lang="en-US" dirty="0"/>
          </a:p>
          <a:p>
            <a:pPr marL="457200" lvl="1" indent="0">
              <a:buNone/>
            </a:pPr>
            <a:endParaRPr lang="en-US" dirty="0" smtClean="0"/>
          </a:p>
          <a:p>
            <a:pPr marL="457200" lvl="1" indent="0">
              <a:buNone/>
            </a:pPr>
            <a:endParaRPr lang="en-US" dirty="0" smtClean="0"/>
          </a:p>
          <a:p>
            <a:pPr marL="457200" lvl="1" indent="0">
              <a:buNone/>
            </a:pPr>
            <a:endParaRPr lang="en-US" dirty="0" smtClean="0"/>
          </a:p>
        </p:txBody>
      </p:sp>
      <p:sp>
        <p:nvSpPr>
          <p:cNvPr id="5" name="TextBox 4"/>
          <p:cNvSpPr txBox="1"/>
          <p:nvPr/>
        </p:nvSpPr>
        <p:spPr>
          <a:xfrm>
            <a:off x="4647256" y="6555001"/>
            <a:ext cx="4496744" cy="261610"/>
          </a:xfrm>
          <a:prstGeom prst="rect">
            <a:avLst/>
          </a:prstGeom>
          <a:noFill/>
        </p:spPr>
        <p:txBody>
          <a:bodyPr wrap="none" rtlCol="0">
            <a:spAutoFit/>
          </a:bodyPr>
          <a:lstStyle/>
          <a:p>
            <a:r>
              <a:rPr lang="en-US" sz="1100" dirty="0" smtClean="0"/>
              <a:t>Source: Office of the Assistant Secretary for Planning and Evaluation,  2012 </a:t>
            </a:r>
            <a:endParaRPr lang="en-US" sz="11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33600"/>
            <a:ext cx="3048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12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2">
                    <a:lumMod val="75000"/>
                  </a:schemeClr>
                </a:solidFill>
              </a:rPr>
              <a:t>The Affordable Care Act: Meaningful Change Now</a:t>
            </a:r>
            <a:endParaRPr lang="en-US" dirty="0">
              <a:solidFill>
                <a:schemeClr val="tx2">
                  <a:lumMod val="75000"/>
                </a:schemeClr>
              </a:solidFill>
            </a:endParaRPr>
          </a:p>
        </p:txBody>
      </p:sp>
      <p:sp>
        <p:nvSpPr>
          <p:cNvPr id="3" name="Content Placeholder 2"/>
          <p:cNvSpPr>
            <a:spLocks noGrp="1"/>
          </p:cNvSpPr>
          <p:nvPr>
            <p:ph idx="1"/>
          </p:nvPr>
        </p:nvSpPr>
        <p:spPr>
          <a:xfrm>
            <a:off x="457200" y="1990023"/>
            <a:ext cx="8229600" cy="4525963"/>
          </a:xfrm>
        </p:spPr>
        <p:txBody>
          <a:bodyPr>
            <a:normAutofit fontScale="77500" lnSpcReduction="20000"/>
          </a:bodyPr>
          <a:lstStyle/>
          <a:p>
            <a:pPr lvl="1"/>
            <a:r>
              <a:rPr lang="en-US" dirty="0" smtClean="0"/>
              <a:t>54 million additional Americans receiving preventive services</a:t>
            </a:r>
          </a:p>
          <a:p>
            <a:pPr lvl="1"/>
            <a:r>
              <a:rPr lang="en-US" dirty="0" smtClean="0"/>
              <a:t>More than 3 million young adults insured by remaining on parent’s private insurance</a:t>
            </a:r>
          </a:p>
          <a:p>
            <a:pPr lvl="1"/>
            <a:r>
              <a:rPr lang="en-US" dirty="0" smtClean="0"/>
              <a:t>Eliminated lifetimes limits for 105 million Americans</a:t>
            </a:r>
          </a:p>
          <a:p>
            <a:pPr lvl="1"/>
            <a:r>
              <a:rPr lang="en-US" dirty="0" smtClean="0"/>
              <a:t>Hundreds of persons living with HIV now covered under Pre-existing Condition Insurance Plans</a:t>
            </a:r>
          </a:p>
          <a:p>
            <a:pPr lvl="1"/>
            <a:r>
              <a:rPr lang="en-US" dirty="0" smtClean="0"/>
              <a:t>ADAP benefits considered contribution toward true out-of-pocket expenses, helping fill “donut hole”</a:t>
            </a:r>
          </a:p>
          <a:p>
            <a:pPr lvl="1"/>
            <a:r>
              <a:rPr lang="en-US" dirty="0" smtClean="0"/>
              <a:t>Insurers cannot rescind coverage except in cases of fraud or intentional misrepresentation</a:t>
            </a:r>
          </a:p>
          <a:p>
            <a:pPr lvl="1"/>
            <a:r>
              <a:rPr lang="en-US" dirty="0"/>
              <a:t>Expanded National Health Service Corps</a:t>
            </a:r>
          </a:p>
          <a:p>
            <a:pPr lvl="2"/>
            <a:r>
              <a:rPr lang="en-US" dirty="0"/>
              <a:t>3600 </a:t>
            </a:r>
            <a:r>
              <a:rPr lang="en-US" dirty="0" smtClean="0"/>
              <a:t>providers (</a:t>
            </a:r>
            <a:r>
              <a:rPr lang="en-US" dirty="0"/>
              <a:t>2008) to 10,000 (2011)</a:t>
            </a:r>
          </a:p>
          <a:p>
            <a:pPr lvl="2"/>
            <a:r>
              <a:rPr lang="en-US" dirty="0"/>
              <a:t> Increased patients served from 3.7 to 10.5 million</a:t>
            </a: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56623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Affordable Care Act: 2014</a:t>
            </a:r>
            <a:endParaRPr lang="en-US" dirty="0">
              <a:solidFill>
                <a:srgbClr val="1F497D"/>
              </a:solidFill>
            </a:endParaRPr>
          </a:p>
        </p:txBody>
      </p:sp>
      <p:sp>
        <p:nvSpPr>
          <p:cNvPr id="3" name="Content Placeholder 2"/>
          <p:cNvSpPr>
            <a:spLocks noGrp="1"/>
          </p:cNvSpPr>
          <p:nvPr>
            <p:ph idx="1"/>
          </p:nvPr>
        </p:nvSpPr>
        <p:spPr>
          <a:xfrm>
            <a:off x="838200" y="1722437"/>
            <a:ext cx="7924800" cy="4525963"/>
          </a:xfrm>
        </p:spPr>
        <p:txBody>
          <a:bodyPr>
            <a:normAutofit lnSpcReduction="10000"/>
          </a:bodyPr>
          <a:lstStyle/>
          <a:p>
            <a:r>
              <a:rPr lang="en-US" dirty="0" smtClean="0">
                <a:solidFill>
                  <a:srgbClr val="000000"/>
                </a:solidFill>
              </a:rPr>
              <a:t>No </a:t>
            </a:r>
            <a:r>
              <a:rPr lang="en-US" dirty="0">
                <a:solidFill>
                  <a:srgbClr val="000000"/>
                </a:solidFill>
              </a:rPr>
              <a:t>denial of coverage for pre-existing </a:t>
            </a:r>
            <a:r>
              <a:rPr lang="en-US" dirty="0" smtClean="0">
                <a:solidFill>
                  <a:srgbClr val="000000"/>
                </a:solidFill>
              </a:rPr>
              <a:t>conditions (includes HIV)</a:t>
            </a:r>
            <a:endParaRPr lang="en-US" dirty="0">
              <a:solidFill>
                <a:srgbClr val="000000"/>
              </a:solidFill>
            </a:endParaRPr>
          </a:p>
          <a:p>
            <a:r>
              <a:rPr lang="en-US" dirty="0">
                <a:solidFill>
                  <a:srgbClr val="000000"/>
                </a:solidFill>
              </a:rPr>
              <a:t>Expands Medicaid eligibility to 133% of Federal poverty </a:t>
            </a:r>
            <a:r>
              <a:rPr lang="en-US" dirty="0" smtClean="0">
                <a:solidFill>
                  <a:srgbClr val="000000"/>
                </a:solidFill>
              </a:rPr>
              <a:t>level</a:t>
            </a:r>
          </a:p>
          <a:p>
            <a:r>
              <a:rPr lang="en-US" dirty="0" smtClean="0">
                <a:solidFill>
                  <a:srgbClr val="000000"/>
                </a:solidFill>
              </a:rPr>
              <a:t>Creates affordable insurance exchanges with a choice of private insurance plans and with tax credits to make coverage affordable</a:t>
            </a:r>
          </a:p>
          <a:p>
            <a:r>
              <a:rPr lang="en-US" dirty="0" smtClean="0"/>
              <a:t>Increased </a:t>
            </a:r>
            <a:r>
              <a:rPr lang="en-US" dirty="0"/>
              <a:t>resources to community health centers ($11 billion </a:t>
            </a:r>
            <a:r>
              <a:rPr lang="en-US" dirty="0" smtClean="0"/>
              <a:t>over 5 </a:t>
            </a:r>
            <a:r>
              <a:rPr lang="en-US" dirty="0"/>
              <a:t>years</a:t>
            </a:r>
            <a:r>
              <a:rPr lang="en-US" dirty="0" smtClean="0"/>
              <a:t>)</a:t>
            </a:r>
          </a:p>
          <a:p>
            <a:endParaRPr lang="en-US" dirty="0"/>
          </a:p>
          <a:p>
            <a:pPr lvl="1"/>
            <a:endParaRPr lang="en-US" dirty="0"/>
          </a:p>
          <a:p>
            <a:pPr lvl="1"/>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14017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p:txBody>
          <a:bodyPr>
            <a:normAutofit fontScale="90000"/>
          </a:bodyPr>
          <a:lstStyle/>
          <a:p>
            <a:pPr eaLnBrk="1" hangingPunct="1"/>
            <a:r>
              <a:rPr lang="en-US" sz="3600" b="1" dirty="0" smtClean="0">
                <a:solidFill>
                  <a:schemeClr val="tx2">
                    <a:lumMod val="75000"/>
                  </a:schemeClr>
                </a:solidFill>
                <a:latin typeface="Arial" charset="0"/>
                <a:cs typeface="Arial" charset="0"/>
              </a:rPr>
              <a:t>The National HIV/AIDS Strategy</a:t>
            </a:r>
            <a:br>
              <a:rPr lang="en-US" sz="3600" b="1" dirty="0" smtClean="0">
                <a:solidFill>
                  <a:schemeClr val="tx2">
                    <a:lumMod val="75000"/>
                  </a:schemeClr>
                </a:solidFill>
                <a:latin typeface="Arial" charset="0"/>
                <a:cs typeface="Arial" charset="0"/>
              </a:rPr>
            </a:br>
            <a:r>
              <a:rPr lang="en-US" sz="3600" b="1" dirty="0" smtClean="0">
                <a:solidFill>
                  <a:schemeClr val="tx2">
                    <a:lumMod val="75000"/>
                  </a:schemeClr>
                </a:solidFill>
                <a:latin typeface="Arial" charset="0"/>
                <a:cs typeface="Arial" charset="0"/>
              </a:rPr>
              <a:t>Overview</a:t>
            </a:r>
          </a:p>
        </p:txBody>
      </p:sp>
      <p:sp>
        <p:nvSpPr>
          <p:cNvPr id="5" name="Content Placeholder 4"/>
          <p:cNvSpPr>
            <a:spLocks noGrp="1"/>
          </p:cNvSpPr>
          <p:nvPr>
            <p:ph idx="1"/>
          </p:nvPr>
        </p:nvSpPr>
        <p:spPr/>
        <p:txBody>
          <a:bodyPr>
            <a:normAutofit fontScale="77500" lnSpcReduction="20000"/>
          </a:bodyPr>
          <a:lstStyle/>
          <a:p>
            <a:pPr eaLnBrk="1" hangingPunct="1">
              <a:buFont typeface="Arial" charset="0"/>
              <a:buNone/>
            </a:pPr>
            <a:r>
              <a:rPr lang="en-US" sz="1900" b="1" u="sng" dirty="0" smtClean="0">
                <a:latin typeface="Arial" charset="0"/>
                <a:cs typeface="Arial" charset="0"/>
              </a:rPr>
              <a:t>Goals</a:t>
            </a:r>
            <a:endParaRPr lang="en-US" sz="1900" u="sng" dirty="0" smtClean="0">
              <a:latin typeface="Arial" charset="0"/>
              <a:cs typeface="Arial" charset="0"/>
            </a:endParaRPr>
          </a:p>
          <a:p>
            <a:pPr eaLnBrk="1" hangingPunct="1">
              <a:buFont typeface="Calibri" pitchFamily="34" charset="0"/>
              <a:buAutoNum type="arabicPeriod"/>
            </a:pPr>
            <a:r>
              <a:rPr lang="en-US" sz="1900" dirty="0" smtClean="0">
                <a:latin typeface="Arial" charset="0"/>
                <a:cs typeface="Arial" charset="0"/>
              </a:rPr>
              <a:t>Reduce the number of people who become infected with HIV</a:t>
            </a:r>
          </a:p>
          <a:p>
            <a:pPr eaLnBrk="1" hangingPunct="1">
              <a:buFont typeface="Calibri" pitchFamily="34" charset="0"/>
              <a:buAutoNum type="arabicPeriod"/>
            </a:pPr>
            <a:r>
              <a:rPr lang="en-US" sz="1900" dirty="0" smtClean="0">
                <a:latin typeface="Arial" charset="0"/>
                <a:cs typeface="Arial" charset="0"/>
              </a:rPr>
              <a:t>Increase access to care and optimize health outcomes for people living with HIV</a:t>
            </a:r>
          </a:p>
          <a:p>
            <a:pPr eaLnBrk="1" hangingPunct="1">
              <a:buFont typeface="Calibri" pitchFamily="34" charset="0"/>
              <a:buAutoNum type="arabicPeriod"/>
            </a:pPr>
            <a:r>
              <a:rPr lang="en-US" sz="1900" dirty="0" smtClean="0">
                <a:latin typeface="Arial" charset="0"/>
                <a:cs typeface="Arial" charset="0"/>
              </a:rPr>
              <a:t>Reduce HIV-related health disparities</a:t>
            </a:r>
          </a:p>
          <a:p>
            <a:pPr eaLnBrk="1" hangingPunct="1">
              <a:buFont typeface="Calibri" pitchFamily="34" charset="0"/>
              <a:buAutoNum type="arabicPeriod"/>
            </a:pPr>
            <a:r>
              <a:rPr lang="en-US" sz="1900" dirty="0" smtClean="0">
                <a:latin typeface="Arial" charset="0"/>
                <a:cs typeface="Arial" charset="0"/>
              </a:rPr>
              <a:t>Achieving a more coordinated national response to the HIV epidemic</a:t>
            </a:r>
          </a:p>
          <a:p>
            <a:pPr eaLnBrk="1" hangingPunct="1"/>
            <a:endParaRPr lang="en-US" sz="1900" dirty="0" smtClean="0">
              <a:latin typeface="Arial" charset="0"/>
              <a:cs typeface="Arial" charset="0"/>
            </a:endParaRPr>
          </a:p>
          <a:p>
            <a:pPr eaLnBrk="1" hangingPunct="1">
              <a:buFont typeface="Arial" charset="0"/>
              <a:buNone/>
            </a:pPr>
            <a:r>
              <a:rPr lang="en-US" sz="1900" b="1" u="sng" dirty="0" smtClean="0">
                <a:latin typeface="Arial" charset="0"/>
                <a:cs typeface="Arial" charset="0"/>
              </a:rPr>
              <a:t>Facets of the Strategy</a:t>
            </a:r>
            <a:endParaRPr lang="en-US" sz="1900" u="sng" dirty="0" smtClean="0">
              <a:latin typeface="Arial" charset="0"/>
              <a:cs typeface="Arial" charset="0"/>
            </a:endParaRPr>
          </a:p>
          <a:p>
            <a:pPr eaLnBrk="1" hangingPunct="1"/>
            <a:r>
              <a:rPr lang="en-US" sz="1900" dirty="0" smtClean="0">
                <a:latin typeface="Arial" charset="0"/>
                <a:cs typeface="Arial" charset="0"/>
              </a:rPr>
              <a:t>Small number of action steps</a:t>
            </a:r>
          </a:p>
          <a:p>
            <a:pPr eaLnBrk="1" hangingPunct="1"/>
            <a:r>
              <a:rPr lang="en-US" sz="1900" dirty="0" smtClean="0">
                <a:latin typeface="Arial" charset="0"/>
                <a:cs typeface="Arial" charset="0"/>
              </a:rPr>
              <a:t>5-year targets</a:t>
            </a:r>
          </a:p>
          <a:p>
            <a:pPr eaLnBrk="1" hangingPunct="1"/>
            <a:r>
              <a:rPr lang="en-US" sz="1900" dirty="0" smtClean="0">
                <a:latin typeface="Arial" charset="0"/>
                <a:cs typeface="Arial" charset="0"/>
              </a:rPr>
              <a:t>Emphasis on evidence-based approaches and populations at greatest risk</a:t>
            </a:r>
          </a:p>
          <a:p>
            <a:pPr eaLnBrk="1" hangingPunct="1"/>
            <a:r>
              <a:rPr lang="en-US" sz="1900" dirty="0" smtClean="0">
                <a:latin typeface="Arial" charset="0"/>
                <a:cs typeface="Arial" charset="0"/>
              </a:rPr>
              <a:t>Multiple Federal agencies charged with Strategy implementation: HHS, HUD, VA, DOJ, DOL, SSA; HHS lead coordinating agency.</a:t>
            </a:r>
          </a:p>
          <a:p>
            <a:pPr eaLnBrk="1" hangingPunct="1"/>
            <a:r>
              <a:rPr lang="en-US" sz="1900" dirty="0" smtClean="0">
                <a:latin typeface="Arial" charset="0"/>
                <a:cs typeface="Arial" charset="0"/>
              </a:rPr>
              <a:t>Roadmap for </a:t>
            </a:r>
            <a:r>
              <a:rPr lang="en-US" sz="1900" u="sng" dirty="0" smtClean="0">
                <a:latin typeface="Arial" charset="0"/>
                <a:cs typeface="Arial" charset="0"/>
              </a:rPr>
              <a:t>all</a:t>
            </a:r>
            <a:r>
              <a:rPr lang="en-US" sz="1900" dirty="0" smtClean="0">
                <a:latin typeface="Arial" charset="0"/>
                <a:cs typeface="Arial" charset="0"/>
              </a:rPr>
              <a:t> public and private stakeholders responding to the domestic epidemic</a:t>
            </a:r>
          </a:p>
          <a:p>
            <a:pPr eaLnBrk="1" hangingPunct="1"/>
            <a:r>
              <a:rPr lang="en-US" sz="1900" dirty="0" smtClean="0">
                <a:latin typeface="Arial" charset="0"/>
                <a:cs typeface="Arial" charset="0"/>
              </a:rPr>
              <a:t>Focus on improving coordination and efficiency across and within Federal, state, local and tribal governments</a:t>
            </a:r>
          </a:p>
          <a:p>
            <a:pPr eaLnBrk="1" hangingPunct="1"/>
            <a:r>
              <a:rPr lang="en-US" sz="1900" dirty="0" smtClean="0">
                <a:latin typeface="Arial" charset="0"/>
                <a:cs typeface="Arial" charset="0"/>
              </a:rPr>
              <a:t>Catalyst for all levels of government and stakeholders to develop their own implementation plans for achieving their goals</a:t>
            </a:r>
          </a:p>
          <a:p>
            <a:pPr eaLnBrk="1" hangingPunct="1"/>
            <a:r>
              <a:rPr lang="en-US" sz="1900" dirty="0" smtClean="0">
                <a:latin typeface="Arial" charset="0"/>
                <a:cs typeface="Arial" charset="0"/>
              </a:rPr>
              <a:t>Emphasis on concentrating efforts where HIV is most concentrated and in populations with greatest disparities, including: MSM, people of color, and transgender individuals.</a:t>
            </a:r>
          </a:p>
          <a:p>
            <a:pPr lvl="1" eaLnBrk="1" hangingPunct="1"/>
            <a:endParaRPr lang="en-US" sz="2000" dirty="0" smtClean="0">
              <a:latin typeface="Arial" charset="0"/>
              <a:cs typeface="Arial" charset="0"/>
            </a:endParaRPr>
          </a:p>
        </p:txBody>
      </p:sp>
      <p:pic>
        <p:nvPicPr>
          <p:cNvPr id="6"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6019800"/>
            <a:ext cx="9144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59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494"/>
            <a:ext cx="8229600" cy="1143000"/>
          </a:xfrm>
        </p:spPr>
        <p:txBody>
          <a:bodyPr>
            <a:normAutofit fontScale="90000"/>
          </a:bodyPr>
          <a:lstStyle/>
          <a:p>
            <a:r>
              <a:rPr lang="en-US" dirty="0" smtClean="0"/>
              <a:t>Examples of women-specific benefits and the Affordable Care Act</a:t>
            </a:r>
            <a:endParaRPr lang="en-US" dirty="0"/>
          </a:p>
        </p:txBody>
      </p:sp>
      <p:sp>
        <p:nvSpPr>
          <p:cNvPr id="3" name="Content Placeholder 2"/>
          <p:cNvSpPr>
            <a:spLocks noGrp="1"/>
          </p:cNvSpPr>
          <p:nvPr>
            <p:ph idx="1"/>
          </p:nvPr>
        </p:nvSpPr>
        <p:spPr>
          <a:xfrm>
            <a:off x="457200" y="1951074"/>
            <a:ext cx="8229600" cy="4525963"/>
          </a:xfrm>
        </p:spPr>
        <p:txBody>
          <a:bodyPr>
            <a:normAutofit fontScale="77500" lnSpcReduction="20000"/>
          </a:bodyPr>
          <a:lstStyle/>
          <a:p>
            <a:r>
              <a:rPr lang="en-US" dirty="0" smtClean="0"/>
              <a:t>47 million women now have guaranteed access to additional preventative services without cost sharing, including:</a:t>
            </a:r>
          </a:p>
          <a:p>
            <a:pPr lvl="1"/>
            <a:r>
              <a:rPr lang="en-US" dirty="0" smtClean="0"/>
              <a:t>Well-woman visits</a:t>
            </a:r>
          </a:p>
          <a:p>
            <a:pPr lvl="1"/>
            <a:r>
              <a:rPr lang="en-US" dirty="0" smtClean="0"/>
              <a:t>HPV DNA testing</a:t>
            </a:r>
          </a:p>
          <a:p>
            <a:pPr lvl="1"/>
            <a:r>
              <a:rPr lang="en-US" dirty="0" smtClean="0"/>
              <a:t>STI counseling</a:t>
            </a:r>
          </a:p>
          <a:p>
            <a:pPr lvl="1"/>
            <a:r>
              <a:rPr lang="en-US" dirty="0" smtClean="0"/>
              <a:t>HIV screening and counseling</a:t>
            </a:r>
          </a:p>
          <a:p>
            <a:pPr lvl="1"/>
            <a:r>
              <a:rPr lang="en-US" dirty="0" smtClean="0"/>
              <a:t>Interpersonal and domestic violence screening and counseling</a:t>
            </a:r>
          </a:p>
          <a:p>
            <a:r>
              <a:rPr lang="en-US" dirty="0" smtClean="0"/>
              <a:t>Insurers will not be able to deny coverage to women based on pre-existing conditions, including pregnancy</a:t>
            </a:r>
          </a:p>
          <a:p>
            <a:r>
              <a:rPr lang="en-US" dirty="0" smtClean="0"/>
              <a:t>Insurers will not be able to charge women higher premiums than men</a:t>
            </a:r>
            <a:endParaRPr lang="en-US" dirty="0"/>
          </a:p>
        </p:txBody>
      </p:sp>
    </p:spTree>
    <p:extLst>
      <p:ext uri="{BB962C8B-B14F-4D97-AF65-F5344CB8AC3E}">
        <p14:creationId xmlns:p14="http://schemas.microsoft.com/office/powerpoint/2010/main" val="28348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534400" cy="1143000"/>
          </a:xfrm>
        </p:spPr>
        <p:txBody>
          <a:bodyPr>
            <a:noAutofit/>
          </a:bodyPr>
          <a:lstStyle/>
          <a:p>
            <a:r>
              <a:rPr lang="en-US" sz="3000" b="1" dirty="0" smtClean="0">
                <a:solidFill>
                  <a:schemeClr val="tx2">
                    <a:lumMod val="50000"/>
                  </a:schemeClr>
                </a:solidFill>
              </a:rPr>
              <a:t>HIV Tracks with Social and Economic Disparities</a:t>
            </a:r>
            <a:br>
              <a:rPr lang="en-US" sz="3000" b="1" dirty="0" smtClean="0">
                <a:solidFill>
                  <a:schemeClr val="tx2">
                    <a:lumMod val="50000"/>
                  </a:schemeClr>
                </a:solidFill>
              </a:rPr>
            </a:br>
            <a:r>
              <a:rPr lang="en-US" sz="3000" b="1" dirty="0" smtClean="0">
                <a:solidFill>
                  <a:schemeClr val="tx2">
                    <a:lumMod val="50000"/>
                  </a:schemeClr>
                </a:solidFill>
              </a:rPr>
              <a:t/>
            </a:r>
            <a:br>
              <a:rPr lang="en-US" sz="3000" b="1" dirty="0" smtClean="0">
                <a:solidFill>
                  <a:schemeClr val="tx2">
                    <a:lumMod val="50000"/>
                  </a:schemeClr>
                </a:solidFill>
              </a:rPr>
            </a:br>
            <a:r>
              <a:rPr lang="en-US" sz="2400" b="1" dirty="0" smtClean="0">
                <a:solidFill>
                  <a:schemeClr val="tx2">
                    <a:lumMod val="50000"/>
                  </a:schemeClr>
                </a:solidFill>
              </a:rPr>
              <a:t>HIV Infection Among Heterosexuals in Urban Areas, by Socio-Economic Indicators</a:t>
            </a:r>
            <a:endParaRPr lang="en-US" sz="2400" dirty="0">
              <a:solidFill>
                <a:schemeClr val="tx2">
                  <a:lumMod val="50000"/>
                </a:schemeClr>
              </a:solidFill>
            </a:endParaRPr>
          </a:p>
        </p:txBody>
      </p:sp>
      <p:graphicFrame>
        <p:nvGraphicFramePr>
          <p:cNvPr id="4" name="Chart 3"/>
          <p:cNvGraphicFramePr/>
          <p:nvPr/>
        </p:nvGraphicFramePr>
        <p:xfrm>
          <a:off x="228600" y="914400"/>
          <a:ext cx="8677275" cy="5191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979003902"/>
              </p:ext>
            </p:extLst>
          </p:nvPr>
        </p:nvGraphicFramePr>
        <p:xfrm>
          <a:off x="152400" y="1524000"/>
          <a:ext cx="8915400" cy="516255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021958" y="6460783"/>
            <a:ext cx="7239000" cy="430887"/>
          </a:xfrm>
          <a:prstGeom prst="rect">
            <a:avLst/>
          </a:prstGeom>
          <a:noFill/>
        </p:spPr>
        <p:txBody>
          <a:bodyPr wrap="square" rtlCol="0">
            <a:spAutoFit/>
          </a:bodyPr>
          <a:lstStyle/>
          <a:p>
            <a:r>
              <a:rPr lang="en-US" sz="1100" dirty="0" smtClean="0"/>
              <a:t>CDC. Characteristics Associated with HIV Infection Among Heterosexuals in Urban Areas with High AIDS Prevalence --- 24 Cities, United States, 2006--2007. MMWR 2011;60:1045-1049.</a:t>
            </a:r>
          </a:p>
        </p:txBody>
      </p:sp>
    </p:spTree>
    <p:extLst>
      <p:ext uri="{BB962C8B-B14F-4D97-AF65-F5344CB8AC3E}">
        <p14:creationId xmlns:p14="http://schemas.microsoft.com/office/powerpoint/2010/main" val="307036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1143000"/>
          </a:xfrm>
        </p:spPr>
        <p:txBody>
          <a:bodyPr>
            <a:normAutofit fontScale="90000"/>
          </a:bodyPr>
          <a:lstStyle/>
          <a:p>
            <a:r>
              <a:rPr lang="en-US" b="1" dirty="0" smtClean="0">
                <a:solidFill>
                  <a:srgbClr val="002060"/>
                </a:solidFill>
              </a:rPr>
              <a:t>Supporting a combination approach to the epidemic…</a:t>
            </a:r>
          </a:p>
        </p:txBody>
      </p:sp>
      <p:pic>
        <p:nvPicPr>
          <p:cNvPr id="18435" name="Picture 3"/>
          <p:cNvPicPr>
            <a:picLocks noChangeAspect="1" noChangeArrowheads="1"/>
          </p:cNvPicPr>
          <p:nvPr/>
        </p:nvPicPr>
        <p:blipFill>
          <a:blip r:embed="rId3" cstate="print"/>
          <a:srcRect/>
          <a:stretch>
            <a:fillRect/>
          </a:stretch>
        </p:blipFill>
        <p:spPr bwMode="auto">
          <a:xfrm>
            <a:off x="1752600" y="1447800"/>
            <a:ext cx="5486400" cy="4927703"/>
          </a:xfrm>
          <a:prstGeom prst="rect">
            <a:avLst/>
          </a:prstGeom>
          <a:noFill/>
          <a:ln w="9525">
            <a:solidFill>
              <a:schemeClr val="tx1"/>
            </a:solidFill>
            <a:miter lim="800000"/>
            <a:headEnd/>
            <a:tailEnd/>
          </a:ln>
        </p:spPr>
      </p:pic>
      <p:sp>
        <p:nvSpPr>
          <p:cNvPr id="18436" name="Text Box 4"/>
          <p:cNvSpPr txBox="1">
            <a:spLocks noChangeArrowheads="1"/>
          </p:cNvSpPr>
          <p:nvPr/>
        </p:nvSpPr>
        <p:spPr bwMode="auto">
          <a:xfrm>
            <a:off x="7749435" y="6581001"/>
            <a:ext cx="1372491" cy="261610"/>
          </a:xfrm>
          <a:prstGeom prst="rect">
            <a:avLst/>
          </a:prstGeom>
          <a:noFill/>
          <a:ln w="9525">
            <a:noFill/>
            <a:miter lim="800000"/>
            <a:headEnd/>
            <a:tailEnd/>
          </a:ln>
        </p:spPr>
        <p:txBody>
          <a:bodyPr wrap="none">
            <a:spAutoFit/>
          </a:bodyPr>
          <a:lstStyle/>
          <a:p>
            <a:pPr algn="r"/>
            <a:r>
              <a:rPr lang="en-US" sz="1100" dirty="0" smtClean="0"/>
              <a:t>Coates. </a:t>
            </a:r>
            <a:r>
              <a:rPr lang="en-US" sz="1100" i="1" dirty="0" smtClean="0"/>
              <a:t>Lancet</a:t>
            </a:r>
            <a:r>
              <a:rPr lang="en-US" sz="1100" dirty="0"/>
              <a:t>, </a:t>
            </a:r>
            <a:r>
              <a:rPr lang="en-US" sz="1100" dirty="0" smtClean="0"/>
              <a:t>2008</a:t>
            </a:r>
            <a:endParaRPr lang="en-US" sz="1100" dirty="0"/>
          </a:p>
        </p:txBody>
      </p:sp>
    </p:spTree>
    <p:extLst>
      <p:ext uri="{BB962C8B-B14F-4D97-AF65-F5344CB8AC3E}">
        <p14:creationId xmlns:p14="http://schemas.microsoft.com/office/powerpoint/2010/main" val="183717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dirty="0"/>
          </a:p>
        </p:txBody>
      </p:sp>
      <p:sp>
        <p:nvSpPr>
          <p:cNvPr id="8" name="Subtitle 7"/>
          <p:cNvSpPr>
            <a:spLocks noGrp="1"/>
          </p:cNvSpPr>
          <p:nvPr>
            <p:ph type="subTitle" idx="1"/>
          </p:nvPr>
        </p:nvSpPr>
        <p:spPr/>
        <p:txBody>
          <a:bodyPr/>
          <a:lstStyle/>
          <a:p>
            <a:endParaRPr lang="en-US" dirty="0"/>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4"/>
          <p:cNvSpPr txBox="1">
            <a:spLocks noChangeArrowheads="1"/>
          </p:cNvSpPr>
          <p:nvPr/>
        </p:nvSpPr>
        <p:spPr bwMode="auto">
          <a:xfrm>
            <a:off x="-76200" y="533400"/>
            <a:ext cx="9067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dirty="0" smtClean="0">
                <a:solidFill>
                  <a:schemeClr val="bg1"/>
                </a:solidFill>
                <a:latin typeface="Times New Roman" pitchFamily="18" charset="0"/>
                <a:cs typeface="Times New Roman" pitchFamily="18" charset="0"/>
              </a:rPr>
              <a:t>For  Updates and More Information:</a:t>
            </a:r>
          </a:p>
          <a:p>
            <a:pPr algn="ctr" eaLnBrk="1" hangingPunct="1"/>
            <a:endParaRPr lang="en-US" sz="4000" dirty="0">
              <a:solidFill>
                <a:schemeClr val="bg1"/>
              </a:solidFill>
              <a:latin typeface="Times New Roman" pitchFamily="18" charset="0"/>
              <a:cs typeface="Times New Roman" pitchFamily="18" charset="0"/>
            </a:endParaRPr>
          </a:p>
          <a:p>
            <a:pPr algn="ctr" eaLnBrk="1" hangingPunct="1"/>
            <a:r>
              <a:rPr lang="en-US" sz="2800" dirty="0">
                <a:solidFill>
                  <a:schemeClr val="bg1"/>
                </a:solidFill>
                <a:latin typeface="Times New Roman" pitchFamily="18" charset="0"/>
                <a:cs typeface="Times New Roman" pitchFamily="18" charset="0"/>
              </a:rPr>
              <a:t>http://</a:t>
            </a:r>
            <a:r>
              <a:rPr lang="en-US" sz="2800" dirty="0">
                <a:solidFill>
                  <a:schemeClr val="bg1"/>
                </a:solidFill>
                <a:latin typeface="Times New Roman" pitchFamily="18" charset="0"/>
                <a:cs typeface="Times New Roman" pitchFamily="18" charset="0"/>
              </a:rPr>
              <a:t>www.whitehouse.gov</a:t>
            </a:r>
            <a:r>
              <a:rPr lang="en-US" sz="2800" dirty="0">
                <a:solidFill>
                  <a:schemeClr val="bg1"/>
                </a:solidFill>
                <a:latin typeface="Times New Roman" pitchFamily="18" charset="0"/>
                <a:cs typeface="Times New Roman" pitchFamily="18" charset="0"/>
              </a:rPr>
              <a:t>/administration/</a:t>
            </a:r>
            <a:r>
              <a:rPr lang="en-US" sz="2800" dirty="0">
                <a:solidFill>
                  <a:schemeClr val="bg1"/>
                </a:solidFill>
                <a:latin typeface="Times New Roman" pitchFamily="18" charset="0"/>
                <a:cs typeface="Times New Roman" pitchFamily="18" charset="0"/>
              </a:rPr>
              <a:t>eop</a:t>
            </a:r>
            <a:r>
              <a:rPr lang="en-US" sz="2800" dirty="0" smtClean="0">
                <a:solidFill>
                  <a:schemeClr val="bg1"/>
                </a:solidFill>
                <a:latin typeface="Times New Roman" pitchFamily="18" charset="0"/>
                <a:cs typeface="Times New Roman" pitchFamily="18" charset="0"/>
              </a:rPr>
              <a:t>/</a:t>
            </a:r>
            <a:r>
              <a:rPr lang="en-US" sz="2800" dirty="0" smtClean="0">
                <a:solidFill>
                  <a:schemeClr val="bg1"/>
                </a:solidFill>
                <a:latin typeface="Times New Roman" pitchFamily="18" charset="0"/>
                <a:cs typeface="Times New Roman" pitchFamily="18" charset="0"/>
              </a:rPr>
              <a:t>onap</a:t>
            </a:r>
            <a:endParaRPr lang="en-US" sz="2800" dirty="0" smtClean="0">
              <a:solidFill>
                <a:schemeClr val="bg1"/>
              </a:solidFill>
              <a:latin typeface="Times New Roman" pitchFamily="18" charset="0"/>
              <a:cs typeface="Times New Roman" pitchFamily="18" charset="0"/>
            </a:endParaRPr>
          </a:p>
          <a:p>
            <a:pPr algn="ctr" eaLnBrk="1" hangingPunct="1"/>
            <a:endParaRPr lang="en-US" sz="4000" dirty="0" smtClean="0">
              <a:solidFill>
                <a:schemeClr val="bg1"/>
              </a:solidFill>
              <a:latin typeface="Times New Roman" pitchFamily="18" charset="0"/>
              <a:cs typeface="Times New Roman" pitchFamily="18" charset="0"/>
            </a:endParaRPr>
          </a:p>
          <a:p>
            <a:pPr algn="ctr" eaLnBrk="1" hangingPunct="1"/>
            <a:r>
              <a:rPr lang="en-US" sz="2800" dirty="0" smtClean="0">
                <a:solidFill>
                  <a:schemeClr val="bg1"/>
                </a:solidFill>
                <a:latin typeface="Times New Roman" pitchFamily="18" charset="0"/>
                <a:cs typeface="Times New Roman" pitchFamily="18" charset="0"/>
              </a:rPr>
              <a:t>AIDS.gov</a:t>
            </a:r>
            <a:endParaRPr lang="en-US" sz="2800" dirty="0" smtClean="0">
              <a:solidFill>
                <a:schemeClr val="bg1"/>
              </a:solidFill>
              <a:latin typeface="Times New Roman" pitchFamily="18" charset="0"/>
              <a:cs typeface="Times New Roman" pitchFamily="18" charset="0"/>
            </a:endParaRPr>
          </a:p>
          <a:p>
            <a:pPr algn="ctr" eaLnBrk="1" hangingPunct="1"/>
            <a:endParaRPr lang="en-US" sz="2800" dirty="0">
              <a:solidFill>
                <a:schemeClr val="bg1"/>
              </a:solidFill>
              <a:latin typeface="Times New Roman" pitchFamily="18" charset="0"/>
              <a:cs typeface="Times New Roman" pitchFamily="18" charset="0"/>
            </a:endParaRPr>
          </a:p>
          <a:p>
            <a:pPr algn="ctr" eaLnBrk="1" hangingPunct="1"/>
            <a:r>
              <a:rPr lang="en-US" sz="2800" dirty="0" smtClean="0">
                <a:solidFill>
                  <a:schemeClr val="bg1"/>
                </a:solidFill>
                <a:latin typeface="Times New Roman" pitchFamily="18" charset="0"/>
                <a:cs typeface="Times New Roman" pitchFamily="18" charset="0"/>
              </a:rPr>
              <a:t>www.healthcare.gov</a:t>
            </a:r>
            <a:endParaRPr lang="en-US" sz="2800" dirty="0" smtClean="0">
              <a:solidFill>
                <a:schemeClr val="bg1"/>
              </a:solidFill>
              <a:latin typeface="Times New Roman" pitchFamily="18" charset="0"/>
              <a:cs typeface="Times New Roman" pitchFamily="18" charset="0"/>
            </a:endParaRPr>
          </a:p>
        </p:txBody>
      </p:sp>
      <p:pic>
        <p:nvPicPr>
          <p:cNvPr id="40965" name="Picture 4" descr="National HIV/AIDS Strategy">
            <a:hlinkClick r:id="rId3" tooltip="National HIV/AIDS Strateg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410200"/>
            <a:ext cx="1365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9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214312" y="2073662"/>
            <a:ext cx="8648700" cy="4286250"/>
          </a:xfrm>
          <a:prstGeom prst="rect">
            <a:avLst/>
          </a:prstGeom>
          <a:noFill/>
          <a:ln w="9525">
            <a:solidFill>
              <a:srgbClr val="002060"/>
            </a:solidFill>
            <a:miter lim="800000"/>
            <a:headEnd/>
            <a:tailEnd/>
          </a:ln>
        </p:spPr>
      </p:pic>
      <p:pic>
        <p:nvPicPr>
          <p:cNvPr id="5121" name="Picture 1"/>
          <p:cNvPicPr>
            <a:picLocks noChangeAspect="1" noChangeArrowheads="1"/>
          </p:cNvPicPr>
          <p:nvPr/>
        </p:nvPicPr>
        <p:blipFill>
          <a:blip r:embed="rId4" cstate="print"/>
          <a:srcRect/>
          <a:stretch>
            <a:fillRect/>
          </a:stretch>
        </p:blipFill>
        <p:spPr bwMode="auto">
          <a:xfrm>
            <a:off x="4152900" y="5553075"/>
            <a:ext cx="723900" cy="466725"/>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4191000" y="2266950"/>
            <a:ext cx="695325" cy="552450"/>
          </a:xfrm>
          <a:prstGeom prst="rect">
            <a:avLst/>
          </a:prstGeom>
          <a:noFill/>
          <a:ln w="9525">
            <a:noFill/>
            <a:miter lim="800000"/>
            <a:headEnd/>
            <a:tailEnd/>
          </a:ln>
        </p:spPr>
      </p:pic>
      <p:pic>
        <p:nvPicPr>
          <p:cNvPr id="6" name="Picture 8"/>
          <p:cNvPicPr>
            <a:picLocks noChangeAspect="1" noChangeArrowheads="1"/>
          </p:cNvPicPr>
          <p:nvPr/>
        </p:nvPicPr>
        <p:blipFill>
          <a:blip r:embed="rId6" cstate="print"/>
          <a:srcRect/>
          <a:stretch>
            <a:fillRect/>
          </a:stretch>
        </p:blipFill>
        <p:spPr bwMode="auto">
          <a:xfrm>
            <a:off x="1600200" y="243468"/>
            <a:ext cx="6248400" cy="1616946"/>
          </a:xfrm>
          <a:prstGeom prst="rect">
            <a:avLst/>
          </a:prstGeom>
          <a:noFill/>
          <a:ln w="34925">
            <a:solidFill>
              <a:schemeClr val="tx1"/>
            </a:solidFill>
            <a:miter lim="800000"/>
            <a:headEnd/>
            <a:tailEnd/>
          </a:ln>
        </p:spPr>
      </p:pic>
      <p:pic>
        <p:nvPicPr>
          <p:cNvPr id="3" name="Picture 6" descr="http://pajamasmedia.com/ejectejecteject/files/2009/08/presidential-seal.png"/>
          <p:cNvPicPr>
            <a:picLocks noChangeAspect="1" noChangeArrowheads="1"/>
          </p:cNvPicPr>
          <p:nvPr/>
        </p:nvPicPr>
        <p:blipFill>
          <a:blip r:embed="rId7" cstate="print"/>
          <a:srcRect/>
          <a:stretch>
            <a:fillRect/>
          </a:stretch>
        </p:blipFill>
        <p:spPr bwMode="auto">
          <a:xfrm>
            <a:off x="0" y="228600"/>
            <a:ext cx="1524000" cy="1526983"/>
          </a:xfrm>
          <a:prstGeom prst="rect">
            <a:avLst/>
          </a:prstGeom>
          <a:noFill/>
        </p:spPr>
      </p:pic>
    </p:spTree>
    <p:extLst>
      <p:ext uri="{BB962C8B-B14F-4D97-AF65-F5344CB8AC3E}">
        <p14:creationId xmlns:p14="http://schemas.microsoft.com/office/powerpoint/2010/main" val="112870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rgbClr val="1F497D"/>
                </a:solidFill>
              </a:rPr>
              <a:t>Acknowledgements</a:t>
            </a:r>
            <a:endParaRPr lang="en-US" dirty="0">
              <a:solidFill>
                <a:srgbClr val="1F497D"/>
              </a:solidFill>
            </a:endParaRPr>
          </a:p>
        </p:txBody>
      </p:sp>
      <p:sp>
        <p:nvSpPr>
          <p:cNvPr id="10" name="Content Placeholder 9"/>
          <p:cNvSpPr>
            <a:spLocks noGrp="1"/>
          </p:cNvSpPr>
          <p:nvPr>
            <p:ph idx="1"/>
          </p:nvPr>
        </p:nvSpPr>
        <p:spPr>
          <a:xfrm>
            <a:off x="457200" y="990600"/>
            <a:ext cx="8229600" cy="4525963"/>
          </a:xfrm>
        </p:spPr>
        <p:txBody>
          <a:bodyPr/>
          <a:lstStyle/>
          <a:p>
            <a:pPr marL="0" indent="0">
              <a:buNone/>
            </a:pPr>
            <a:endParaRPr lang="en-US" dirty="0" smtClean="0"/>
          </a:p>
          <a:p>
            <a:r>
              <a:rPr lang="en-US" dirty="0" smtClean="0"/>
              <a:t>HHS: Ron Valdiserri, Howard Koh, Greg Millet</a:t>
            </a:r>
          </a:p>
          <a:p>
            <a:r>
              <a:rPr lang="en-US" dirty="0" smtClean="0"/>
              <a:t>ONAP team: James Albino, Aaron </a:t>
            </a:r>
            <a:r>
              <a:rPr lang="en-US" dirty="0" smtClean="0"/>
              <a:t>Lopata</a:t>
            </a:r>
            <a:r>
              <a:rPr lang="en-US" dirty="0" smtClean="0"/>
              <a:t>, Rob Mesika, Helen Pajcic</a:t>
            </a:r>
          </a:p>
          <a:p>
            <a:pPr marL="0" indent="0">
              <a:buNone/>
            </a:pPr>
            <a:endParaRPr lang="en-US" dirty="0"/>
          </a:p>
        </p:txBody>
      </p:sp>
      <p:pic>
        <p:nvPicPr>
          <p:cNvPr id="40965" name="Picture 4" descr="National HIV/AIDS Strategy">
            <a:hlinkClick r:id="rId2" tooltip="National HIV/AIDS Strategy"/>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57600"/>
            <a:ext cx="4114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95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the goals of the Strategy</a:t>
            </a:r>
            <a:endParaRPr lang="en-US" dirty="0"/>
          </a:p>
        </p:txBody>
      </p:sp>
      <p:sp>
        <p:nvSpPr>
          <p:cNvPr id="3" name="Content Placeholder 2"/>
          <p:cNvSpPr>
            <a:spLocks noGrp="1"/>
          </p:cNvSpPr>
          <p:nvPr>
            <p:ph idx="1"/>
          </p:nvPr>
        </p:nvSpPr>
        <p:spPr/>
        <p:txBody>
          <a:bodyPr>
            <a:normAutofit/>
          </a:bodyPr>
          <a:lstStyle/>
          <a:p>
            <a:pPr marL="0" indent="0" algn="ctr">
              <a:buNone/>
            </a:pPr>
            <a:r>
              <a:rPr lang="en-US" u="sng" dirty="0" smtClean="0"/>
              <a:t>Guiding Principles</a:t>
            </a:r>
          </a:p>
          <a:p>
            <a:r>
              <a:rPr lang="en-US" dirty="0" smtClean="0"/>
              <a:t>Align resources with epidemic</a:t>
            </a:r>
          </a:p>
          <a:p>
            <a:r>
              <a:rPr lang="en-US" dirty="0" smtClean="0"/>
              <a:t>Shared responsibility</a:t>
            </a:r>
          </a:p>
          <a:p>
            <a:r>
              <a:rPr lang="en-US" dirty="0" smtClean="0"/>
              <a:t>Accountability</a:t>
            </a:r>
          </a:p>
          <a:p>
            <a:r>
              <a:rPr lang="en-US" dirty="0" smtClean="0"/>
              <a:t>Evidence-based approach</a:t>
            </a:r>
          </a:p>
          <a:p>
            <a:endParaRPr lang="en-US" dirty="0" smtClean="0"/>
          </a:p>
        </p:txBody>
      </p:sp>
      <p:pic>
        <p:nvPicPr>
          <p:cNvPr id="5" name="Picture 4"/>
          <p:cNvPicPr>
            <a:picLocks noChangeAspect="1"/>
          </p:cNvPicPr>
          <p:nvPr/>
        </p:nvPicPr>
        <p:blipFill>
          <a:blip r:embed="rId2"/>
          <a:stretch>
            <a:fillRect/>
          </a:stretch>
        </p:blipFill>
        <p:spPr>
          <a:xfrm>
            <a:off x="3429000" y="4953000"/>
            <a:ext cx="2540000" cy="1028700"/>
          </a:xfrm>
          <a:prstGeom prst="rect">
            <a:avLst/>
          </a:prstGeom>
        </p:spPr>
      </p:pic>
    </p:spTree>
    <p:extLst>
      <p:ext uri="{BB962C8B-B14F-4D97-AF65-F5344CB8AC3E}">
        <p14:creationId xmlns:p14="http://schemas.microsoft.com/office/powerpoint/2010/main" val="351916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600" b="1" dirty="0" smtClean="0">
                <a:solidFill>
                  <a:schemeClr val="tx2"/>
                </a:solidFill>
              </a:rPr>
              <a:t>New HIV Infections in the U.S.</a:t>
            </a:r>
            <a:endParaRPr lang="en-US" sz="3600" b="1" dirty="0">
              <a:solidFill>
                <a:schemeClr val="tx2"/>
              </a:solidFill>
            </a:endParaRPr>
          </a:p>
        </p:txBody>
      </p:sp>
      <p:pic>
        <p:nvPicPr>
          <p:cNvPr id="4" name="Picture 2"/>
          <p:cNvPicPr>
            <a:picLocks noChangeAspect="1" noChangeArrowheads="1"/>
          </p:cNvPicPr>
          <p:nvPr/>
        </p:nvPicPr>
        <p:blipFill rotWithShape="1">
          <a:blip r:embed="rId3" cstate="print"/>
          <a:srcRect l="4454" t="21060" r="2918" b="9950"/>
          <a:stretch/>
        </p:blipFill>
        <p:spPr bwMode="auto">
          <a:xfrm>
            <a:off x="914400" y="3276600"/>
            <a:ext cx="7538224" cy="3311912"/>
          </a:xfrm>
          <a:prstGeom prst="rect">
            <a:avLst/>
          </a:prstGeom>
          <a:noFill/>
          <a:ln w="34925">
            <a:solidFill>
              <a:schemeClr val="tx1"/>
            </a:solidFill>
            <a:miter lim="800000"/>
            <a:headEnd/>
            <a:tailEnd/>
          </a:ln>
        </p:spPr>
      </p:pic>
      <p:sp>
        <p:nvSpPr>
          <p:cNvPr id="3" name="Content Placeholder 2"/>
          <p:cNvSpPr>
            <a:spLocks noGrp="1"/>
          </p:cNvSpPr>
          <p:nvPr>
            <p:ph idx="1"/>
          </p:nvPr>
        </p:nvSpPr>
        <p:spPr>
          <a:xfrm>
            <a:off x="529167" y="914400"/>
            <a:ext cx="8614833" cy="4525963"/>
          </a:xfrm>
        </p:spPr>
        <p:txBody>
          <a:bodyPr>
            <a:normAutofit/>
          </a:bodyPr>
          <a:lstStyle/>
          <a:p>
            <a:r>
              <a:rPr lang="en-US" sz="2400" dirty="0" smtClean="0"/>
              <a:t>Estimated 50,000 new HIV infections annually in U.S.</a:t>
            </a:r>
          </a:p>
          <a:p>
            <a:r>
              <a:rPr lang="en-US" sz="2400" dirty="0" smtClean="0"/>
              <a:t>Women comprise 23% of new HIV infections</a:t>
            </a:r>
          </a:p>
          <a:p>
            <a:r>
              <a:rPr lang="en-US" sz="2400" dirty="0" smtClean="0"/>
              <a:t>Black women most impacted among all women</a:t>
            </a:r>
          </a:p>
          <a:p>
            <a:r>
              <a:rPr lang="en-US" sz="2400" dirty="0" smtClean="0"/>
              <a:t>Latinas disproportionately impacted compared to whites</a:t>
            </a:r>
          </a:p>
          <a:p>
            <a:endParaRPr lang="en-US" sz="2400" dirty="0" smtClean="0"/>
          </a:p>
          <a:p>
            <a:endParaRPr lang="en-US" sz="2400" dirty="0">
              <a:solidFill>
                <a:srgbClr val="800000"/>
              </a:solidFill>
            </a:endParaRPr>
          </a:p>
        </p:txBody>
      </p:sp>
      <p:sp>
        <p:nvSpPr>
          <p:cNvPr id="9" name="TextBox 8"/>
          <p:cNvSpPr txBox="1"/>
          <p:nvPr/>
        </p:nvSpPr>
        <p:spPr>
          <a:xfrm>
            <a:off x="7543800" y="6596390"/>
            <a:ext cx="1752600" cy="261610"/>
          </a:xfrm>
          <a:prstGeom prst="rect">
            <a:avLst/>
          </a:prstGeom>
          <a:noFill/>
        </p:spPr>
        <p:txBody>
          <a:bodyPr wrap="square" rtlCol="0">
            <a:spAutoFit/>
          </a:bodyPr>
          <a:lstStyle/>
          <a:p>
            <a:r>
              <a:rPr lang="en-US" sz="1100" dirty="0" smtClean="0"/>
              <a:t>(Prejean et al., 20011)</a:t>
            </a:r>
            <a:endParaRPr lang="en-US" sz="1100" dirty="0"/>
          </a:p>
        </p:txBody>
      </p:sp>
    </p:spTree>
    <p:extLst>
      <p:ext uri="{BB962C8B-B14F-4D97-AF65-F5344CB8AC3E}">
        <p14:creationId xmlns:p14="http://schemas.microsoft.com/office/powerpoint/2010/main" val="395200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pie chart on the left illustrates the percentage distribution of diagnoses of HIV infection among adult and adolescent females in 2010 by race/ethnicity in the 46 states. The pie chart on the right shows the distribution of the female population of the 46 states in 2010.  &#10; &#10;In 2010, black/African American females made up 12% of the female population in the 46 states but accounted for an estimated 64% of diagnoses of HIV infection among females. Hispanic/Latino females made up 14% of the female population in the 46 states but accounted for 16% of diagnoses of HIV infection among females. White females made up 68% of the female adult and adolescent population in the 46 states but accounted for 18% of diagnoses of HIV infection among females. &#10; &#10;The following 46 states have had laws or regulations requiring confidential name-based HIV infection reporting since at least January 2007 (and reporting to CDC since at least June 2007): Alabama, Alaska, Arizona, Arkansas, California, Colorado, Connecticut, Delaware, Florida, Georgia, Idaho, Illinois, Indiana, Iowa, Kansas, Kentucky, Louisiana, Maine, Michigan, Minnesota, Mississippi, Missouri, Montana, Nebraska, Nevada, New Hampshire, New Jersey, New Mexico, New York, North Carolina, North Dakota, Ohio, Oklahoma, Oregon, Pennsylvania, Rhode Island, South Carolina, South Dakota, Tennessee, Texas, Utah, Virginia, Washington, West Virginia, Wisconsin, and Wyoming. &#10; &#10;Data include persons with a diagnosis of HIV infection regardless of stage of disease at diagnosis. All displayed data are estimates. Estimated numbers resulted from statistical adjustment that accounted for reporting delays, but not for incomplete reporting. &#10; &#10;Hispanics/Latinos can be of any race.&#10;&#10;"/>
          <p:cNvPicPr>
            <a:picLocks noChangeAspect="1" noChangeArrowheads="1"/>
          </p:cNvPicPr>
          <p:nvPr/>
        </p:nvPicPr>
        <p:blipFill>
          <a:blip r:embed="rId3" cstate="print"/>
          <a:stretch>
            <a:fillRect/>
          </a:stretch>
        </p:blipFill>
        <p:spPr bwMode="auto">
          <a:xfrm>
            <a:off x="327169" y="148856"/>
            <a:ext cx="8674217" cy="59966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169" y="6145533"/>
            <a:ext cx="8674218" cy="646331"/>
          </a:xfrm>
          <a:prstGeom prst="rect">
            <a:avLst/>
          </a:prstGeom>
          <a:noFill/>
        </p:spPr>
        <p:txBody>
          <a:bodyPr wrap="square" rtlCol="0">
            <a:spAutoFit/>
          </a:bodyPr>
          <a:lstStyle/>
          <a:p>
            <a:r>
              <a:rPr lang="en-US" dirty="0" smtClean="0"/>
              <a:t>2007-2010: CDC reported 13% decrease in HIV diagnoses and 11% decrease in AIDS diagnoses among women</a:t>
            </a:r>
            <a:endParaRPr lang="en-US" dirty="0"/>
          </a:p>
        </p:txBody>
      </p:sp>
    </p:spTree>
    <p:extLst>
      <p:ext uri="{BB962C8B-B14F-4D97-AF65-F5344CB8AC3E}">
        <p14:creationId xmlns:p14="http://schemas.microsoft.com/office/powerpoint/2010/main" val="396410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HIV </a:t>
            </a:r>
            <a:r>
              <a:rPr lang="en-US" sz="4000" dirty="0" smtClean="0"/>
              <a:t>Health Outcome Disparities for:</a:t>
            </a:r>
            <a:r>
              <a:rPr lang="en-US" sz="4000" dirty="0"/>
              <a:t/>
            </a:r>
            <a:br>
              <a:rPr lang="en-US" sz="4000" dirty="0"/>
            </a:br>
            <a:endParaRPr lang="en-US" sz="4000" dirty="0"/>
          </a:p>
        </p:txBody>
      </p:sp>
      <p:sp>
        <p:nvSpPr>
          <p:cNvPr id="5" name="Content Placeholder 4"/>
          <p:cNvSpPr>
            <a:spLocks noGrp="1"/>
          </p:cNvSpPr>
          <p:nvPr>
            <p:ph idx="1"/>
          </p:nvPr>
        </p:nvSpPr>
        <p:spPr>
          <a:xfrm>
            <a:off x="606056" y="1600200"/>
            <a:ext cx="8229600" cy="4525963"/>
          </a:xfrm>
        </p:spPr>
        <p:txBody>
          <a:bodyPr>
            <a:normAutofit/>
          </a:bodyPr>
          <a:lstStyle/>
          <a:p>
            <a:r>
              <a:rPr lang="en-US" sz="2800" b="1" dirty="0" smtClean="0"/>
              <a:t>Excess deaths, for blacks compared to whites</a:t>
            </a:r>
          </a:p>
          <a:p>
            <a:r>
              <a:rPr lang="en-US" sz="2800" b="1" dirty="0" smtClean="0"/>
              <a:t>Life expectancy losses, for Latinos compared to blacks or whites </a:t>
            </a:r>
          </a:p>
          <a:p>
            <a:r>
              <a:rPr lang="en-US" sz="2800" b="1" dirty="0"/>
              <a:t>Time to AIDS and death after AIDS diagnosis, for black and Latino MSM relative to white MSM </a:t>
            </a:r>
            <a:endParaRPr lang="en-US" sz="2800" b="1" dirty="0" smtClean="0"/>
          </a:p>
          <a:p>
            <a:r>
              <a:rPr lang="en-US" sz="2800" b="1" dirty="0" smtClean="0"/>
              <a:t>Life expectancy losses, for Latina and black women       compared to white women</a:t>
            </a:r>
            <a:endParaRPr lang="en-US" sz="2800" b="1" dirty="0"/>
          </a:p>
        </p:txBody>
      </p:sp>
      <p:sp>
        <p:nvSpPr>
          <p:cNvPr id="2" name="TextBox 1"/>
          <p:cNvSpPr txBox="1"/>
          <p:nvPr/>
        </p:nvSpPr>
        <p:spPr>
          <a:xfrm>
            <a:off x="5419060" y="6126163"/>
            <a:ext cx="4267200" cy="600164"/>
          </a:xfrm>
          <a:prstGeom prst="rect">
            <a:avLst/>
          </a:prstGeom>
          <a:noFill/>
        </p:spPr>
        <p:txBody>
          <a:bodyPr wrap="square" rtlCol="0">
            <a:spAutoFit/>
          </a:bodyPr>
          <a:lstStyle/>
          <a:p>
            <a:r>
              <a:rPr lang="en-US" sz="1100" dirty="0" smtClean="0">
                <a:solidFill>
                  <a:srgbClr val="000000"/>
                </a:solidFill>
              </a:rPr>
              <a:t>Hall </a:t>
            </a:r>
            <a:r>
              <a:rPr lang="en-US" sz="1100" dirty="0">
                <a:solidFill>
                  <a:srgbClr val="000000"/>
                </a:solidFill>
              </a:rPr>
              <a:t>et </a:t>
            </a:r>
            <a:r>
              <a:rPr lang="en-US" sz="1100" dirty="0" smtClean="0">
                <a:solidFill>
                  <a:srgbClr val="000000"/>
                </a:solidFill>
              </a:rPr>
              <a:t>al, Am </a:t>
            </a:r>
            <a:r>
              <a:rPr lang="en-US" sz="1100" dirty="0">
                <a:solidFill>
                  <a:srgbClr val="000000"/>
                </a:solidFill>
              </a:rPr>
              <a:t>J Public Health. 2007 Jun;97(6):</a:t>
            </a:r>
            <a:r>
              <a:rPr lang="en-US" sz="1100" dirty="0" smtClean="0">
                <a:solidFill>
                  <a:srgbClr val="000000"/>
                </a:solidFill>
              </a:rPr>
              <a:t>1060-6</a:t>
            </a:r>
          </a:p>
          <a:p>
            <a:r>
              <a:rPr lang="en-US" sz="1100" dirty="0" smtClean="0">
                <a:solidFill>
                  <a:srgbClr val="000000"/>
                </a:solidFill>
              </a:rPr>
              <a:t>Levine RS et al, </a:t>
            </a:r>
            <a:r>
              <a:rPr lang="en-US" sz="1100" dirty="0">
                <a:solidFill>
                  <a:srgbClr val="000000"/>
                </a:solidFill>
              </a:rPr>
              <a:t>Am J Public Health. 2010 Nov;100(11):</a:t>
            </a:r>
            <a:r>
              <a:rPr lang="en-US" sz="1100" dirty="0" smtClean="0">
                <a:solidFill>
                  <a:srgbClr val="000000"/>
                </a:solidFill>
              </a:rPr>
              <a:t>2176-84</a:t>
            </a:r>
          </a:p>
          <a:p>
            <a:r>
              <a:rPr lang="en-US" sz="1100" dirty="0" smtClean="0">
                <a:solidFill>
                  <a:srgbClr val="000000"/>
                </a:solidFill>
              </a:rPr>
              <a:t>Losina</a:t>
            </a:r>
            <a:r>
              <a:rPr lang="en-US" sz="1100" dirty="0" smtClean="0">
                <a:solidFill>
                  <a:srgbClr val="000000"/>
                </a:solidFill>
              </a:rPr>
              <a:t> E et al, </a:t>
            </a:r>
            <a:r>
              <a:rPr lang="en-US" sz="1100" dirty="0">
                <a:solidFill>
                  <a:srgbClr val="000000"/>
                </a:solidFill>
              </a:rPr>
              <a:t>Clin</a:t>
            </a:r>
            <a:r>
              <a:rPr lang="en-US" sz="1100" dirty="0">
                <a:solidFill>
                  <a:srgbClr val="000000"/>
                </a:solidFill>
              </a:rPr>
              <a:t> Infect Dis. 2009 Nov 15;49(10):</a:t>
            </a:r>
            <a:r>
              <a:rPr lang="en-US" sz="1100" dirty="0" smtClean="0">
                <a:solidFill>
                  <a:srgbClr val="000000"/>
                </a:solidFill>
              </a:rPr>
              <a:t>1570-8</a:t>
            </a:r>
            <a:endParaRPr lang="en-US" sz="1100" dirty="0">
              <a:solidFill>
                <a:srgbClr val="000000"/>
              </a:solidFill>
            </a:endParaRPr>
          </a:p>
        </p:txBody>
      </p:sp>
    </p:spTree>
    <p:extLst>
      <p:ext uri="{BB962C8B-B14F-4D97-AF65-F5344CB8AC3E}">
        <p14:creationId xmlns:p14="http://schemas.microsoft.com/office/powerpoint/2010/main" val="177514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a:solidFill>
                  <a:srgbClr val="000000"/>
                </a:solidFill>
              </a:rPr>
              <a:t>Percentage of persons with HIV engaged in selected </a:t>
            </a:r>
            <a:r>
              <a:rPr lang="en-US" dirty="0" smtClean="0">
                <a:solidFill>
                  <a:srgbClr val="000000"/>
                </a:solidFill>
              </a:rPr>
              <a:t>stages of </a:t>
            </a:r>
            <a:r>
              <a:rPr lang="en-US" dirty="0">
                <a:solidFill>
                  <a:srgbClr val="000000"/>
                </a:solidFill>
              </a:rPr>
              <a:t>the continuum of care, by </a:t>
            </a:r>
            <a:r>
              <a:rPr lang="en-US" dirty="0" smtClean="0">
                <a:solidFill>
                  <a:srgbClr val="000000"/>
                </a:solidFill>
              </a:rPr>
              <a:t>race/ethnicity – United States</a:t>
            </a:r>
            <a:endParaRPr lang="en-US" dirty="0">
              <a:solidFill>
                <a:srgbClr val="00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185" y="1526350"/>
            <a:ext cx="6896100" cy="455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90571" y="6367046"/>
            <a:ext cx="2453429" cy="338554"/>
          </a:xfrm>
          <a:prstGeom prst="rect">
            <a:avLst/>
          </a:prstGeom>
          <a:noFill/>
        </p:spPr>
        <p:txBody>
          <a:bodyPr wrap="none" rtlCol="0">
            <a:spAutoFit/>
          </a:bodyPr>
          <a:lstStyle/>
          <a:p>
            <a:r>
              <a:rPr lang="en-US" sz="1600" dirty="0" smtClean="0"/>
              <a:t>Hall et al, IAS, July 27, 2012</a:t>
            </a:r>
            <a:endParaRPr lang="en-US" sz="1600" dirty="0"/>
          </a:p>
        </p:txBody>
      </p:sp>
    </p:spTree>
    <p:extLst>
      <p:ext uri="{BB962C8B-B14F-4D97-AF65-F5344CB8AC3E}">
        <p14:creationId xmlns:p14="http://schemas.microsoft.com/office/powerpoint/2010/main" val="221120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solidFill>
                  <a:srgbClr val="000000"/>
                </a:solidFill>
              </a:rPr>
              <a:t>Percentage of persons with HIV engaged in selected stages of the continuum of </a:t>
            </a:r>
            <a:r>
              <a:rPr lang="en-US" dirty="0" smtClean="0">
                <a:solidFill>
                  <a:srgbClr val="000000"/>
                </a:solidFill>
              </a:rPr>
              <a:t>care </a:t>
            </a:r>
            <a:r>
              <a:rPr lang="en-US" dirty="0">
                <a:solidFill>
                  <a:srgbClr val="000000"/>
                </a:solidFill>
              </a:rPr>
              <a:t>– United States</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577" y="1509823"/>
            <a:ext cx="8616987" cy="484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20516" y="6510010"/>
            <a:ext cx="1747594" cy="261610"/>
          </a:xfrm>
          <a:prstGeom prst="rect">
            <a:avLst/>
          </a:prstGeom>
          <a:noFill/>
        </p:spPr>
        <p:txBody>
          <a:bodyPr wrap="none" rtlCol="0">
            <a:spAutoFit/>
          </a:bodyPr>
          <a:lstStyle/>
          <a:p>
            <a:r>
              <a:rPr lang="en-US" sz="1100" dirty="0" smtClean="0"/>
              <a:t>Hall et al, IAS, July 27, 2012</a:t>
            </a:r>
            <a:endParaRPr lang="en-US" sz="1100" dirty="0"/>
          </a:p>
        </p:txBody>
      </p:sp>
    </p:spTree>
    <p:extLst>
      <p:ext uri="{BB962C8B-B14F-4D97-AF65-F5344CB8AC3E}">
        <p14:creationId xmlns:p14="http://schemas.microsoft.com/office/powerpoint/2010/main" val="408291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2">
                    <a:lumMod val="50000"/>
                  </a:schemeClr>
                </a:solidFill>
              </a:rPr>
              <a:t>A Higher Bar:  Inclusive Treatment Recommendations</a:t>
            </a:r>
            <a:endParaRPr lang="en-US" dirty="0">
              <a:solidFill>
                <a:schemeClr val="tx2">
                  <a:lumMod val="50000"/>
                </a:schemeClr>
              </a:solidFill>
            </a:endParaRPr>
          </a:p>
        </p:txBody>
      </p:sp>
      <p:sp>
        <p:nvSpPr>
          <p:cNvPr id="3" name="Content Placeholder 2"/>
          <p:cNvSpPr>
            <a:spLocks noGrp="1"/>
          </p:cNvSpPr>
          <p:nvPr>
            <p:ph idx="1"/>
          </p:nvPr>
        </p:nvSpPr>
        <p:spPr>
          <a:xfrm>
            <a:off x="762000" y="1371600"/>
            <a:ext cx="8229600" cy="4525963"/>
          </a:xfrm>
        </p:spPr>
        <p:txBody>
          <a:bodyPr>
            <a:normAutofit fontScale="85000" lnSpcReduction="10000"/>
          </a:bodyPr>
          <a:lstStyle/>
          <a:p>
            <a:pPr>
              <a:spcBef>
                <a:spcPts val="1800"/>
              </a:spcBef>
            </a:pPr>
            <a:r>
              <a:rPr lang="en-US" dirty="0" smtClean="0"/>
              <a:t>Spring 2010: SFDPH recommends offering treatment to all persons living with HIV</a:t>
            </a:r>
          </a:p>
          <a:p>
            <a:pPr>
              <a:spcBef>
                <a:spcPts val="1800"/>
              </a:spcBef>
            </a:pPr>
            <a:r>
              <a:rPr lang="en-US" dirty="0" smtClean="0"/>
              <a:t>December 2011: NYC DOHMH recommends offering treatment to all</a:t>
            </a:r>
          </a:p>
          <a:p>
            <a:pPr>
              <a:spcBef>
                <a:spcPts val="1800"/>
              </a:spcBef>
            </a:pPr>
            <a:r>
              <a:rPr lang="en-US" dirty="0" smtClean="0"/>
              <a:t>March 2012: HHS panel recommends offering treatment for all</a:t>
            </a:r>
          </a:p>
          <a:p>
            <a:pPr>
              <a:spcBef>
                <a:spcPts val="1800"/>
              </a:spcBef>
            </a:pPr>
            <a:r>
              <a:rPr lang="en-US" dirty="0" smtClean="0"/>
              <a:t>July 2012: D.C. DPH recommends  offering treatment to all</a:t>
            </a:r>
          </a:p>
          <a:p>
            <a:pPr>
              <a:spcBef>
                <a:spcPts val="1800"/>
              </a:spcBef>
            </a:pPr>
            <a:r>
              <a:rPr lang="en-US" dirty="0" smtClean="0"/>
              <a:t>July 2012: IAS recommends offering  treatment to all</a:t>
            </a:r>
          </a:p>
          <a:p>
            <a:endParaRPr lang="en-US" dirty="0"/>
          </a:p>
        </p:txBody>
      </p:sp>
      <p:pic>
        <p:nvPicPr>
          <p:cNvPr id="6" name="Picture 5"/>
          <p:cNvPicPr>
            <a:picLocks noChangeAspect="1"/>
          </p:cNvPicPr>
          <p:nvPr/>
        </p:nvPicPr>
        <p:blipFill>
          <a:blip r:embed="rId3"/>
          <a:stretch>
            <a:fillRect/>
          </a:stretch>
        </p:blipFill>
        <p:spPr>
          <a:xfrm>
            <a:off x="3421049" y="5753100"/>
            <a:ext cx="2540000" cy="1028700"/>
          </a:xfrm>
          <a:prstGeom prst="rect">
            <a:avLst/>
          </a:prstGeom>
        </p:spPr>
      </p:pic>
    </p:spTree>
    <p:extLst>
      <p:ext uri="{BB962C8B-B14F-4D97-AF65-F5344CB8AC3E}">
        <p14:creationId xmlns:p14="http://schemas.microsoft.com/office/powerpoint/2010/main" val="114024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1400</TotalTime>
  <Words>1821</Words>
  <Application>Microsoft Macintosh PowerPoint</Application>
  <PresentationFormat>On-screen Show (4:3)</PresentationFormat>
  <Paragraphs>238</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Overview of National HIV/AIDS Strategy Implementation  U.S. Conference on AIDS October 1, 2012  Grant Colfax, MD Director, Office of National AIDS Policy Domestic Policy Council The White House </vt:lpstr>
      <vt:lpstr>The National HIV/AIDS Strategy Overview</vt:lpstr>
      <vt:lpstr>Achieving the goals of the Strategy</vt:lpstr>
      <vt:lpstr>New HIV Infections in the U.S.</vt:lpstr>
      <vt:lpstr>PowerPoint Presentation</vt:lpstr>
      <vt:lpstr>HIV Health Outcome Disparities for: </vt:lpstr>
      <vt:lpstr>Percentage of persons with HIV engaged in selected stages of the continuum of care, by race/ethnicity – United States</vt:lpstr>
      <vt:lpstr>Percentage of persons with HIV engaged in selected stages of the continuum of care – United States</vt:lpstr>
      <vt:lpstr>A Higher Bar:  Inclusive Treatment Recommendations</vt:lpstr>
      <vt:lpstr>PowerPoint Presentation</vt:lpstr>
      <vt:lpstr>Increasing testing and treatment to achieve the Strategy’s goals</vt:lpstr>
      <vt:lpstr>Making Smarter Investments: CDC Modeling for Philadelphia</vt:lpstr>
      <vt:lpstr>PowerPoint Presentation</vt:lpstr>
      <vt:lpstr>HIV and Health Coverage</vt:lpstr>
      <vt:lpstr> Kaiser Cohort Study</vt:lpstr>
      <vt:lpstr>PowerPoint Presentation</vt:lpstr>
      <vt:lpstr>Toward Health Equity: The Affordable Care Act</vt:lpstr>
      <vt:lpstr>The Affordable Care Act: Meaningful Change Now</vt:lpstr>
      <vt:lpstr>Affordable Care Act: 2014</vt:lpstr>
      <vt:lpstr>Examples of women-specific benefits and the Affordable Care Act</vt:lpstr>
      <vt:lpstr>HIV Tracks with Social and Economic Disparities  HIV Infection Among Heterosexuals in Urban Areas, by Socio-Economic Indicators</vt:lpstr>
      <vt:lpstr>Supporting a combination approach to the epidemic…</vt:lpstr>
      <vt:lpstr>PowerPoint Presentation</vt:lpstr>
      <vt:lpstr>PowerPoint Presentation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dc:creator>
  <cp:lastModifiedBy>Grant</cp:lastModifiedBy>
  <cp:revision>64</cp:revision>
  <dcterms:created xsi:type="dcterms:W3CDTF">2012-09-23T23:12:00Z</dcterms:created>
  <dcterms:modified xsi:type="dcterms:W3CDTF">2012-10-01T15:57:33Z</dcterms:modified>
</cp:coreProperties>
</file>