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682" r:id="rId2"/>
  </p:sldMasterIdLst>
  <p:notesMasterIdLst>
    <p:notesMasterId r:id="rId26"/>
  </p:notesMasterIdLst>
  <p:handoutMasterIdLst>
    <p:handoutMasterId r:id="rId27"/>
  </p:handoutMasterIdLst>
  <p:sldIdLst>
    <p:sldId id="258" r:id="rId3"/>
    <p:sldId id="812" r:id="rId4"/>
    <p:sldId id="1091" r:id="rId5"/>
    <p:sldId id="1118" r:id="rId6"/>
    <p:sldId id="1110" r:id="rId7"/>
    <p:sldId id="1130" r:id="rId8"/>
    <p:sldId id="1102" r:id="rId9"/>
    <p:sldId id="1089" r:id="rId10"/>
    <p:sldId id="1104" r:id="rId11"/>
    <p:sldId id="1123" r:id="rId12"/>
    <p:sldId id="1116" r:id="rId13"/>
    <p:sldId id="1108" r:id="rId14"/>
    <p:sldId id="1113" r:id="rId15"/>
    <p:sldId id="1132" r:id="rId16"/>
    <p:sldId id="1134" r:id="rId17"/>
    <p:sldId id="1117" r:id="rId18"/>
    <p:sldId id="1081" r:id="rId19"/>
    <p:sldId id="1124" r:id="rId20"/>
    <p:sldId id="1125" r:id="rId21"/>
    <p:sldId id="1127" r:id="rId22"/>
    <p:sldId id="1080" r:id="rId23"/>
    <p:sldId id="1128" r:id="rId24"/>
    <p:sldId id="1129" r:id="rId25"/>
  </p:sldIdLst>
  <p:sldSz cx="9144000" cy="6858000" type="screen4x3"/>
  <p:notesSz cx="7045325" cy="9345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213"/>
    <a:srgbClr val="800000"/>
    <a:srgbClr val="990000"/>
    <a:srgbClr val="CC9900"/>
    <a:srgbClr val="666633"/>
    <a:srgbClr val="2A5400"/>
    <a:srgbClr val="B65012"/>
    <a:srgbClr val="516529"/>
    <a:srgbClr val="556A2C"/>
    <a:srgbClr val="5C7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5" autoAdjust="0"/>
    <p:restoredTop sz="94532" autoAdjust="0"/>
  </p:normalViewPr>
  <p:slideViewPr>
    <p:cSldViewPr>
      <p:cViewPr>
        <p:scale>
          <a:sx n="101" d="100"/>
          <a:sy n="101" d="100"/>
        </p:scale>
        <p:origin x="-1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04" y="-102"/>
      </p:cViewPr>
      <p:guideLst>
        <p:guide orient="horz" pos="2944"/>
        <p:guide pos="221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0668936653188623E-3"/>
          <c:y val="8.0233505294596797E-4"/>
          <c:w val="0.94883040935672514"/>
          <c:h val="0.89630916825052054"/>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1"/>
          </c:dPt>
          <c:dPt>
            <c:idx val="1"/>
            <c:invertIfNegative val="0"/>
            <c:bubble3D val="1"/>
            <c:spPr>
              <a:solidFill>
                <a:srgbClr val="516529"/>
              </a:solidFill>
            </c:spPr>
          </c:dPt>
          <c:dPt>
            <c:idx val="2"/>
            <c:invertIfNegative val="0"/>
            <c:bubble3D val="1"/>
            <c:spPr>
              <a:solidFill>
                <a:schemeClr val="accent4">
                  <a:lumMod val="75000"/>
                </a:schemeClr>
              </a:solidFill>
            </c:spPr>
          </c:dPt>
          <c:dPt>
            <c:idx val="3"/>
            <c:invertIfNegative val="0"/>
            <c:bubble3D val="1"/>
            <c:spPr>
              <a:solidFill>
                <a:srgbClr val="CC9900"/>
              </a:solidFill>
            </c:spPr>
          </c:dPt>
          <c:dPt>
            <c:idx val="4"/>
            <c:invertIfNegative val="0"/>
            <c:bubble3D val="1"/>
            <c:spPr>
              <a:solidFill>
                <a:srgbClr val="800000"/>
              </a:solidFill>
            </c:spPr>
          </c:dPt>
          <c:dPt>
            <c:idx val="5"/>
            <c:invertIfNegative val="0"/>
            <c:bubble3D val="1"/>
            <c:spPr>
              <a:solidFill>
                <a:schemeClr val="bg2">
                  <a:lumMod val="50000"/>
                </a:schemeClr>
              </a:solidFill>
            </c:spPr>
          </c:dPt>
          <c:dPt>
            <c:idx val="6"/>
            <c:invertIfNegative val="0"/>
            <c:bubble3D val="0"/>
            <c:spPr>
              <a:solidFill>
                <a:schemeClr val="accent6">
                  <a:lumMod val="75000"/>
                </a:schemeClr>
              </a:solidFill>
            </c:spPr>
          </c:dPt>
          <c:dLbls>
            <c:dLbl>
              <c:idx val="0"/>
              <c:layout/>
              <c:tx>
                <c:rich>
                  <a:bodyPr/>
                  <a:lstStyle/>
                  <a:p>
                    <a:r>
                      <a:rPr lang="en-US" b="1" dirty="0" smtClean="0">
                        <a:solidFill>
                          <a:schemeClr val="bg1"/>
                        </a:solidFill>
                      </a:rPr>
                      <a:t>3.3%</a:t>
                    </a:r>
                    <a:endParaRPr lang="en-US" dirty="0"/>
                  </a:p>
                </c:rich>
              </c:tx>
              <c:dLblPos val="inEnd"/>
              <c:showLegendKey val="0"/>
              <c:showVal val="1"/>
              <c:showCatName val="0"/>
              <c:showSerName val="0"/>
              <c:showPercent val="0"/>
              <c:showBubbleSize val="0"/>
            </c:dLbl>
            <c:dLbl>
              <c:idx val="1"/>
              <c:layout/>
              <c:tx>
                <c:rich>
                  <a:bodyPr/>
                  <a:lstStyle/>
                  <a:p>
                    <a:r>
                      <a:rPr lang="en-US" b="1" dirty="0" smtClean="0">
                        <a:solidFill>
                          <a:schemeClr val="bg1"/>
                        </a:solidFill>
                      </a:rPr>
                      <a:t>7.2%</a:t>
                    </a:r>
                    <a:endParaRPr lang="en-US" dirty="0"/>
                  </a:p>
                </c:rich>
              </c:tx>
              <c:dLblPos val="inEnd"/>
              <c:showLegendKey val="0"/>
              <c:showVal val="1"/>
              <c:showCatName val="0"/>
              <c:showSerName val="0"/>
              <c:showPercent val="0"/>
              <c:showBubbleSize val="0"/>
            </c:dLbl>
            <c:dLbl>
              <c:idx val="2"/>
              <c:layout/>
              <c:tx>
                <c:rich>
                  <a:bodyPr/>
                  <a:lstStyle/>
                  <a:p>
                    <a:r>
                      <a:rPr lang="en-US" b="1" dirty="0" smtClean="0">
                        <a:solidFill>
                          <a:schemeClr val="bg1"/>
                        </a:solidFill>
                      </a:rPr>
                      <a:t>8.2%</a:t>
                    </a:r>
                    <a:endParaRPr lang="en-US" dirty="0"/>
                  </a:p>
                </c:rich>
              </c:tx>
              <c:dLblPos val="inEnd"/>
              <c:showLegendKey val="0"/>
              <c:showVal val="1"/>
              <c:showCatName val="0"/>
              <c:showSerName val="0"/>
              <c:showPercent val="0"/>
              <c:showBubbleSize val="0"/>
            </c:dLbl>
            <c:dLbl>
              <c:idx val="3"/>
              <c:layout/>
              <c:tx>
                <c:rich>
                  <a:bodyPr/>
                  <a:lstStyle/>
                  <a:p>
                    <a:r>
                      <a:rPr lang="en-US" b="1" dirty="0" smtClean="0">
                        <a:solidFill>
                          <a:schemeClr val="bg1"/>
                        </a:solidFill>
                      </a:rPr>
                      <a:t>8.7%</a:t>
                    </a:r>
                    <a:endParaRPr lang="en-US" dirty="0"/>
                  </a:p>
                </c:rich>
              </c:tx>
              <c:dLblPos val="inEnd"/>
              <c:showLegendKey val="0"/>
              <c:showVal val="1"/>
              <c:showCatName val="0"/>
              <c:showSerName val="0"/>
              <c:showPercent val="0"/>
              <c:showBubbleSize val="0"/>
            </c:dLbl>
            <c:dLbl>
              <c:idx val="4"/>
              <c:layout/>
              <c:tx>
                <c:rich>
                  <a:bodyPr/>
                  <a:lstStyle/>
                  <a:p>
                    <a:r>
                      <a:rPr lang="en-US" b="1" dirty="0" smtClean="0">
                        <a:solidFill>
                          <a:schemeClr val="bg1"/>
                        </a:solidFill>
                      </a:rPr>
                      <a:t>9.0%</a:t>
                    </a:r>
                    <a:endParaRPr lang="en-US" dirty="0"/>
                  </a:p>
                </c:rich>
              </c:tx>
              <c:dLblPos val="inEnd"/>
              <c:showLegendKey val="0"/>
              <c:showVal val="1"/>
              <c:showCatName val="0"/>
              <c:showSerName val="0"/>
              <c:showPercent val="0"/>
              <c:showBubbleSize val="0"/>
            </c:dLbl>
            <c:dLbl>
              <c:idx val="5"/>
              <c:layout/>
              <c:tx>
                <c:rich>
                  <a:bodyPr/>
                  <a:lstStyle/>
                  <a:p>
                    <a:r>
                      <a:rPr lang="en-US" b="1" dirty="0" smtClean="0">
                        <a:solidFill>
                          <a:schemeClr val="bg1"/>
                        </a:solidFill>
                      </a:rPr>
                      <a:t>10.6%</a:t>
                    </a:r>
                    <a:endParaRPr lang="en-US" dirty="0"/>
                  </a:p>
                </c:rich>
              </c:tx>
              <c:dLblPos val="inEnd"/>
              <c:showLegendKey val="0"/>
              <c:showVal val="1"/>
              <c:showCatName val="0"/>
              <c:showSerName val="0"/>
              <c:showPercent val="0"/>
              <c:showBubbleSize val="0"/>
            </c:dLbl>
            <c:dLbl>
              <c:idx val="6"/>
              <c:layout/>
              <c:tx>
                <c:rich>
                  <a:bodyPr/>
                  <a:lstStyle/>
                  <a:p>
                    <a:r>
                      <a:rPr lang="en-US" b="1" dirty="0" smtClean="0">
                        <a:solidFill>
                          <a:schemeClr val="bg1"/>
                        </a:solidFill>
                      </a:rPr>
                      <a:t>16.8%</a:t>
                    </a:r>
                    <a:endParaRPr lang="en-US" dirty="0"/>
                  </a:p>
                </c:rich>
              </c:tx>
              <c:dLblPos val="inEnd"/>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Sheet1!$A$2:$A$8</c:f>
              <c:strCache>
                <c:ptCount val="7"/>
                <c:pt idx="0">
                  <c:v>Asians</c:v>
                </c:pt>
                <c:pt idx="1">
                  <c:v>Blacks</c:v>
                </c:pt>
                <c:pt idx="2">
                  <c:v>Whites</c:v>
                </c:pt>
                <c:pt idx="3">
                  <c:v>Hispanics</c:v>
                </c:pt>
                <c:pt idx="4">
                  <c:v>Two or More Races</c:v>
                </c:pt>
                <c:pt idx="5">
                  <c:v>Native Hawiians and Other Pacific Islanders</c:v>
                </c:pt>
                <c:pt idx="6">
                  <c:v>AI/AN</c:v>
                </c:pt>
              </c:strCache>
            </c:strRef>
          </c:cat>
          <c:val>
            <c:numRef>
              <c:f>Sheet1!$B$2:$B$8</c:f>
              <c:numCache>
                <c:formatCode>General</c:formatCode>
                <c:ptCount val="7"/>
                <c:pt idx="0">
                  <c:v>3.3</c:v>
                </c:pt>
                <c:pt idx="1">
                  <c:v>7.2</c:v>
                </c:pt>
                <c:pt idx="2">
                  <c:v>8.2000000000000011</c:v>
                </c:pt>
                <c:pt idx="3">
                  <c:v>8.7000000000000011</c:v>
                </c:pt>
                <c:pt idx="4">
                  <c:v>9</c:v>
                </c:pt>
                <c:pt idx="5">
                  <c:v>10.6</c:v>
                </c:pt>
                <c:pt idx="6">
                  <c:v>16.8</c:v>
                </c:pt>
              </c:numCache>
            </c:numRef>
          </c:val>
        </c:ser>
        <c:dLbls>
          <c:showLegendKey val="0"/>
          <c:showVal val="1"/>
          <c:showCatName val="0"/>
          <c:showSerName val="0"/>
          <c:showPercent val="0"/>
          <c:showBubbleSize val="0"/>
        </c:dLbls>
        <c:gapWidth val="150"/>
        <c:axId val="137186304"/>
        <c:axId val="92996736"/>
      </c:barChart>
      <c:catAx>
        <c:axId val="137186304"/>
        <c:scaling>
          <c:orientation val="minMax"/>
        </c:scaling>
        <c:delete val="0"/>
        <c:axPos val="l"/>
        <c:majorTickMark val="none"/>
        <c:minorTickMark val="none"/>
        <c:tickLblPos val="nextTo"/>
        <c:txPr>
          <a:bodyPr/>
          <a:lstStyle/>
          <a:p>
            <a:pPr>
              <a:defRPr sz="1800"/>
            </a:pPr>
            <a:endParaRPr lang="en-US"/>
          </a:p>
        </c:txPr>
        <c:crossAx val="92996736"/>
        <c:crosses val="autoZero"/>
        <c:auto val="1"/>
        <c:lblAlgn val="ctr"/>
        <c:lblOffset val="100"/>
        <c:noMultiLvlLbl val="0"/>
      </c:catAx>
      <c:valAx>
        <c:axId val="92996736"/>
        <c:scaling>
          <c:orientation val="minMax"/>
        </c:scaling>
        <c:delete val="1"/>
        <c:axPos val="b"/>
        <c:numFmt formatCode="General" sourceLinked="1"/>
        <c:majorTickMark val="none"/>
        <c:minorTickMark val="none"/>
        <c:tickLblPos val="none"/>
        <c:crossAx val="137186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40446534495747E-2"/>
          <c:y val="4.2151855155154745E-2"/>
          <c:w val="0.91245955346550678"/>
          <c:h val="0.84631656724320858"/>
        </c:manualLayout>
      </c:layout>
      <c:lineChart>
        <c:grouping val="standard"/>
        <c:varyColors val="0"/>
        <c:ser>
          <c:idx val="0"/>
          <c:order val="0"/>
          <c:tx>
            <c:strRef>
              <c:f>Sheet1!$A$2</c:f>
              <c:strCache>
                <c:ptCount val="1"/>
                <c:pt idx="0">
                  <c:v>Black or African American</c:v>
                </c:pt>
              </c:strCache>
            </c:strRef>
          </c:tx>
          <c:spPr>
            <a:ln w="37697">
              <a:solidFill>
                <a:schemeClr val="accent1"/>
              </a:solidFill>
              <a:prstDash val="solid"/>
            </a:ln>
          </c:spPr>
          <c:marker>
            <c:symbol val="circle"/>
            <c:size val="8"/>
            <c:spPr>
              <a:solidFill>
                <a:schemeClr val="accent1"/>
              </a:solidFill>
              <a:ln>
                <a:solidFill>
                  <a:schemeClr val="accent1"/>
                </a:solidFill>
                <a:prstDash val="solid"/>
              </a:ln>
            </c:spPr>
          </c:marker>
          <c:dLbls>
            <c:dLbl>
              <c:idx val="1"/>
              <c:layout>
                <c:manualLayout>
                  <c:x val="-3.0859810188397244E-2"/>
                  <c:y val="-4.0386940749697724E-2"/>
                </c:manualLayout>
              </c:layout>
              <c:dLblPos val="r"/>
              <c:showLegendKey val="0"/>
              <c:showVal val="1"/>
              <c:showCatName val="0"/>
              <c:showSerName val="0"/>
              <c:showPercent val="0"/>
              <c:showBubbleSize val="0"/>
            </c:dLbl>
            <c:dLbl>
              <c:idx val="2"/>
              <c:layout/>
              <c:tx>
                <c:rich>
                  <a:bodyPr/>
                  <a:lstStyle/>
                  <a:p>
                    <a:r>
                      <a:rPr lang="en-US" dirty="0" smtClean="0"/>
                      <a:t>8.7</a:t>
                    </a:r>
                    <a:r>
                      <a:rPr lang="en-US" sz="1600" b="1" i="0" u="none" strike="noStrike" baseline="30000" dirty="0" smtClean="0">
                        <a:effectLst/>
                      </a:rPr>
                      <a:t>+</a:t>
                    </a:r>
                    <a:endParaRPr lang="en-US" dirty="0"/>
                  </a:p>
                </c:rich>
              </c:tx>
              <c:dLblPos val="t"/>
              <c:showLegendKey val="0"/>
              <c:showVal val="1"/>
              <c:showCatName val="0"/>
              <c:showSerName val="0"/>
              <c:showPercent val="0"/>
              <c:showBubbleSize val="0"/>
            </c:dLbl>
            <c:numFmt formatCode="#,##0.0" sourceLinked="0"/>
            <c:txPr>
              <a:bodyPr/>
              <a:lstStyle/>
              <a:p>
                <a:pPr>
                  <a:defRPr sz="1600"/>
                </a:pPr>
                <a:endParaRPr lang="en-US"/>
              </a:p>
            </c:txPr>
            <c:dLblPos val="t"/>
            <c:showLegendKey val="0"/>
            <c:showVal val="1"/>
            <c:showCatName val="0"/>
            <c:showSerName val="0"/>
            <c:showPercent val="0"/>
            <c:showBubbleSize val="0"/>
            <c:showLeaderLines val="0"/>
          </c:dLbls>
          <c:cat>
            <c:numRef>
              <c:f>Sheet1!$B$1:$K$1</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Sheet1!$B$2:$K$2</c:f>
              <c:numCache>
                <c:formatCode>0.0</c:formatCode>
                <c:ptCount val="10"/>
                <c:pt idx="0">
                  <c:v>9.7000000000000011</c:v>
                </c:pt>
                <c:pt idx="1">
                  <c:v>8.7000000000000011</c:v>
                </c:pt>
                <c:pt idx="2">
                  <c:v>8.7000000000000011</c:v>
                </c:pt>
                <c:pt idx="3">
                  <c:v>9.7000000000000011</c:v>
                </c:pt>
                <c:pt idx="4">
                  <c:v>9.8000000000000007</c:v>
                </c:pt>
                <c:pt idx="5">
                  <c:v>9.5</c:v>
                </c:pt>
                <c:pt idx="6">
                  <c:v>10</c:v>
                </c:pt>
                <c:pt idx="7">
                  <c:v>9.7000000000000011</c:v>
                </c:pt>
                <c:pt idx="8">
                  <c:v>10.7</c:v>
                </c:pt>
                <c:pt idx="9">
                  <c:v>10</c:v>
                </c:pt>
              </c:numCache>
            </c:numRef>
          </c:val>
          <c:smooth val="0"/>
        </c:ser>
        <c:ser>
          <c:idx val="1"/>
          <c:order val="1"/>
          <c:tx>
            <c:strRef>
              <c:f>Sheet1!$A$3</c:f>
              <c:strCache>
                <c:ptCount val="1"/>
                <c:pt idx="0">
                  <c:v>White</c:v>
                </c:pt>
              </c:strCache>
            </c:strRef>
          </c:tx>
          <c:spPr>
            <a:ln w="37697">
              <a:solidFill>
                <a:schemeClr val="accent2"/>
              </a:solidFill>
              <a:prstDash val="solid"/>
            </a:ln>
          </c:spPr>
          <c:marker>
            <c:symbol val="diamond"/>
            <c:size val="9"/>
            <c:spPr>
              <a:solidFill>
                <a:schemeClr val="accent2"/>
              </a:solidFill>
              <a:ln>
                <a:solidFill>
                  <a:schemeClr val="accent2"/>
                </a:solidFill>
                <a:prstDash val="solid"/>
              </a:ln>
            </c:spPr>
          </c:marker>
          <c:dLbls>
            <c:dLbl>
              <c:idx val="0"/>
              <c:layout>
                <c:manualLayout>
                  <c:x val="-3.5072711719418406E-2"/>
                  <c:y val="-3.4340991535671099E-2"/>
                </c:manualLayout>
              </c:layout>
              <c:dLblPos val="r"/>
              <c:showLegendKey val="0"/>
              <c:showVal val="1"/>
              <c:showCatName val="0"/>
              <c:showSerName val="0"/>
              <c:showPercent val="0"/>
              <c:showBubbleSize val="0"/>
            </c:dLbl>
            <c:dLbl>
              <c:idx val="1"/>
              <c:layout>
                <c:manualLayout>
                  <c:x val="-4.3440152601218369E-3"/>
                  <c:y val="-1.2575674908445189E-2"/>
                </c:manualLayout>
              </c:layout>
              <c:spPr/>
              <c:txPr>
                <a:bodyPr/>
                <a:lstStyle/>
                <a:p>
                  <a:pPr>
                    <a:defRPr sz="1500"/>
                  </a:pPr>
                  <a:endParaRPr lang="en-US"/>
                </a:p>
              </c:txPr>
              <c:dLblPos val="r"/>
              <c:showLegendKey val="0"/>
              <c:showVal val="1"/>
              <c:showCatName val="0"/>
              <c:showSerName val="0"/>
              <c:showPercent val="0"/>
              <c:showBubbleSize val="0"/>
            </c:dLbl>
            <c:dLbl>
              <c:idx val="2"/>
              <c:layout>
                <c:manualLayout>
                  <c:x val="-6.0522823868573534E-3"/>
                  <c:y val="-2.4667472793228541E-2"/>
                </c:manualLayout>
              </c:layout>
              <c:tx>
                <c:rich>
                  <a:bodyPr/>
                  <a:lstStyle/>
                  <a:p>
                    <a:r>
                      <a:rPr lang="en-US" dirty="0" smtClean="0"/>
                      <a:t>8.1</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3"/>
              <c:layout>
                <c:manualLayout>
                  <c:x val="-4.0269562113119065E-2"/>
                  <c:y val="-2.9504232164449851E-2"/>
                </c:manualLayout>
              </c:layout>
              <c:tx>
                <c:rich>
                  <a:bodyPr/>
                  <a:lstStyle/>
                  <a:p>
                    <a:r>
                      <a:rPr lang="en-US" dirty="0" smtClean="0"/>
                      <a:t>8.1</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4"/>
              <c:layout>
                <c:manualLayout>
                  <c:x val="-3.5072711719418406E-2"/>
                  <c:y val="-3.4340991535671099E-2"/>
                </c:manualLayout>
              </c:layout>
              <c:dLblPos val="r"/>
              <c:showLegendKey val="0"/>
              <c:showVal val="1"/>
              <c:showCatName val="0"/>
              <c:showSerName val="0"/>
              <c:showPercent val="0"/>
              <c:showBubbleSize val="0"/>
            </c:dLbl>
            <c:dLbl>
              <c:idx val="5"/>
              <c:layout>
                <c:manualLayout>
                  <c:x val="-4.0269562113119065E-2"/>
                  <c:y val="-3.4340991535671099E-2"/>
                </c:manualLayout>
              </c:layout>
              <c:dLblPos val="r"/>
              <c:showLegendKey val="0"/>
              <c:showVal val="1"/>
              <c:showCatName val="0"/>
              <c:showSerName val="0"/>
              <c:showPercent val="0"/>
              <c:showBubbleSize val="0"/>
            </c:dLbl>
            <c:dLbl>
              <c:idx val="6"/>
              <c:layout>
                <c:manualLayout>
                  <c:x val="-4.0269562113119065E-2"/>
                  <c:y val="-3.4340991535671099E-2"/>
                </c:manualLayout>
              </c:layout>
              <c:dLblPos val="r"/>
              <c:showLegendKey val="0"/>
              <c:showVal val="1"/>
              <c:showCatName val="0"/>
              <c:showSerName val="0"/>
              <c:showPercent val="0"/>
              <c:showBubbleSize val="0"/>
            </c:dLbl>
            <c:dLbl>
              <c:idx val="7"/>
              <c:layout>
                <c:manualLayout>
                  <c:x val="-1.112061591103513E-2"/>
                  <c:y val="-2.9504232164449851E-2"/>
                </c:manualLayout>
              </c:layout>
              <c:dLblPos val="r"/>
              <c:showLegendKey val="0"/>
              <c:showVal val="1"/>
              <c:showCatName val="0"/>
              <c:showSerName val="0"/>
              <c:showPercent val="0"/>
              <c:showBubbleSize val="0"/>
            </c:dLbl>
            <c:txPr>
              <a:bodyPr/>
              <a:lstStyle/>
              <a:p>
                <a:pPr>
                  <a:defRPr sz="1600"/>
                </a:pPr>
                <a:endParaRPr lang="en-US"/>
              </a:p>
            </c:txPr>
            <c:dLblPos val="t"/>
            <c:showLegendKey val="0"/>
            <c:showVal val="1"/>
            <c:showCatName val="0"/>
            <c:showSerName val="0"/>
            <c:showPercent val="0"/>
            <c:showBubbleSize val="0"/>
            <c:showLeaderLines val="0"/>
          </c:dLbls>
          <c:cat>
            <c:numRef>
              <c:f>Sheet1!$B$1:$K$1</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Sheet1!$B$3:$K$3</c:f>
              <c:numCache>
                <c:formatCode>0.0</c:formatCode>
                <c:ptCount val="10"/>
                <c:pt idx="0">
                  <c:v>8.5</c:v>
                </c:pt>
                <c:pt idx="1">
                  <c:v>8.3000000000000007</c:v>
                </c:pt>
                <c:pt idx="2">
                  <c:v>8.1</c:v>
                </c:pt>
                <c:pt idx="3">
                  <c:v>8.1</c:v>
                </c:pt>
                <c:pt idx="4">
                  <c:v>8.5</c:v>
                </c:pt>
                <c:pt idx="5">
                  <c:v>8.2000000000000011</c:v>
                </c:pt>
                <c:pt idx="6">
                  <c:v>8.3000000000000007</c:v>
                </c:pt>
                <c:pt idx="7">
                  <c:v>8.8000000000000007</c:v>
                </c:pt>
                <c:pt idx="8">
                  <c:v>9.1</c:v>
                </c:pt>
                <c:pt idx="9">
                  <c:v>8.7000000000000011</c:v>
                </c:pt>
              </c:numCache>
            </c:numRef>
          </c:val>
          <c:smooth val="0"/>
        </c:ser>
        <c:ser>
          <c:idx val="2"/>
          <c:order val="2"/>
          <c:tx>
            <c:strRef>
              <c:f>Sheet1!$A$4</c:f>
              <c:strCache>
                <c:ptCount val="1"/>
                <c:pt idx="0">
                  <c:v>Hispanic or Latino</c:v>
                </c:pt>
              </c:strCache>
            </c:strRef>
          </c:tx>
          <c:spPr>
            <a:ln w="37697">
              <a:solidFill>
                <a:schemeClr val="accent4"/>
              </a:solidFill>
              <a:prstDash val="solid"/>
            </a:ln>
          </c:spPr>
          <c:marker>
            <c:symbol val="x"/>
            <c:size val="7"/>
            <c:spPr>
              <a:solidFill>
                <a:schemeClr val="accent4"/>
              </a:solidFill>
              <a:ln>
                <a:solidFill>
                  <a:schemeClr val="accent4"/>
                </a:solidFill>
                <a:prstDash val="solid"/>
              </a:ln>
            </c:spPr>
          </c:marker>
          <c:dLbls>
            <c:dLbl>
              <c:idx val="0"/>
              <c:layout>
                <c:manualLayout>
                  <c:x val="-3.5136970154180006E-2"/>
                  <c:y val="2.7085852478839403E-2"/>
                </c:manualLayout>
              </c:layout>
              <c:tx>
                <c:rich>
                  <a:bodyPr/>
                  <a:lstStyle/>
                  <a:p>
                    <a:r>
                      <a:rPr lang="en-US" dirty="0" smtClean="0"/>
                      <a:t>7.2</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1"/>
              <c:layout>
                <c:manualLayout>
                  <c:x val="-3.3426106167866711E-2"/>
                  <c:y val="2.9504232164449851E-2"/>
                </c:manualLayout>
              </c:layout>
              <c:dLblPos val="r"/>
              <c:showLegendKey val="0"/>
              <c:showVal val="1"/>
              <c:showCatName val="0"/>
              <c:showSerName val="0"/>
              <c:showPercent val="0"/>
              <c:showBubbleSize val="0"/>
            </c:dLbl>
            <c:dLbl>
              <c:idx val="2"/>
              <c:layout>
                <c:manualLayout>
                  <c:x val="-3.5136970154180006E-2"/>
                  <c:y val="2.9504232164449792E-2"/>
                </c:manualLayout>
              </c:layout>
              <c:tx>
                <c:rich>
                  <a:bodyPr/>
                  <a:lstStyle/>
                  <a:p>
                    <a:r>
                      <a:rPr lang="en-US" dirty="0" smtClean="0"/>
                      <a:t>7.2</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3"/>
              <c:layout>
                <c:manualLayout>
                  <c:x val="-3.3361847733105215E-2"/>
                  <c:y val="2.7085852478839403E-2"/>
                </c:manualLayout>
              </c:layout>
              <c:dLblPos val="r"/>
              <c:showLegendKey val="0"/>
              <c:showVal val="1"/>
              <c:showCatName val="0"/>
              <c:showSerName val="0"/>
              <c:showPercent val="0"/>
              <c:showBubbleSize val="0"/>
            </c:dLbl>
            <c:dLbl>
              <c:idx val="4"/>
              <c:layout>
                <c:manualLayout>
                  <c:x val="-3.8558698126806006E-2"/>
                  <c:y val="3.192261185006038E-2"/>
                </c:manualLayout>
              </c:layout>
              <c:tx>
                <c:rich>
                  <a:bodyPr/>
                  <a:lstStyle/>
                  <a:p>
                    <a:r>
                      <a:rPr lang="en-US" dirty="0" smtClean="0"/>
                      <a:t>6.9</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5"/>
              <c:layout>
                <c:manualLayout>
                  <c:x val="-3.3361847733105215E-2"/>
                  <c:y val="2.9504232164449851E-2"/>
                </c:manualLayout>
              </c:layout>
              <c:tx>
                <c:rich>
                  <a:bodyPr/>
                  <a:lstStyle/>
                  <a:p>
                    <a:r>
                      <a:rPr lang="en-US" dirty="0" smtClean="0"/>
                      <a:t>6.6</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6"/>
              <c:layout>
                <c:manualLayout>
                  <c:x val="-3.3361847733105215E-2"/>
                  <c:y val="2.9504232164449851E-2"/>
                </c:manualLayout>
              </c:layout>
              <c:tx>
                <c:rich>
                  <a:bodyPr/>
                  <a:lstStyle/>
                  <a:p>
                    <a:r>
                      <a:rPr lang="en-US" dirty="0" smtClean="0"/>
                      <a:t>6.2</a:t>
                    </a:r>
                    <a:r>
                      <a:rPr lang="en-US" sz="1600" b="1" i="0" u="none" strike="noStrike" baseline="30000" dirty="0" smtClean="0">
                        <a:effectLst/>
                      </a:rPr>
                      <a:t>+</a:t>
                    </a:r>
                    <a:endParaRPr lang="en-US" dirty="0"/>
                  </a:p>
                </c:rich>
              </c:tx>
              <c:dLblPos val="r"/>
              <c:showLegendKey val="0"/>
              <c:showVal val="1"/>
              <c:showCatName val="0"/>
              <c:showSerName val="0"/>
              <c:showPercent val="0"/>
              <c:showBubbleSize val="0"/>
            </c:dLbl>
            <c:dLbl>
              <c:idx val="7"/>
              <c:layout>
                <c:manualLayout>
                  <c:x val="-2.3096663815226688E-2"/>
                  <c:y val="2.9504232164449851E-2"/>
                </c:manualLayout>
              </c:layout>
              <c:dLblPos val="r"/>
              <c:showLegendKey val="0"/>
              <c:showVal val="1"/>
              <c:showCatName val="0"/>
              <c:showSerName val="0"/>
              <c:showPercent val="0"/>
              <c:showBubbleSize val="0"/>
            </c:dLbl>
            <c:dLbl>
              <c:idx val="8"/>
              <c:layout>
                <c:manualLayout>
                  <c:x val="-2.8167691613398375E-2"/>
                  <c:y val="2.9504232164450011E-2"/>
                </c:manualLayout>
              </c:layout>
              <c:dLblPos val="r"/>
              <c:showLegendKey val="0"/>
              <c:showVal val="1"/>
              <c:showCatName val="0"/>
              <c:showSerName val="0"/>
              <c:showPercent val="0"/>
              <c:showBubbleSize val="0"/>
            </c:dLbl>
            <c:txPr>
              <a:bodyPr/>
              <a:lstStyle/>
              <a:p>
                <a:pPr>
                  <a:defRPr sz="1600"/>
                </a:pPr>
                <a:endParaRPr lang="en-US"/>
              </a:p>
            </c:txPr>
            <c:dLblPos val="b"/>
            <c:showLegendKey val="0"/>
            <c:showVal val="1"/>
            <c:showCatName val="0"/>
            <c:showSerName val="0"/>
            <c:showPercent val="0"/>
            <c:showBubbleSize val="0"/>
            <c:showLeaderLines val="0"/>
          </c:dLbls>
          <c:cat>
            <c:numRef>
              <c:f>Sheet1!$B$1:$K$1</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Sheet1!$B$4:$K$4</c:f>
              <c:numCache>
                <c:formatCode>0.0</c:formatCode>
                <c:ptCount val="10"/>
                <c:pt idx="0">
                  <c:v>7.2</c:v>
                </c:pt>
                <c:pt idx="1">
                  <c:v>8</c:v>
                </c:pt>
                <c:pt idx="2">
                  <c:v>7.2</c:v>
                </c:pt>
                <c:pt idx="3">
                  <c:v>7.6</c:v>
                </c:pt>
                <c:pt idx="4">
                  <c:v>6.9</c:v>
                </c:pt>
                <c:pt idx="5">
                  <c:v>6.6</c:v>
                </c:pt>
                <c:pt idx="6">
                  <c:v>6.2</c:v>
                </c:pt>
                <c:pt idx="7">
                  <c:v>7.9</c:v>
                </c:pt>
                <c:pt idx="8">
                  <c:v>8.1</c:v>
                </c:pt>
                <c:pt idx="9">
                  <c:v>8.4</c:v>
                </c:pt>
              </c:numCache>
            </c:numRef>
          </c:val>
          <c:smooth val="0"/>
        </c:ser>
        <c:ser>
          <c:idx val="3"/>
          <c:order val="3"/>
          <c:tx>
            <c:strRef>
              <c:f>Sheet1!$A$5</c:f>
              <c:strCache>
                <c:ptCount val="1"/>
                <c:pt idx="0">
                  <c:v>Asian</c:v>
                </c:pt>
              </c:strCache>
            </c:strRef>
          </c:tx>
          <c:spPr>
            <a:ln w="37697">
              <a:solidFill>
                <a:schemeClr val="accent3"/>
              </a:solidFill>
              <a:prstDash val="solid"/>
            </a:ln>
          </c:spPr>
          <c:marker>
            <c:symbol val="triangle"/>
            <c:size val="8"/>
            <c:spPr>
              <a:solidFill>
                <a:schemeClr val="accent3"/>
              </a:solidFill>
              <a:ln>
                <a:solidFill>
                  <a:schemeClr val="accent3"/>
                </a:solidFill>
                <a:prstDash val="solid"/>
              </a:ln>
            </c:spPr>
          </c:marker>
          <c:dLbls>
            <c:txPr>
              <a:bodyPr/>
              <a:lstStyle/>
              <a:p>
                <a:pPr>
                  <a:defRPr sz="1600"/>
                </a:pPr>
                <a:endParaRPr lang="en-US"/>
              </a:p>
            </c:txPr>
            <c:dLblPos val="b"/>
            <c:showLegendKey val="0"/>
            <c:showVal val="1"/>
            <c:showCatName val="0"/>
            <c:showSerName val="0"/>
            <c:showPercent val="0"/>
            <c:showBubbleSize val="0"/>
            <c:showLeaderLines val="0"/>
          </c:dLbls>
          <c:cat>
            <c:numRef>
              <c:f>Sheet1!$B$1:$K$1</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Sheet1!$B$5:$K$5</c:f>
              <c:numCache>
                <c:formatCode>0.0</c:formatCode>
                <c:ptCount val="10"/>
                <c:pt idx="0">
                  <c:v>3.5</c:v>
                </c:pt>
                <c:pt idx="1">
                  <c:v>3.8</c:v>
                </c:pt>
                <c:pt idx="2">
                  <c:v>3.1</c:v>
                </c:pt>
                <c:pt idx="3">
                  <c:v>3.1</c:v>
                </c:pt>
                <c:pt idx="4">
                  <c:v>3.6</c:v>
                </c:pt>
                <c:pt idx="5">
                  <c:v>4.2</c:v>
                </c:pt>
                <c:pt idx="6">
                  <c:v>3.6</c:v>
                </c:pt>
                <c:pt idx="7">
                  <c:v>3.7</c:v>
                </c:pt>
                <c:pt idx="8">
                  <c:v>3.5</c:v>
                </c:pt>
                <c:pt idx="9">
                  <c:v>3.8</c:v>
                </c:pt>
              </c:numCache>
            </c:numRef>
          </c:val>
          <c:smooth val="0"/>
        </c:ser>
        <c:dLbls>
          <c:showLegendKey val="0"/>
          <c:showVal val="1"/>
          <c:showCatName val="0"/>
          <c:showSerName val="0"/>
          <c:showPercent val="0"/>
          <c:showBubbleSize val="0"/>
        </c:dLbls>
        <c:marker val="1"/>
        <c:smooth val="0"/>
        <c:axId val="93034368"/>
        <c:axId val="93035904"/>
      </c:lineChart>
      <c:catAx>
        <c:axId val="93034368"/>
        <c:scaling>
          <c:orientation val="minMax"/>
        </c:scaling>
        <c:delete val="0"/>
        <c:axPos val="b"/>
        <c:numFmt formatCode="General" sourceLinked="1"/>
        <c:majorTickMark val="none"/>
        <c:minorTickMark val="none"/>
        <c:tickLblPos val="nextTo"/>
        <c:spPr>
          <a:ln w="12566">
            <a:solidFill>
              <a:schemeClr val="tx1"/>
            </a:solidFill>
            <a:prstDash val="solid"/>
          </a:ln>
        </c:spPr>
        <c:txPr>
          <a:bodyPr rot="0" vert="horz"/>
          <a:lstStyle/>
          <a:p>
            <a:pPr>
              <a:defRPr sz="1781" b="1" i="0" u="none" strike="noStrike" baseline="0">
                <a:solidFill>
                  <a:schemeClr val="tx1"/>
                </a:solidFill>
                <a:latin typeface="Times New Roman"/>
                <a:ea typeface="Times New Roman"/>
                <a:cs typeface="Times New Roman"/>
              </a:defRPr>
            </a:pPr>
            <a:endParaRPr lang="en-US"/>
          </a:p>
        </c:txPr>
        <c:crossAx val="93035904"/>
        <c:crosses val="autoZero"/>
        <c:auto val="1"/>
        <c:lblAlgn val="ctr"/>
        <c:lblOffset val="100"/>
        <c:tickLblSkip val="1"/>
        <c:tickMarkSkip val="1"/>
        <c:noMultiLvlLbl val="0"/>
      </c:catAx>
      <c:valAx>
        <c:axId val="93035904"/>
        <c:scaling>
          <c:orientation val="minMax"/>
        </c:scaling>
        <c:delete val="0"/>
        <c:axPos val="l"/>
        <c:majorGridlines>
          <c:spPr>
            <a:ln w="3175">
              <a:solidFill>
                <a:srgbClr val="C0C0C0"/>
              </a:solidFill>
              <a:prstDash val="solid"/>
            </a:ln>
          </c:spPr>
        </c:majorGridlines>
        <c:numFmt formatCode="#,##0" sourceLinked="0"/>
        <c:majorTickMark val="out"/>
        <c:minorTickMark val="none"/>
        <c:tickLblPos val="nextTo"/>
        <c:spPr>
          <a:ln w="12566">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93034368"/>
        <c:crosses val="autoZero"/>
        <c:crossBetween val="between"/>
      </c:valAx>
      <c:spPr>
        <a:noFill/>
        <a:ln w="25131">
          <a:noFill/>
        </a:ln>
      </c:spPr>
    </c:plotArea>
    <c:plotVisOnly val="1"/>
    <c:dispBlanksAs val="gap"/>
    <c:showDLblsOverMax val="0"/>
  </c:chart>
  <c:spPr>
    <a:noFill/>
    <a:ln>
      <a:noFill/>
    </a:ln>
  </c:spPr>
  <c:txPr>
    <a:bodyPr/>
    <a:lstStyle/>
    <a:p>
      <a:pPr>
        <a:defRPr sz="178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D6626-0C1C-4789-BBE7-BB342037BAE4}" type="doc">
      <dgm:prSet loTypeId="urn:microsoft.com/office/officeart/2005/8/layout/balance1" loCatId="relationship" qsTypeId="urn:microsoft.com/office/officeart/2005/8/quickstyle/simple5" qsCatId="simple" csTypeId="urn:microsoft.com/office/officeart/2005/8/colors/colorful1#1" csCatId="colorful" phldr="1"/>
      <dgm:spPr/>
      <dgm:t>
        <a:bodyPr/>
        <a:lstStyle/>
        <a:p>
          <a:endParaRPr lang="en-US"/>
        </a:p>
      </dgm:t>
    </dgm:pt>
    <dgm:pt modelId="{AB33F1FD-9CE2-4F4D-ADB1-DB6E1589F2C8}">
      <dgm:prSet phldrT="[Text]"/>
      <dgm:spPr>
        <a:solidFill>
          <a:srgbClr val="800000">
            <a:alpha val="90000"/>
          </a:srgbClr>
        </a:solidFill>
      </dgm:spPr>
      <dgm:t>
        <a:bodyPr/>
        <a:lstStyle/>
        <a:p>
          <a:r>
            <a:rPr lang="en-US" b="1" dirty="0" smtClean="0">
              <a:solidFill>
                <a:schemeClr val="bg1">
                  <a:lumMod val="95000"/>
                </a:schemeClr>
              </a:solidFill>
            </a:rPr>
            <a:t>IOM</a:t>
          </a:r>
        </a:p>
        <a:p>
          <a:r>
            <a:rPr lang="en-US" b="1" dirty="0" smtClean="0">
              <a:solidFill>
                <a:schemeClr val="bg1">
                  <a:lumMod val="95000"/>
                </a:schemeClr>
              </a:solidFill>
            </a:rPr>
            <a:t>1986</a:t>
          </a:r>
          <a:endParaRPr lang="en-US" b="1" dirty="0">
            <a:solidFill>
              <a:schemeClr val="bg1">
                <a:lumMod val="95000"/>
              </a:schemeClr>
            </a:solidFill>
          </a:endParaRPr>
        </a:p>
      </dgm:t>
    </dgm:pt>
    <dgm:pt modelId="{41B1E59B-9736-42A1-B6D6-13652D535973}" type="parTrans" cxnId="{19523BCE-ACEA-403E-B7BD-831D0F28177B}">
      <dgm:prSet/>
      <dgm:spPr/>
      <dgm:t>
        <a:bodyPr/>
        <a:lstStyle/>
        <a:p>
          <a:endParaRPr lang="en-US"/>
        </a:p>
      </dgm:t>
    </dgm:pt>
    <dgm:pt modelId="{40B1F15F-3B5B-498D-A675-B66BD1570F52}" type="sibTrans" cxnId="{19523BCE-ACEA-403E-B7BD-831D0F28177B}">
      <dgm:prSet/>
      <dgm:spPr/>
      <dgm:t>
        <a:bodyPr/>
        <a:lstStyle/>
        <a:p>
          <a:endParaRPr lang="en-US"/>
        </a:p>
      </dgm:t>
    </dgm:pt>
    <dgm:pt modelId="{316794B9-E560-4CBA-B366-6E500DCF6A9F}">
      <dgm:prSet phldrT="[Text]" custT="1"/>
      <dgm:spPr>
        <a:solidFill>
          <a:srgbClr val="B95213"/>
        </a:solidFill>
      </dgm:spPr>
      <dgm:t>
        <a:bodyPr/>
        <a:lstStyle/>
        <a:p>
          <a:r>
            <a:rPr lang="en-US" sz="2000" b="1" dirty="0" smtClean="0"/>
            <a:t>Hispanic: 14%</a:t>
          </a:r>
          <a:endParaRPr lang="en-US" sz="2000" b="1" dirty="0"/>
        </a:p>
      </dgm:t>
    </dgm:pt>
    <dgm:pt modelId="{60016EE7-83DB-498B-9B72-83830CD46C0F}" type="parTrans" cxnId="{1E7DC4CE-6145-4973-A6C0-7B625586A0AA}">
      <dgm:prSet/>
      <dgm:spPr/>
      <dgm:t>
        <a:bodyPr/>
        <a:lstStyle/>
        <a:p>
          <a:endParaRPr lang="en-US"/>
        </a:p>
      </dgm:t>
    </dgm:pt>
    <dgm:pt modelId="{91400F49-0675-4D92-B9F2-B5CA84FEF4C5}" type="sibTrans" cxnId="{1E7DC4CE-6145-4973-A6C0-7B625586A0AA}">
      <dgm:prSet/>
      <dgm:spPr/>
      <dgm:t>
        <a:bodyPr/>
        <a:lstStyle/>
        <a:p>
          <a:endParaRPr lang="en-US"/>
        </a:p>
      </dgm:t>
    </dgm:pt>
    <dgm:pt modelId="{2899F9AE-9DB4-446F-BB77-4BDC920E7860}">
      <dgm:prSet phldrT="[Text]" custT="1"/>
      <dgm:spPr>
        <a:solidFill>
          <a:srgbClr val="7030A0"/>
        </a:solidFill>
      </dgm:spPr>
      <dgm:t>
        <a:bodyPr/>
        <a:lstStyle/>
        <a:p>
          <a:r>
            <a:rPr lang="en-US" sz="2000" b="1" dirty="0" smtClean="0"/>
            <a:t>Black: 25%</a:t>
          </a:r>
          <a:endParaRPr lang="en-US" sz="2000" b="1" dirty="0"/>
        </a:p>
      </dgm:t>
    </dgm:pt>
    <dgm:pt modelId="{1E452850-958E-40F5-8842-5A75D51BD2D3}" type="parTrans" cxnId="{DDE8706E-85F9-4F13-BC23-88796A958F3A}">
      <dgm:prSet/>
      <dgm:spPr/>
      <dgm:t>
        <a:bodyPr/>
        <a:lstStyle/>
        <a:p>
          <a:endParaRPr lang="en-US"/>
        </a:p>
      </dgm:t>
    </dgm:pt>
    <dgm:pt modelId="{E3DBC4EF-CB7B-4ACC-AAE7-73E1B849AE20}" type="sibTrans" cxnId="{DDE8706E-85F9-4F13-BC23-88796A958F3A}">
      <dgm:prSet/>
      <dgm:spPr/>
      <dgm:t>
        <a:bodyPr/>
        <a:lstStyle/>
        <a:p>
          <a:endParaRPr lang="en-US"/>
        </a:p>
      </dgm:t>
    </dgm:pt>
    <dgm:pt modelId="{A09F79F1-8B6D-4C2E-8E93-8EAF85C483D7}">
      <dgm:prSet phldrT="[Text]"/>
      <dgm:spPr>
        <a:solidFill>
          <a:srgbClr val="800000">
            <a:alpha val="90000"/>
          </a:srgbClr>
        </a:solidFill>
      </dgm:spPr>
      <dgm:t>
        <a:bodyPr/>
        <a:lstStyle/>
        <a:p>
          <a:r>
            <a:rPr lang="en-US" b="1" dirty="0" smtClean="0">
              <a:solidFill>
                <a:schemeClr val="bg1">
                  <a:lumMod val="95000"/>
                </a:schemeClr>
              </a:solidFill>
            </a:rPr>
            <a:t>CDC</a:t>
          </a:r>
        </a:p>
        <a:p>
          <a:r>
            <a:rPr lang="en-US" b="1" dirty="0" smtClean="0">
              <a:solidFill>
                <a:schemeClr val="bg1">
                  <a:lumMod val="95000"/>
                </a:schemeClr>
              </a:solidFill>
            </a:rPr>
            <a:t>2009</a:t>
          </a:r>
          <a:endParaRPr lang="en-US" b="1" dirty="0">
            <a:solidFill>
              <a:schemeClr val="bg1">
                <a:lumMod val="95000"/>
              </a:schemeClr>
            </a:solidFill>
          </a:endParaRPr>
        </a:p>
      </dgm:t>
    </dgm:pt>
    <dgm:pt modelId="{A89D06BE-C144-4A6B-A4B2-B023BA438699}" type="parTrans" cxnId="{6C480EB8-7337-41A9-9F4E-5D3CCB0206E2}">
      <dgm:prSet/>
      <dgm:spPr/>
      <dgm:t>
        <a:bodyPr/>
        <a:lstStyle/>
        <a:p>
          <a:endParaRPr lang="en-US"/>
        </a:p>
      </dgm:t>
    </dgm:pt>
    <dgm:pt modelId="{B50E3923-8E10-49A2-9988-1457FD4E9163}" type="sibTrans" cxnId="{6C480EB8-7337-41A9-9F4E-5D3CCB0206E2}">
      <dgm:prSet/>
      <dgm:spPr/>
      <dgm:t>
        <a:bodyPr/>
        <a:lstStyle/>
        <a:p>
          <a:endParaRPr lang="en-US"/>
        </a:p>
      </dgm:t>
    </dgm:pt>
    <dgm:pt modelId="{C37A90C7-DE4F-446E-B595-99F314004C11}">
      <dgm:prSet phldrT="[Text]"/>
      <dgm:spPr>
        <a:solidFill>
          <a:srgbClr val="B95213"/>
        </a:solidFill>
      </dgm:spPr>
      <dgm:t>
        <a:bodyPr/>
        <a:lstStyle/>
        <a:p>
          <a:r>
            <a:rPr lang="en-US" b="1" dirty="0" smtClean="0"/>
            <a:t>Hispanic:  20%</a:t>
          </a:r>
          <a:endParaRPr lang="en-US" b="1" dirty="0"/>
        </a:p>
      </dgm:t>
    </dgm:pt>
    <dgm:pt modelId="{5BECA220-784E-42A5-AED7-8596F576DC4D}" type="parTrans" cxnId="{19850572-3AC0-4F1B-B3F3-C7D9131AA1A0}">
      <dgm:prSet/>
      <dgm:spPr/>
      <dgm:t>
        <a:bodyPr/>
        <a:lstStyle/>
        <a:p>
          <a:endParaRPr lang="en-US"/>
        </a:p>
      </dgm:t>
    </dgm:pt>
    <dgm:pt modelId="{D3B9ADBC-A8A7-47D0-B39C-533D287F6772}" type="sibTrans" cxnId="{19850572-3AC0-4F1B-B3F3-C7D9131AA1A0}">
      <dgm:prSet/>
      <dgm:spPr/>
      <dgm:t>
        <a:bodyPr/>
        <a:lstStyle/>
        <a:p>
          <a:endParaRPr lang="en-US"/>
        </a:p>
      </dgm:t>
    </dgm:pt>
    <dgm:pt modelId="{B65333BC-6D4E-4747-9874-DA2FB09E4789}">
      <dgm:prSet phldrT="[Text]"/>
      <dgm:spPr/>
      <dgm:t>
        <a:bodyPr/>
        <a:lstStyle/>
        <a:p>
          <a:r>
            <a:rPr lang="en-US" b="1" dirty="0" smtClean="0"/>
            <a:t>White:  28%</a:t>
          </a:r>
          <a:endParaRPr lang="en-US" b="1" dirty="0"/>
        </a:p>
      </dgm:t>
    </dgm:pt>
    <dgm:pt modelId="{4EB5C6B3-3EB5-4025-B788-F6979B5569AA}" type="parTrans" cxnId="{E2541729-3CF5-448B-A2E1-32E5E9DF580E}">
      <dgm:prSet/>
      <dgm:spPr/>
      <dgm:t>
        <a:bodyPr/>
        <a:lstStyle/>
        <a:p>
          <a:endParaRPr lang="en-US"/>
        </a:p>
      </dgm:t>
    </dgm:pt>
    <dgm:pt modelId="{E1110938-CD16-48D9-B035-D599992BA937}" type="sibTrans" cxnId="{E2541729-3CF5-448B-A2E1-32E5E9DF580E}">
      <dgm:prSet/>
      <dgm:spPr/>
      <dgm:t>
        <a:bodyPr/>
        <a:lstStyle/>
        <a:p>
          <a:endParaRPr lang="en-US"/>
        </a:p>
      </dgm:t>
    </dgm:pt>
    <dgm:pt modelId="{0AAEC569-5795-4393-AD8C-2209F4FEEC62}">
      <dgm:prSet phldrT="[Text]"/>
      <dgm:spPr/>
      <dgm:t>
        <a:bodyPr/>
        <a:lstStyle/>
        <a:p>
          <a:r>
            <a:rPr lang="en-US" b="1" dirty="0" smtClean="0"/>
            <a:t>Black:  49%</a:t>
          </a:r>
          <a:endParaRPr lang="en-US" b="1" dirty="0"/>
        </a:p>
      </dgm:t>
    </dgm:pt>
    <dgm:pt modelId="{4E98B6F3-0674-4F0E-86C3-107D6AED76A0}" type="parTrans" cxnId="{2084DFCE-1DDE-4CFD-A437-FBB849B60A67}">
      <dgm:prSet/>
      <dgm:spPr/>
      <dgm:t>
        <a:bodyPr/>
        <a:lstStyle/>
        <a:p>
          <a:endParaRPr lang="en-US"/>
        </a:p>
      </dgm:t>
    </dgm:pt>
    <dgm:pt modelId="{638C4240-F976-4B44-AE38-568159B0FC0C}" type="sibTrans" cxnId="{2084DFCE-1DDE-4CFD-A437-FBB849B60A67}">
      <dgm:prSet/>
      <dgm:spPr/>
      <dgm:t>
        <a:bodyPr/>
        <a:lstStyle/>
        <a:p>
          <a:endParaRPr lang="en-US"/>
        </a:p>
      </dgm:t>
    </dgm:pt>
    <dgm:pt modelId="{A77475DC-CA41-44A4-BBE1-0A179B0E1365}">
      <dgm:prSet phldrT="[Text]" custT="1"/>
      <dgm:spPr/>
      <dgm:t>
        <a:bodyPr/>
        <a:lstStyle/>
        <a:p>
          <a:r>
            <a:rPr lang="en-US" sz="2000" b="1" dirty="0" smtClean="0"/>
            <a:t>White: 60%</a:t>
          </a:r>
          <a:endParaRPr lang="en-US" sz="2000" b="1" dirty="0"/>
        </a:p>
      </dgm:t>
    </dgm:pt>
    <dgm:pt modelId="{2B6826D5-C753-48A3-B659-81934A79F80A}" type="parTrans" cxnId="{F59D4646-2A50-46CF-9BE1-A3948FA5C680}">
      <dgm:prSet/>
      <dgm:spPr/>
      <dgm:t>
        <a:bodyPr/>
        <a:lstStyle/>
        <a:p>
          <a:endParaRPr lang="en-US"/>
        </a:p>
      </dgm:t>
    </dgm:pt>
    <dgm:pt modelId="{975B994B-7B21-4055-9669-D5F0F1682774}" type="sibTrans" cxnId="{F59D4646-2A50-46CF-9BE1-A3948FA5C680}">
      <dgm:prSet/>
      <dgm:spPr/>
      <dgm:t>
        <a:bodyPr/>
        <a:lstStyle/>
        <a:p>
          <a:endParaRPr lang="en-US"/>
        </a:p>
      </dgm:t>
    </dgm:pt>
    <dgm:pt modelId="{24ECFE4C-64A6-43DA-952A-0CABEE9354E7}">
      <dgm:prSet phldrT="[Text]" custT="1"/>
      <dgm:spPr>
        <a:solidFill>
          <a:schemeClr val="accent5">
            <a:lumMod val="75000"/>
          </a:schemeClr>
        </a:solidFill>
      </dgm:spPr>
      <dgm:t>
        <a:bodyPr/>
        <a:lstStyle/>
        <a:p>
          <a:r>
            <a:rPr lang="en-US" sz="2000" b="1" dirty="0" smtClean="0"/>
            <a:t>Male: 93%</a:t>
          </a:r>
        </a:p>
        <a:p>
          <a:r>
            <a:rPr lang="en-US" sz="2000" b="1" dirty="0" smtClean="0"/>
            <a:t>Female: 7%</a:t>
          </a:r>
          <a:endParaRPr lang="en-US" sz="2000" b="1" dirty="0"/>
        </a:p>
      </dgm:t>
    </dgm:pt>
    <dgm:pt modelId="{16A65617-626B-42FC-86A6-DECC916C52C8}" type="parTrans" cxnId="{408895B1-7C3D-47A1-B5BE-F0688B8CDD40}">
      <dgm:prSet/>
      <dgm:spPr/>
      <dgm:t>
        <a:bodyPr/>
        <a:lstStyle/>
        <a:p>
          <a:endParaRPr lang="en-US"/>
        </a:p>
      </dgm:t>
    </dgm:pt>
    <dgm:pt modelId="{23E2D629-C509-4EF7-83C4-34210D36995C}" type="sibTrans" cxnId="{408895B1-7C3D-47A1-B5BE-F0688B8CDD40}">
      <dgm:prSet/>
      <dgm:spPr/>
      <dgm:t>
        <a:bodyPr/>
        <a:lstStyle/>
        <a:p>
          <a:endParaRPr lang="en-US"/>
        </a:p>
      </dgm:t>
    </dgm:pt>
    <dgm:pt modelId="{94BF9411-24CF-436A-82E0-C714CA14A986}">
      <dgm:prSet phldrT="[Text]" custT="1"/>
      <dgm:spPr>
        <a:solidFill>
          <a:schemeClr val="accent5">
            <a:lumMod val="75000"/>
          </a:schemeClr>
        </a:solidFill>
      </dgm:spPr>
      <dgm:t>
        <a:bodyPr/>
        <a:lstStyle/>
        <a:p>
          <a:r>
            <a:rPr lang="en-US" sz="2000" b="1" dirty="0" smtClean="0"/>
            <a:t>Male: 75%</a:t>
          </a:r>
        </a:p>
        <a:p>
          <a:r>
            <a:rPr lang="en-US" sz="2000" b="1" dirty="0" smtClean="0"/>
            <a:t>Female: 25%</a:t>
          </a:r>
          <a:endParaRPr lang="en-US" sz="2000" b="1" dirty="0"/>
        </a:p>
      </dgm:t>
    </dgm:pt>
    <dgm:pt modelId="{906FB879-8F4F-41A3-BE57-0D779D7757E4}" type="parTrans" cxnId="{90367ADD-DFC0-4DD5-AC79-FECCF6A48754}">
      <dgm:prSet/>
      <dgm:spPr/>
      <dgm:t>
        <a:bodyPr/>
        <a:lstStyle/>
        <a:p>
          <a:endParaRPr lang="en-US"/>
        </a:p>
      </dgm:t>
    </dgm:pt>
    <dgm:pt modelId="{4007A7A5-6877-4FCE-8E82-88D376CDEC62}" type="sibTrans" cxnId="{90367ADD-DFC0-4DD5-AC79-FECCF6A48754}">
      <dgm:prSet/>
      <dgm:spPr/>
      <dgm:t>
        <a:bodyPr/>
        <a:lstStyle/>
        <a:p>
          <a:endParaRPr lang="en-US"/>
        </a:p>
      </dgm:t>
    </dgm:pt>
    <dgm:pt modelId="{E384F0C0-AE9F-461C-BF42-AC336D32D924}" type="pres">
      <dgm:prSet presAssocID="{123D6626-0C1C-4789-BBE7-BB342037BAE4}" presName="outerComposite" presStyleCnt="0">
        <dgm:presLayoutVars>
          <dgm:chMax val="2"/>
          <dgm:animLvl val="lvl"/>
          <dgm:resizeHandles val="exact"/>
        </dgm:presLayoutVars>
      </dgm:prSet>
      <dgm:spPr/>
      <dgm:t>
        <a:bodyPr/>
        <a:lstStyle/>
        <a:p>
          <a:endParaRPr lang="en-US"/>
        </a:p>
      </dgm:t>
    </dgm:pt>
    <dgm:pt modelId="{7C26F378-C80B-4A1F-A588-F2ADB7794FC4}" type="pres">
      <dgm:prSet presAssocID="{123D6626-0C1C-4789-BBE7-BB342037BAE4}" presName="dummyMaxCanvas" presStyleCnt="0"/>
      <dgm:spPr/>
    </dgm:pt>
    <dgm:pt modelId="{77C8036F-36CF-4C3D-B550-D975190EF91C}" type="pres">
      <dgm:prSet presAssocID="{123D6626-0C1C-4789-BBE7-BB342037BAE4}" presName="parentComposite" presStyleCnt="0"/>
      <dgm:spPr/>
    </dgm:pt>
    <dgm:pt modelId="{76CD540D-7309-4248-9E5F-301B713D1A5C}" type="pres">
      <dgm:prSet presAssocID="{123D6626-0C1C-4789-BBE7-BB342037BAE4}" presName="parent1" presStyleLbl="alignAccFollowNode1" presStyleIdx="0" presStyleCnt="4">
        <dgm:presLayoutVars>
          <dgm:chMax val="4"/>
        </dgm:presLayoutVars>
      </dgm:prSet>
      <dgm:spPr/>
      <dgm:t>
        <a:bodyPr/>
        <a:lstStyle/>
        <a:p>
          <a:endParaRPr lang="en-US"/>
        </a:p>
      </dgm:t>
    </dgm:pt>
    <dgm:pt modelId="{99C4BB5A-8EE5-4921-A88F-4271CFDAC3D2}" type="pres">
      <dgm:prSet presAssocID="{123D6626-0C1C-4789-BBE7-BB342037BAE4}" presName="parent2" presStyleLbl="alignAccFollowNode1" presStyleIdx="1" presStyleCnt="4">
        <dgm:presLayoutVars>
          <dgm:chMax val="4"/>
        </dgm:presLayoutVars>
      </dgm:prSet>
      <dgm:spPr/>
      <dgm:t>
        <a:bodyPr/>
        <a:lstStyle/>
        <a:p>
          <a:endParaRPr lang="en-US"/>
        </a:p>
      </dgm:t>
    </dgm:pt>
    <dgm:pt modelId="{A4ADCF4D-344F-4342-91BE-CA22B10F096B}" type="pres">
      <dgm:prSet presAssocID="{123D6626-0C1C-4789-BBE7-BB342037BAE4}" presName="childrenComposite" presStyleCnt="0"/>
      <dgm:spPr/>
    </dgm:pt>
    <dgm:pt modelId="{91870CDC-2752-4213-80BB-9CBCEDDCA039}" type="pres">
      <dgm:prSet presAssocID="{123D6626-0C1C-4789-BBE7-BB342037BAE4}" presName="dummyMaxCanvas_ChildArea" presStyleCnt="0"/>
      <dgm:spPr/>
    </dgm:pt>
    <dgm:pt modelId="{CF4E2457-7105-45F2-8952-8478FF190501}" type="pres">
      <dgm:prSet presAssocID="{123D6626-0C1C-4789-BBE7-BB342037BAE4}" presName="fulcrum" presStyleLbl="alignAccFollowNode1" presStyleIdx="2" presStyleCnt="4"/>
      <dgm:spPr/>
    </dgm:pt>
    <dgm:pt modelId="{FA3489F1-10F6-4E35-8787-2038F1CFDED9}" type="pres">
      <dgm:prSet presAssocID="{123D6626-0C1C-4789-BBE7-BB342037BAE4}" presName="balance_44" presStyleLbl="alignAccFollowNode1" presStyleIdx="3" presStyleCnt="4">
        <dgm:presLayoutVars>
          <dgm:bulletEnabled val="1"/>
        </dgm:presLayoutVars>
      </dgm:prSet>
      <dgm:spPr/>
    </dgm:pt>
    <dgm:pt modelId="{9761C37B-AB13-459A-90E4-C506D8CA02B7}" type="pres">
      <dgm:prSet presAssocID="{123D6626-0C1C-4789-BBE7-BB342037BAE4}" presName="right_44_1" presStyleLbl="node1" presStyleIdx="0" presStyleCnt="8">
        <dgm:presLayoutVars>
          <dgm:bulletEnabled val="1"/>
        </dgm:presLayoutVars>
      </dgm:prSet>
      <dgm:spPr/>
      <dgm:t>
        <a:bodyPr/>
        <a:lstStyle/>
        <a:p>
          <a:endParaRPr lang="en-US"/>
        </a:p>
      </dgm:t>
    </dgm:pt>
    <dgm:pt modelId="{AE6201F1-C6D8-41E9-990F-228F25A2E227}" type="pres">
      <dgm:prSet presAssocID="{123D6626-0C1C-4789-BBE7-BB342037BAE4}" presName="right_44_2" presStyleLbl="node1" presStyleIdx="1" presStyleCnt="8">
        <dgm:presLayoutVars>
          <dgm:bulletEnabled val="1"/>
        </dgm:presLayoutVars>
      </dgm:prSet>
      <dgm:spPr/>
      <dgm:t>
        <a:bodyPr/>
        <a:lstStyle/>
        <a:p>
          <a:endParaRPr lang="en-US"/>
        </a:p>
      </dgm:t>
    </dgm:pt>
    <dgm:pt modelId="{7B5AD1F2-8689-43BA-9D38-DD07475A59F5}" type="pres">
      <dgm:prSet presAssocID="{123D6626-0C1C-4789-BBE7-BB342037BAE4}" presName="right_44_3" presStyleLbl="node1" presStyleIdx="2" presStyleCnt="8">
        <dgm:presLayoutVars>
          <dgm:bulletEnabled val="1"/>
        </dgm:presLayoutVars>
      </dgm:prSet>
      <dgm:spPr/>
      <dgm:t>
        <a:bodyPr/>
        <a:lstStyle/>
        <a:p>
          <a:endParaRPr lang="en-US"/>
        </a:p>
      </dgm:t>
    </dgm:pt>
    <dgm:pt modelId="{C5F975CF-FBDB-42EF-B577-6EAF87D81686}" type="pres">
      <dgm:prSet presAssocID="{123D6626-0C1C-4789-BBE7-BB342037BAE4}" presName="right_44_4" presStyleLbl="node1" presStyleIdx="3" presStyleCnt="8" custScaleY="115984" custLinFactNeighborY="-12488">
        <dgm:presLayoutVars>
          <dgm:bulletEnabled val="1"/>
        </dgm:presLayoutVars>
      </dgm:prSet>
      <dgm:spPr/>
      <dgm:t>
        <a:bodyPr/>
        <a:lstStyle/>
        <a:p>
          <a:endParaRPr lang="en-US"/>
        </a:p>
      </dgm:t>
    </dgm:pt>
    <dgm:pt modelId="{2C7B9F65-DC97-4FF3-9734-EB69FC3FBA4A}" type="pres">
      <dgm:prSet presAssocID="{123D6626-0C1C-4789-BBE7-BB342037BAE4}" presName="left_44_1" presStyleLbl="node1" presStyleIdx="4" presStyleCnt="8">
        <dgm:presLayoutVars>
          <dgm:bulletEnabled val="1"/>
        </dgm:presLayoutVars>
      </dgm:prSet>
      <dgm:spPr/>
      <dgm:t>
        <a:bodyPr/>
        <a:lstStyle/>
        <a:p>
          <a:endParaRPr lang="en-US"/>
        </a:p>
      </dgm:t>
    </dgm:pt>
    <dgm:pt modelId="{CC49B992-1594-494A-ABE7-D8A61641F6A7}" type="pres">
      <dgm:prSet presAssocID="{123D6626-0C1C-4789-BBE7-BB342037BAE4}" presName="left_44_2" presStyleLbl="node1" presStyleIdx="5" presStyleCnt="8">
        <dgm:presLayoutVars>
          <dgm:bulletEnabled val="1"/>
        </dgm:presLayoutVars>
      </dgm:prSet>
      <dgm:spPr/>
      <dgm:t>
        <a:bodyPr/>
        <a:lstStyle/>
        <a:p>
          <a:endParaRPr lang="en-US"/>
        </a:p>
      </dgm:t>
    </dgm:pt>
    <dgm:pt modelId="{272880E9-07F1-4130-861E-45B010BEBE75}" type="pres">
      <dgm:prSet presAssocID="{123D6626-0C1C-4789-BBE7-BB342037BAE4}" presName="left_44_3" presStyleLbl="node1" presStyleIdx="6" presStyleCnt="8">
        <dgm:presLayoutVars>
          <dgm:bulletEnabled val="1"/>
        </dgm:presLayoutVars>
      </dgm:prSet>
      <dgm:spPr/>
      <dgm:t>
        <a:bodyPr/>
        <a:lstStyle/>
        <a:p>
          <a:endParaRPr lang="en-US"/>
        </a:p>
      </dgm:t>
    </dgm:pt>
    <dgm:pt modelId="{8BB5A161-83F0-4E09-BB60-6DEEB093A043}" type="pres">
      <dgm:prSet presAssocID="{123D6626-0C1C-4789-BBE7-BB342037BAE4}" presName="left_44_4" presStyleLbl="node1" presStyleIdx="7" presStyleCnt="8" custScaleY="115984" custLinFactNeighborY="-12488">
        <dgm:presLayoutVars>
          <dgm:bulletEnabled val="1"/>
        </dgm:presLayoutVars>
      </dgm:prSet>
      <dgm:spPr/>
      <dgm:t>
        <a:bodyPr/>
        <a:lstStyle/>
        <a:p>
          <a:endParaRPr lang="en-US"/>
        </a:p>
      </dgm:t>
    </dgm:pt>
  </dgm:ptLst>
  <dgm:cxnLst>
    <dgm:cxn modelId="{915FE375-61F9-479F-A26E-0396296407A3}" type="presOf" srcId="{C37A90C7-DE4F-446E-B595-99F314004C11}" destId="{9761C37B-AB13-459A-90E4-C506D8CA02B7}" srcOrd="0" destOrd="0" presId="urn:microsoft.com/office/officeart/2005/8/layout/balance1"/>
    <dgm:cxn modelId="{19523BCE-ACEA-403E-B7BD-831D0F28177B}" srcId="{123D6626-0C1C-4789-BBE7-BB342037BAE4}" destId="{AB33F1FD-9CE2-4F4D-ADB1-DB6E1589F2C8}" srcOrd="0" destOrd="0" parTransId="{41B1E59B-9736-42A1-B6D6-13652D535973}" sibTransId="{40B1F15F-3B5B-498D-A675-B66BD1570F52}"/>
    <dgm:cxn modelId="{4CCD04BA-E153-4330-87C4-08F2B14C888F}" type="presOf" srcId="{24ECFE4C-64A6-43DA-952A-0CABEE9354E7}" destId="{8BB5A161-83F0-4E09-BB60-6DEEB093A043}" srcOrd="0" destOrd="0" presId="urn:microsoft.com/office/officeart/2005/8/layout/balance1"/>
    <dgm:cxn modelId="{19850572-3AC0-4F1B-B3F3-C7D9131AA1A0}" srcId="{A09F79F1-8B6D-4C2E-8E93-8EAF85C483D7}" destId="{C37A90C7-DE4F-446E-B595-99F314004C11}" srcOrd="0" destOrd="0" parTransId="{5BECA220-784E-42A5-AED7-8596F576DC4D}" sibTransId="{D3B9ADBC-A8A7-47D0-B39C-533D287F6772}"/>
    <dgm:cxn modelId="{DAE13CF0-C9B8-438F-B5DA-48AE6FF19991}" type="presOf" srcId="{0AAEC569-5795-4393-AD8C-2209F4FEEC62}" destId="{7B5AD1F2-8689-43BA-9D38-DD07475A59F5}" srcOrd="0" destOrd="0" presId="urn:microsoft.com/office/officeart/2005/8/layout/balance1"/>
    <dgm:cxn modelId="{7B2DC7B2-55BA-4DDB-8F96-0B1470A53162}" type="presOf" srcId="{2899F9AE-9DB4-446F-BB77-4BDC920E7860}" destId="{CC49B992-1594-494A-ABE7-D8A61641F6A7}" srcOrd="0" destOrd="0" presId="urn:microsoft.com/office/officeart/2005/8/layout/balance1"/>
    <dgm:cxn modelId="{6C480EB8-7337-41A9-9F4E-5D3CCB0206E2}" srcId="{123D6626-0C1C-4789-BBE7-BB342037BAE4}" destId="{A09F79F1-8B6D-4C2E-8E93-8EAF85C483D7}" srcOrd="1" destOrd="0" parTransId="{A89D06BE-C144-4A6B-A4B2-B023BA438699}" sibTransId="{B50E3923-8E10-49A2-9988-1457FD4E9163}"/>
    <dgm:cxn modelId="{599D08F2-7516-44C6-974B-E6E83D9A293B}" type="presOf" srcId="{B65333BC-6D4E-4747-9874-DA2FB09E4789}" destId="{AE6201F1-C6D8-41E9-990F-228F25A2E227}" srcOrd="0" destOrd="0" presId="urn:microsoft.com/office/officeart/2005/8/layout/balance1"/>
    <dgm:cxn modelId="{03873FB8-ADEF-480B-AA91-CAF8E737FD1D}" type="presOf" srcId="{A77475DC-CA41-44A4-BBE1-0A179B0E1365}" destId="{272880E9-07F1-4130-861E-45B010BEBE75}" srcOrd="0" destOrd="0" presId="urn:microsoft.com/office/officeart/2005/8/layout/balance1"/>
    <dgm:cxn modelId="{F59D4646-2A50-46CF-9BE1-A3948FA5C680}" srcId="{AB33F1FD-9CE2-4F4D-ADB1-DB6E1589F2C8}" destId="{A77475DC-CA41-44A4-BBE1-0A179B0E1365}" srcOrd="2" destOrd="0" parTransId="{2B6826D5-C753-48A3-B659-81934A79F80A}" sibTransId="{975B994B-7B21-4055-9669-D5F0F1682774}"/>
    <dgm:cxn modelId="{DF294E75-564B-4EC8-9A6F-3502ECAB0DF6}" type="presOf" srcId="{AB33F1FD-9CE2-4F4D-ADB1-DB6E1589F2C8}" destId="{76CD540D-7309-4248-9E5F-301B713D1A5C}" srcOrd="0" destOrd="0" presId="urn:microsoft.com/office/officeart/2005/8/layout/balance1"/>
    <dgm:cxn modelId="{C1BB12D2-5EA6-426E-9912-0C9793458A30}" type="presOf" srcId="{A09F79F1-8B6D-4C2E-8E93-8EAF85C483D7}" destId="{99C4BB5A-8EE5-4921-A88F-4271CFDAC3D2}" srcOrd="0" destOrd="0" presId="urn:microsoft.com/office/officeart/2005/8/layout/balance1"/>
    <dgm:cxn modelId="{1A83AA30-8641-43C4-93B0-C9FA5D685F1D}" type="presOf" srcId="{316794B9-E560-4CBA-B366-6E500DCF6A9F}" destId="{2C7B9F65-DC97-4FF3-9734-EB69FC3FBA4A}" srcOrd="0" destOrd="0" presId="urn:microsoft.com/office/officeart/2005/8/layout/balance1"/>
    <dgm:cxn modelId="{B134C2F7-1738-4116-AF1E-5F6C772F24C7}" type="presOf" srcId="{94BF9411-24CF-436A-82E0-C714CA14A986}" destId="{C5F975CF-FBDB-42EF-B577-6EAF87D81686}" srcOrd="0" destOrd="0" presId="urn:microsoft.com/office/officeart/2005/8/layout/balance1"/>
    <dgm:cxn modelId="{E2541729-3CF5-448B-A2E1-32E5E9DF580E}" srcId="{A09F79F1-8B6D-4C2E-8E93-8EAF85C483D7}" destId="{B65333BC-6D4E-4747-9874-DA2FB09E4789}" srcOrd="1" destOrd="0" parTransId="{4EB5C6B3-3EB5-4025-B788-F6979B5569AA}" sibTransId="{E1110938-CD16-48D9-B035-D599992BA937}"/>
    <dgm:cxn modelId="{90367ADD-DFC0-4DD5-AC79-FECCF6A48754}" srcId="{A09F79F1-8B6D-4C2E-8E93-8EAF85C483D7}" destId="{94BF9411-24CF-436A-82E0-C714CA14A986}" srcOrd="3" destOrd="0" parTransId="{906FB879-8F4F-41A3-BE57-0D779D7757E4}" sibTransId="{4007A7A5-6877-4FCE-8E82-88D376CDEC62}"/>
    <dgm:cxn modelId="{50D976FD-C502-4C13-BBE6-963C91DD9BF2}" type="presOf" srcId="{123D6626-0C1C-4789-BBE7-BB342037BAE4}" destId="{E384F0C0-AE9F-461C-BF42-AC336D32D924}" srcOrd="0" destOrd="0" presId="urn:microsoft.com/office/officeart/2005/8/layout/balance1"/>
    <dgm:cxn modelId="{1E7DC4CE-6145-4973-A6C0-7B625586A0AA}" srcId="{AB33F1FD-9CE2-4F4D-ADB1-DB6E1589F2C8}" destId="{316794B9-E560-4CBA-B366-6E500DCF6A9F}" srcOrd="0" destOrd="0" parTransId="{60016EE7-83DB-498B-9B72-83830CD46C0F}" sibTransId="{91400F49-0675-4D92-B9F2-B5CA84FEF4C5}"/>
    <dgm:cxn modelId="{2084DFCE-1DDE-4CFD-A437-FBB849B60A67}" srcId="{A09F79F1-8B6D-4C2E-8E93-8EAF85C483D7}" destId="{0AAEC569-5795-4393-AD8C-2209F4FEEC62}" srcOrd="2" destOrd="0" parTransId="{4E98B6F3-0674-4F0E-86C3-107D6AED76A0}" sibTransId="{638C4240-F976-4B44-AE38-568159B0FC0C}"/>
    <dgm:cxn modelId="{DDE8706E-85F9-4F13-BC23-88796A958F3A}" srcId="{AB33F1FD-9CE2-4F4D-ADB1-DB6E1589F2C8}" destId="{2899F9AE-9DB4-446F-BB77-4BDC920E7860}" srcOrd="1" destOrd="0" parTransId="{1E452850-958E-40F5-8842-5A75D51BD2D3}" sibTransId="{E3DBC4EF-CB7B-4ACC-AAE7-73E1B849AE20}"/>
    <dgm:cxn modelId="{408895B1-7C3D-47A1-B5BE-F0688B8CDD40}" srcId="{AB33F1FD-9CE2-4F4D-ADB1-DB6E1589F2C8}" destId="{24ECFE4C-64A6-43DA-952A-0CABEE9354E7}" srcOrd="3" destOrd="0" parTransId="{16A65617-626B-42FC-86A6-DECC916C52C8}" sibTransId="{23E2D629-C509-4EF7-83C4-34210D36995C}"/>
    <dgm:cxn modelId="{D28DBEB2-2928-4E7F-AA36-53D21958AEC3}" type="presParOf" srcId="{E384F0C0-AE9F-461C-BF42-AC336D32D924}" destId="{7C26F378-C80B-4A1F-A588-F2ADB7794FC4}" srcOrd="0" destOrd="0" presId="urn:microsoft.com/office/officeart/2005/8/layout/balance1"/>
    <dgm:cxn modelId="{F3F51180-C87F-4B48-A98B-76558B3A5192}" type="presParOf" srcId="{E384F0C0-AE9F-461C-BF42-AC336D32D924}" destId="{77C8036F-36CF-4C3D-B550-D975190EF91C}" srcOrd="1" destOrd="0" presId="urn:microsoft.com/office/officeart/2005/8/layout/balance1"/>
    <dgm:cxn modelId="{59F56472-6E37-4F46-BC11-F60400556004}" type="presParOf" srcId="{77C8036F-36CF-4C3D-B550-D975190EF91C}" destId="{76CD540D-7309-4248-9E5F-301B713D1A5C}" srcOrd="0" destOrd="0" presId="urn:microsoft.com/office/officeart/2005/8/layout/balance1"/>
    <dgm:cxn modelId="{E93E9C1E-8808-4873-BEB9-E73B05AA66C4}" type="presParOf" srcId="{77C8036F-36CF-4C3D-B550-D975190EF91C}" destId="{99C4BB5A-8EE5-4921-A88F-4271CFDAC3D2}" srcOrd="1" destOrd="0" presId="urn:microsoft.com/office/officeart/2005/8/layout/balance1"/>
    <dgm:cxn modelId="{DD1562F1-D494-4246-BFE7-4F10E07407E1}" type="presParOf" srcId="{E384F0C0-AE9F-461C-BF42-AC336D32D924}" destId="{A4ADCF4D-344F-4342-91BE-CA22B10F096B}" srcOrd="2" destOrd="0" presId="urn:microsoft.com/office/officeart/2005/8/layout/balance1"/>
    <dgm:cxn modelId="{8D90A0F7-84F9-406D-982F-325136432AE2}" type="presParOf" srcId="{A4ADCF4D-344F-4342-91BE-CA22B10F096B}" destId="{91870CDC-2752-4213-80BB-9CBCEDDCA039}" srcOrd="0" destOrd="0" presId="urn:microsoft.com/office/officeart/2005/8/layout/balance1"/>
    <dgm:cxn modelId="{F89BBA1C-2F4A-42B0-A4D2-139B2385245A}" type="presParOf" srcId="{A4ADCF4D-344F-4342-91BE-CA22B10F096B}" destId="{CF4E2457-7105-45F2-8952-8478FF190501}" srcOrd="1" destOrd="0" presId="urn:microsoft.com/office/officeart/2005/8/layout/balance1"/>
    <dgm:cxn modelId="{68B61F1F-3C55-4CB4-AB6E-9D7592FF2981}" type="presParOf" srcId="{A4ADCF4D-344F-4342-91BE-CA22B10F096B}" destId="{FA3489F1-10F6-4E35-8787-2038F1CFDED9}" srcOrd="2" destOrd="0" presId="urn:microsoft.com/office/officeart/2005/8/layout/balance1"/>
    <dgm:cxn modelId="{708A5805-41C0-4476-BE09-51E35150C49A}" type="presParOf" srcId="{A4ADCF4D-344F-4342-91BE-CA22B10F096B}" destId="{9761C37B-AB13-459A-90E4-C506D8CA02B7}" srcOrd="3" destOrd="0" presId="urn:microsoft.com/office/officeart/2005/8/layout/balance1"/>
    <dgm:cxn modelId="{DBBC5CD0-24AF-44FB-9950-F72A67067681}" type="presParOf" srcId="{A4ADCF4D-344F-4342-91BE-CA22B10F096B}" destId="{AE6201F1-C6D8-41E9-990F-228F25A2E227}" srcOrd="4" destOrd="0" presId="urn:microsoft.com/office/officeart/2005/8/layout/balance1"/>
    <dgm:cxn modelId="{DA5F2B97-B48D-4ADD-AAEE-2A87511BF5D9}" type="presParOf" srcId="{A4ADCF4D-344F-4342-91BE-CA22B10F096B}" destId="{7B5AD1F2-8689-43BA-9D38-DD07475A59F5}" srcOrd="5" destOrd="0" presId="urn:microsoft.com/office/officeart/2005/8/layout/balance1"/>
    <dgm:cxn modelId="{E3D34833-7BEC-4FA6-9487-7DDE8412DB06}" type="presParOf" srcId="{A4ADCF4D-344F-4342-91BE-CA22B10F096B}" destId="{C5F975CF-FBDB-42EF-B577-6EAF87D81686}" srcOrd="6" destOrd="0" presId="urn:microsoft.com/office/officeart/2005/8/layout/balance1"/>
    <dgm:cxn modelId="{F7B66BEF-9B97-4117-AB28-9AE39955CD04}" type="presParOf" srcId="{A4ADCF4D-344F-4342-91BE-CA22B10F096B}" destId="{2C7B9F65-DC97-4FF3-9734-EB69FC3FBA4A}" srcOrd="7" destOrd="0" presId="urn:microsoft.com/office/officeart/2005/8/layout/balance1"/>
    <dgm:cxn modelId="{F1E25272-4644-4945-B134-0E3A0C4CC7EF}" type="presParOf" srcId="{A4ADCF4D-344F-4342-91BE-CA22B10F096B}" destId="{CC49B992-1594-494A-ABE7-D8A61641F6A7}" srcOrd="8" destOrd="0" presId="urn:microsoft.com/office/officeart/2005/8/layout/balance1"/>
    <dgm:cxn modelId="{73979849-2435-470A-A746-DA15EEE8FA29}" type="presParOf" srcId="{A4ADCF4D-344F-4342-91BE-CA22B10F096B}" destId="{272880E9-07F1-4130-861E-45B010BEBE75}" srcOrd="9" destOrd="0" presId="urn:microsoft.com/office/officeart/2005/8/layout/balance1"/>
    <dgm:cxn modelId="{61A15828-4D66-4824-89B2-2D251D312489}" type="presParOf" srcId="{A4ADCF4D-344F-4342-91BE-CA22B10F096B}" destId="{8BB5A161-83F0-4E09-BB60-6DEEB093A043}"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C99EE5C-DFF1-4A98-840A-92914C53274B}" type="doc">
      <dgm:prSet loTypeId="urn:microsoft.com/office/officeart/2009/3/layout/RandomtoResultProcess" loCatId="process" qsTypeId="urn:microsoft.com/office/officeart/2005/8/quickstyle/simple5" qsCatId="simple" csTypeId="urn:microsoft.com/office/officeart/2005/8/colors/colorful1#3" csCatId="colorful" phldr="1"/>
      <dgm:spPr/>
      <dgm:t>
        <a:bodyPr/>
        <a:lstStyle/>
        <a:p>
          <a:endParaRPr lang="en-US"/>
        </a:p>
      </dgm:t>
    </dgm:pt>
    <dgm:pt modelId="{317A7D29-51D5-4F7D-A02E-09CD582A6932}">
      <dgm:prSet phldrT="[Text]"/>
      <dgm:spPr/>
      <dgm:t>
        <a:bodyPr/>
        <a:lstStyle/>
        <a:p>
          <a:r>
            <a:rPr lang="en-US" b="1" dirty="0" smtClean="0"/>
            <a:t>BEHAVIORAL HEALTH</a:t>
          </a:r>
          <a:endParaRPr lang="en-US" b="1" dirty="0"/>
        </a:p>
      </dgm:t>
    </dgm:pt>
    <dgm:pt modelId="{D1815728-43C3-4D3E-B509-028EBE2B5ECB}" type="parTrans" cxnId="{3162F8C2-1A26-422C-B594-78CFBC68229C}">
      <dgm:prSet/>
      <dgm:spPr/>
      <dgm:t>
        <a:bodyPr/>
        <a:lstStyle/>
        <a:p>
          <a:endParaRPr lang="en-US"/>
        </a:p>
      </dgm:t>
    </dgm:pt>
    <dgm:pt modelId="{2E645AF0-9402-42A9-B733-DC907408B638}" type="sibTrans" cxnId="{3162F8C2-1A26-422C-B594-78CFBC68229C}">
      <dgm:prSet/>
      <dgm:spPr/>
      <dgm:t>
        <a:bodyPr/>
        <a:lstStyle/>
        <a:p>
          <a:endParaRPr lang="en-US"/>
        </a:p>
      </dgm:t>
    </dgm:pt>
    <dgm:pt modelId="{0726E75A-D4EC-49AB-927F-BBF147612DCA}" type="pres">
      <dgm:prSet presAssocID="{EC99EE5C-DFF1-4A98-840A-92914C53274B}" presName="Name0" presStyleCnt="0">
        <dgm:presLayoutVars>
          <dgm:dir/>
          <dgm:animOne val="branch"/>
          <dgm:animLvl val="lvl"/>
        </dgm:presLayoutVars>
      </dgm:prSet>
      <dgm:spPr/>
      <dgm:t>
        <a:bodyPr/>
        <a:lstStyle/>
        <a:p>
          <a:endParaRPr lang="en-US"/>
        </a:p>
      </dgm:t>
    </dgm:pt>
    <dgm:pt modelId="{AC272F18-57A6-486F-A3F1-E550D95068D3}" type="pres">
      <dgm:prSet presAssocID="{317A7D29-51D5-4F7D-A02E-09CD582A6932}" presName="chaos" presStyleCnt="0"/>
      <dgm:spPr/>
    </dgm:pt>
    <dgm:pt modelId="{9F5486D6-36AF-4E7D-9701-5FF1CAF56BE8}" type="pres">
      <dgm:prSet presAssocID="{317A7D29-51D5-4F7D-A02E-09CD582A6932}" presName="parTx1" presStyleLbl="revTx" presStyleIdx="0" presStyleCnt="1"/>
      <dgm:spPr/>
      <dgm:t>
        <a:bodyPr/>
        <a:lstStyle/>
        <a:p>
          <a:endParaRPr lang="en-US"/>
        </a:p>
      </dgm:t>
    </dgm:pt>
    <dgm:pt modelId="{052A4F33-BB05-4CAD-9F3C-54BD15D216B3}" type="pres">
      <dgm:prSet presAssocID="{317A7D29-51D5-4F7D-A02E-09CD582A6932}" presName="c1" presStyleLbl="node1" presStyleIdx="0" presStyleCnt="18"/>
      <dgm:spPr/>
    </dgm:pt>
    <dgm:pt modelId="{D7AB07D0-4AEF-4A34-AA3B-177AED44E1E3}" type="pres">
      <dgm:prSet presAssocID="{317A7D29-51D5-4F7D-A02E-09CD582A6932}" presName="c2" presStyleLbl="node1" presStyleIdx="1" presStyleCnt="18"/>
      <dgm:spPr/>
    </dgm:pt>
    <dgm:pt modelId="{BE646A03-BB8D-4665-B5A3-9D9FA0866E9A}" type="pres">
      <dgm:prSet presAssocID="{317A7D29-51D5-4F7D-A02E-09CD582A6932}" presName="c3" presStyleLbl="node1" presStyleIdx="2" presStyleCnt="18"/>
      <dgm:spPr/>
      <dgm:t>
        <a:bodyPr/>
        <a:lstStyle/>
        <a:p>
          <a:endParaRPr lang="en-US"/>
        </a:p>
      </dgm:t>
    </dgm:pt>
    <dgm:pt modelId="{E0040F0B-B7F4-4D9F-BC3C-E4C9E9856139}" type="pres">
      <dgm:prSet presAssocID="{317A7D29-51D5-4F7D-A02E-09CD582A6932}" presName="c4" presStyleLbl="node1" presStyleIdx="3" presStyleCnt="18"/>
      <dgm:spPr/>
    </dgm:pt>
    <dgm:pt modelId="{4383714F-5382-4DA0-AE02-6240BE1E3A4B}" type="pres">
      <dgm:prSet presAssocID="{317A7D29-51D5-4F7D-A02E-09CD582A6932}" presName="c5" presStyleLbl="node1" presStyleIdx="4" presStyleCnt="18"/>
      <dgm:spPr/>
    </dgm:pt>
    <dgm:pt modelId="{367C1ED8-9077-4520-AAEA-24EB15AF0722}" type="pres">
      <dgm:prSet presAssocID="{317A7D29-51D5-4F7D-A02E-09CD582A6932}" presName="c6" presStyleLbl="node1" presStyleIdx="5" presStyleCnt="18"/>
      <dgm:spPr/>
    </dgm:pt>
    <dgm:pt modelId="{49FCEF53-2943-4DF3-8657-E219FD9395AD}" type="pres">
      <dgm:prSet presAssocID="{317A7D29-51D5-4F7D-A02E-09CD582A6932}" presName="c7" presStyleLbl="node1" presStyleIdx="6" presStyleCnt="18"/>
      <dgm:spPr/>
    </dgm:pt>
    <dgm:pt modelId="{EC6182D9-69B1-442D-A90F-B111A822F72D}" type="pres">
      <dgm:prSet presAssocID="{317A7D29-51D5-4F7D-A02E-09CD582A6932}" presName="c8" presStyleLbl="node1" presStyleIdx="7" presStyleCnt="18"/>
      <dgm:spPr/>
    </dgm:pt>
    <dgm:pt modelId="{AD85EC2F-27FB-4454-B880-77AAEFE16A1F}" type="pres">
      <dgm:prSet presAssocID="{317A7D29-51D5-4F7D-A02E-09CD582A6932}" presName="c9" presStyleLbl="node1" presStyleIdx="8" presStyleCnt="18"/>
      <dgm:spPr/>
      <dgm:t>
        <a:bodyPr/>
        <a:lstStyle/>
        <a:p>
          <a:endParaRPr lang="en-US"/>
        </a:p>
      </dgm:t>
    </dgm:pt>
    <dgm:pt modelId="{CE81A674-B6ED-4A51-AEC4-99DE912CF708}" type="pres">
      <dgm:prSet presAssocID="{317A7D29-51D5-4F7D-A02E-09CD582A6932}" presName="c10" presStyleLbl="node1" presStyleIdx="9" presStyleCnt="18"/>
      <dgm:spPr/>
      <dgm:t>
        <a:bodyPr/>
        <a:lstStyle/>
        <a:p>
          <a:endParaRPr lang="en-US"/>
        </a:p>
      </dgm:t>
    </dgm:pt>
    <dgm:pt modelId="{15AC8226-49BB-4AFA-BA4B-E94FC475A676}" type="pres">
      <dgm:prSet presAssocID="{317A7D29-51D5-4F7D-A02E-09CD582A6932}" presName="c11" presStyleLbl="node1" presStyleIdx="10" presStyleCnt="18"/>
      <dgm:spPr/>
      <dgm:t>
        <a:bodyPr/>
        <a:lstStyle/>
        <a:p>
          <a:endParaRPr lang="en-US"/>
        </a:p>
      </dgm:t>
    </dgm:pt>
    <dgm:pt modelId="{324B250D-013F-4377-B2F2-99A9531241FA}" type="pres">
      <dgm:prSet presAssocID="{317A7D29-51D5-4F7D-A02E-09CD582A6932}" presName="c12" presStyleLbl="node1" presStyleIdx="11" presStyleCnt="18"/>
      <dgm:spPr/>
      <dgm:t>
        <a:bodyPr/>
        <a:lstStyle/>
        <a:p>
          <a:endParaRPr lang="en-US"/>
        </a:p>
      </dgm:t>
    </dgm:pt>
    <dgm:pt modelId="{F5B4EF81-A3F5-4A05-AAFE-6D4C8A8C9AF7}" type="pres">
      <dgm:prSet presAssocID="{317A7D29-51D5-4F7D-A02E-09CD582A6932}" presName="c13" presStyleLbl="node1" presStyleIdx="12" presStyleCnt="18"/>
      <dgm:spPr/>
      <dgm:t>
        <a:bodyPr/>
        <a:lstStyle/>
        <a:p>
          <a:endParaRPr lang="en-US"/>
        </a:p>
      </dgm:t>
    </dgm:pt>
    <dgm:pt modelId="{A5BA727B-7390-41E4-BAB0-2E83A534DA61}" type="pres">
      <dgm:prSet presAssocID="{317A7D29-51D5-4F7D-A02E-09CD582A6932}" presName="c14" presStyleLbl="node1" presStyleIdx="13" presStyleCnt="18"/>
      <dgm:spPr/>
      <dgm:t>
        <a:bodyPr/>
        <a:lstStyle/>
        <a:p>
          <a:endParaRPr lang="en-US"/>
        </a:p>
      </dgm:t>
    </dgm:pt>
    <dgm:pt modelId="{048637E2-4184-4844-A100-9EAFC01C4966}" type="pres">
      <dgm:prSet presAssocID="{317A7D29-51D5-4F7D-A02E-09CD582A6932}" presName="c15" presStyleLbl="node1" presStyleIdx="14" presStyleCnt="18"/>
      <dgm:spPr/>
    </dgm:pt>
    <dgm:pt modelId="{70445298-63AD-4C97-9788-C4F66A0E889E}" type="pres">
      <dgm:prSet presAssocID="{317A7D29-51D5-4F7D-A02E-09CD582A6932}" presName="c16" presStyleLbl="node1" presStyleIdx="15" presStyleCnt="18"/>
      <dgm:spPr/>
    </dgm:pt>
    <dgm:pt modelId="{535FED05-E4D2-42DF-8B90-8F5C429D68CF}" type="pres">
      <dgm:prSet presAssocID="{317A7D29-51D5-4F7D-A02E-09CD582A6932}" presName="c17" presStyleLbl="node1" presStyleIdx="16" presStyleCnt="18"/>
      <dgm:spPr/>
    </dgm:pt>
    <dgm:pt modelId="{2D18940E-EBE4-4153-B44C-2BA24996983F}" type="pres">
      <dgm:prSet presAssocID="{317A7D29-51D5-4F7D-A02E-09CD582A6932}" presName="c18" presStyleLbl="node1" presStyleIdx="17" presStyleCnt="18"/>
      <dgm:spPr/>
      <dgm:t>
        <a:bodyPr/>
        <a:lstStyle/>
        <a:p>
          <a:endParaRPr lang="en-US"/>
        </a:p>
      </dgm:t>
    </dgm:pt>
  </dgm:ptLst>
  <dgm:cxnLst>
    <dgm:cxn modelId="{DA2264BA-94AB-460A-A700-B6A1874853D6}" type="presOf" srcId="{317A7D29-51D5-4F7D-A02E-09CD582A6932}" destId="{9F5486D6-36AF-4E7D-9701-5FF1CAF56BE8}" srcOrd="0" destOrd="0" presId="urn:microsoft.com/office/officeart/2009/3/layout/RandomtoResultProcess"/>
    <dgm:cxn modelId="{E8869CA3-B52C-4123-8A88-C2CEBE18DC96}" type="presOf" srcId="{EC99EE5C-DFF1-4A98-840A-92914C53274B}" destId="{0726E75A-D4EC-49AB-927F-BBF147612DCA}" srcOrd="0" destOrd="0" presId="urn:microsoft.com/office/officeart/2009/3/layout/RandomtoResultProcess"/>
    <dgm:cxn modelId="{3162F8C2-1A26-422C-B594-78CFBC68229C}" srcId="{EC99EE5C-DFF1-4A98-840A-92914C53274B}" destId="{317A7D29-51D5-4F7D-A02E-09CD582A6932}" srcOrd="0" destOrd="0" parTransId="{D1815728-43C3-4D3E-B509-028EBE2B5ECB}" sibTransId="{2E645AF0-9402-42A9-B733-DC907408B638}"/>
    <dgm:cxn modelId="{539EF00B-5F1D-4055-B513-98A3E83FB637}" type="presParOf" srcId="{0726E75A-D4EC-49AB-927F-BBF147612DCA}" destId="{AC272F18-57A6-486F-A3F1-E550D95068D3}" srcOrd="0" destOrd="0" presId="urn:microsoft.com/office/officeart/2009/3/layout/RandomtoResultProcess"/>
    <dgm:cxn modelId="{263775F1-1278-4451-B453-01C8968C7343}" type="presParOf" srcId="{AC272F18-57A6-486F-A3F1-E550D95068D3}" destId="{9F5486D6-36AF-4E7D-9701-5FF1CAF56BE8}" srcOrd="0" destOrd="0" presId="urn:microsoft.com/office/officeart/2009/3/layout/RandomtoResultProcess"/>
    <dgm:cxn modelId="{856C7C89-AF37-4875-B813-6032D3BD5A55}" type="presParOf" srcId="{AC272F18-57A6-486F-A3F1-E550D95068D3}" destId="{052A4F33-BB05-4CAD-9F3C-54BD15D216B3}" srcOrd="1" destOrd="0" presId="urn:microsoft.com/office/officeart/2009/3/layout/RandomtoResultProcess"/>
    <dgm:cxn modelId="{C452172D-D7D3-4175-A698-53CCCB9FAC2A}" type="presParOf" srcId="{AC272F18-57A6-486F-A3F1-E550D95068D3}" destId="{D7AB07D0-4AEF-4A34-AA3B-177AED44E1E3}" srcOrd="2" destOrd="0" presId="urn:microsoft.com/office/officeart/2009/3/layout/RandomtoResultProcess"/>
    <dgm:cxn modelId="{68E26284-9E69-4927-B847-0879449B9B39}" type="presParOf" srcId="{AC272F18-57A6-486F-A3F1-E550D95068D3}" destId="{BE646A03-BB8D-4665-B5A3-9D9FA0866E9A}" srcOrd="3" destOrd="0" presId="urn:microsoft.com/office/officeart/2009/3/layout/RandomtoResultProcess"/>
    <dgm:cxn modelId="{B593BF6B-F35E-4114-BA76-BB102BB08660}" type="presParOf" srcId="{AC272F18-57A6-486F-A3F1-E550D95068D3}" destId="{E0040F0B-B7F4-4D9F-BC3C-E4C9E9856139}" srcOrd="4" destOrd="0" presId="urn:microsoft.com/office/officeart/2009/3/layout/RandomtoResultProcess"/>
    <dgm:cxn modelId="{0798E866-C365-4DC7-B4A6-2AC13E796D09}" type="presParOf" srcId="{AC272F18-57A6-486F-A3F1-E550D95068D3}" destId="{4383714F-5382-4DA0-AE02-6240BE1E3A4B}" srcOrd="5" destOrd="0" presId="urn:microsoft.com/office/officeart/2009/3/layout/RandomtoResultProcess"/>
    <dgm:cxn modelId="{BB7AE712-68EC-4270-9D54-4476E4DC1351}" type="presParOf" srcId="{AC272F18-57A6-486F-A3F1-E550D95068D3}" destId="{367C1ED8-9077-4520-AAEA-24EB15AF0722}" srcOrd="6" destOrd="0" presId="urn:microsoft.com/office/officeart/2009/3/layout/RandomtoResultProcess"/>
    <dgm:cxn modelId="{DB6C9232-088F-462D-AF55-3D7D68272B90}" type="presParOf" srcId="{AC272F18-57A6-486F-A3F1-E550D95068D3}" destId="{49FCEF53-2943-4DF3-8657-E219FD9395AD}" srcOrd="7" destOrd="0" presId="urn:microsoft.com/office/officeart/2009/3/layout/RandomtoResultProcess"/>
    <dgm:cxn modelId="{E15DB756-9417-40BE-8008-7543B53EB2A1}" type="presParOf" srcId="{AC272F18-57A6-486F-A3F1-E550D95068D3}" destId="{EC6182D9-69B1-442D-A90F-B111A822F72D}" srcOrd="8" destOrd="0" presId="urn:microsoft.com/office/officeart/2009/3/layout/RandomtoResultProcess"/>
    <dgm:cxn modelId="{7A70A856-AE6C-4CA2-9962-273B171BB593}" type="presParOf" srcId="{AC272F18-57A6-486F-A3F1-E550D95068D3}" destId="{AD85EC2F-27FB-4454-B880-77AAEFE16A1F}" srcOrd="9" destOrd="0" presId="urn:microsoft.com/office/officeart/2009/3/layout/RandomtoResultProcess"/>
    <dgm:cxn modelId="{178A3B3C-8511-4726-A207-4FB4128FFC72}" type="presParOf" srcId="{AC272F18-57A6-486F-A3F1-E550D95068D3}" destId="{CE81A674-B6ED-4A51-AEC4-99DE912CF708}" srcOrd="10" destOrd="0" presId="urn:microsoft.com/office/officeart/2009/3/layout/RandomtoResultProcess"/>
    <dgm:cxn modelId="{7B0FC312-7443-4865-AB59-7F379C58419B}" type="presParOf" srcId="{AC272F18-57A6-486F-A3F1-E550D95068D3}" destId="{15AC8226-49BB-4AFA-BA4B-E94FC475A676}" srcOrd="11" destOrd="0" presId="urn:microsoft.com/office/officeart/2009/3/layout/RandomtoResultProcess"/>
    <dgm:cxn modelId="{C9D726F9-E12A-4180-8BF6-8695CA90C386}" type="presParOf" srcId="{AC272F18-57A6-486F-A3F1-E550D95068D3}" destId="{324B250D-013F-4377-B2F2-99A9531241FA}" srcOrd="12" destOrd="0" presId="urn:microsoft.com/office/officeart/2009/3/layout/RandomtoResultProcess"/>
    <dgm:cxn modelId="{44FF32D4-2444-4976-B8DF-BF8D17008A15}" type="presParOf" srcId="{AC272F18-57A6-486F-A3F1-E550D95068D3}" destId="{F5B4EF81-A3F5-4A05-AAFE-6D4C8A8C9AF7}" srcOrd="13" destOrd="0" presId="urn:microsoft.com/office/officeart/2009/3/layout/RandomtoResultProcess"/>
    <dgm:cxn modelId="{4401D7D4-2247-41CF-B545-554CEEB48169}" type="presParOf" srcId="{AC272F18-57A6-486F-A3F1-E550D95068D3}" destId="{A5BA727B-7390-41E4-BAB0-2E83A534DA61}" srcOrd="14" destOrd="0" presId="urn:microsoft.com/office/officeart/2009/3/layout/RandomtoResultProcess"/>
    <dgm:cxn modelId="{311B1D15-9926-4597-B773-05D9D7D5845F}" type="presParOf" srcId="{AC272F18-57A6-486F-A3F1-E550D95068D3}" destId="{048637E2-4184-4844-A100-9EAFC01C4966}" srcOrd="15" destOrd="0" presId="urn:microsoft.com/office/officeart/2009/3/layout/RandomtoResultProcess"/>
    <dgm:cxn modelId="{A7D7CAB8-9A28-462A-8051-5F7EB506D84D}" type="presParOf" srcId="{AC272F18-57A6-486F-A3F1-E550D95068D3}" destId="{70445298-63AD-4C97-9788-C4F66A0E889E}" srcOrd="16" destOrd="0" presId="urn:microsoft.com/office/officeart/2009/3/layout/RandomtoResultProcess"/>
    <dgm:cxn modelId="{70F096F5-60B8-4E17-81E9-A59625ADF809}" type="presParOf" srcId="{AC272F18-57A6-486F-A3F1-E550D95068D3}" destId="{535FED05-E4D2-42DF-8B90-8F5C429D68CF}" srcOrd="17" destOrd="0" presId="urn:microsoft.com/office/officeart/2009/3/layout/RandomtoResultProcess"/>
    <dgm:cxn modelId="{A04B000E-D870-45EA-A435-8B4579DA43DF}" type="presParOf" srcId="{AC272F18-57A6-486F-A3F1-E550D95068D3}" destId="{2D18940E-EBE4-4153-B44C-2BA24996983F}"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D540D-7309-4248-9E5F-301B713D1A5C}">
      <dsp:nvSpPr>
        <dsp:cNvPr id="0" name=""/>
        <dsp:cNvSpPr/>
      </dsp:nvSpPr>
      <dsp:spPr>
        <a:xfrm>
          <a:off x="2240279" y="0"/>
          <a:ext cx="1783080" cy="990600"/>
        </a:xfrm>
        <a:prstGeom prst="roundRect">
          <a:avLst>
            <a:gd name="adj" fmla="val 10000"/>
          </a:avLst>
        </a:prstGeom>
        <a:solidFill>
          <a:srgbClr val="800000">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lumMod val="95000"/>
                </a:schemeClr>
              </a:solidFill>
            </a:rPr>
            <a:t>IOM</a:t>
          </a:r>
        </a:p>
        <a:p>
          <a:pPr lvl="0" algn="ctr" defTabSz="977900">
            <a:lnSpc>
              <a:spcPct val="90000"/>
            </a:lnSpc>
            <a:spcBef>
              <a:spcPct val="0"/>
            </a:spcBef>
            <a:spcAft>
              <a:spcPct val="35000"/>
            </a:spcAft>
          </a:pPr>
          <a:r>
            <a:rPr lang="en-US" sz="2200" b="1" kern="1200" dirty="0" smtClean="0">
              <a:solidFill>
                <a:schemeClr val="bg1">
                  <a:lumMod val="95000"/>
                </a:schemeClr>
              </a:solidFill>
            </a:rPr>
            <a:t>1986</a:t>
          </a:r>
          <a:endParaRPr lang="en-US" sz="2200" b="1" kern="1200" dirty="0">
            <a:solidFill>
              <a:schemeClr val="bg1">
                <a:lumMod val="95000"/>
              </a:schemeClr>
            </a:solidFill>
          </a:endParaRPr>
        </a:p>
      </dsp:txBody>
      <dsp:txXfrm>
        <a:off x="2269293" y="29014"/>
        <a:ext cx="1725052" cy="932572"/>
      </dsp:txXfrm>
    </dsp:sp>
    <dsp:sp modelId="{99C4BB5A-8EE5-4921-A88F-4271CFDAC3D2}">
      <dsp:nvSpPr>
        <dsp:cNvPr id="0" name=""/>
        <dsp:cNvSpPr/>
      </dsp:nvSpPr>
      <dsp:spPr>
        <a:xfrm>
          <a:off x="4815840" y="0"/>
          <a:ext cx="1783080" cy="990600"/>
        </a:xfrm>
        <a:prstGeom prst="roundRect">
          <a:avLst>
            <a:gd name="adj" fmla="val 10000"/>
          </a:avLst>
        </a:prstGeom>
        <a:solidFill>
          <a:srgbClr val="800000">
            <a:alpha val="90000"/>
          </a:srgb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lumMod val="95000"/>
                </a:schemeClr>
              </a:solidFill>
            </a:rPr>
            <a:t>CDC</a:t>
          </a:r>
        </a:p>
        <a:p>
          <a:pPr lvl="0" algn="ctr" defTabSz="977900">
            <a:lnSpc>
              <a:spcPct val="90000"/>
            </a:lnSpc>
            <a:spcBef>
              <a:spcPct val="0"/>
            </a:spcBef>
            <a:spcAft>
              <a:spcPct val="35000"/>
            </a:spcAft>
          </a:pPr>
          <a:r>
            <a:rPr lang="en-US" sz="2200" b="1" kern="1200" dirty="0" smtClean="0">
              <a:solidFill>
                <a:schemeClr val="bg1">
                  <a:lumMod val="95000"/>
                </a:schemeClr>
              </a:solidFill>
            </a:rPr>
            <a:t>2009</a:t>
          </a:r>
          <a:endParaRPr lang="en-US" sz="2200" b="1" kern="1200" dirty="0">
            <a:solidFill>
              <a:schemeClr val="bg1">
                <a:lumMod val="95000"/>
              </a:schemeClr>
            </a:solidFill>
          </a:endParaRPr>
        </a:p>
      </dsp:txBody>
      <dsp:txXfrm>
        <a:off x="4844854" y="29014"/>
        <a:ext cx="1725052" cy="932572"/>
      </dsp:txXfrm>
    </dsp:sp>
    <dsp:sp modelId="{CF4E2457-7105-45F2-8952-8478FF190501}">
      <dsp:nvSpPr>
        <dsp:cNvPr id="0" name=""/>
        <dsp:cNvSpPr/>
      </dsp:nvSpPr>
      <dsp:spPr>
        <a:xfrm>
          <a:off x="4048124" y="4210050"/>
          <a:ext cx="742950" cy="742950"/>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A3489F1-10F6-4E35-8787-2038F1CFDED9}">
      <dsp:nvSpPr>
        <dsp:cNvPr id="0" name=""/>
        <dsp:cNvSpPr/>
      </dsp:nvSpPr>
      <dsp:spPr>
        <a:xfrm>
          <a:off x="2190749" y="3899001"/>
          <a:ext cx="4457700" cy="30114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761C37B-AB13-459A-90E4-C506D8CA02B7}">
      <dsp:nvSpPr>
        <dsp:cNvPr id="0" name=""/>
        <dsp:cNvSpPr/>
      </dsp:nvSpPr>
      <dsp:spPr>
        <a:xfrm>
          <a:off x="4815840" y="3253130"/>
          <a:ext cx="1783080" cy="610209"/>
        </a:xfrm>
        <a:prstGeom prst="roundRect">
          <a:avLst/>
        </a:prstGeom>
        <a:solidFill>
          <a:srgbClr val="B9521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Hispanic:  20%</a:t>
          </a:r>
          <a:endParaRPr lang="en-US" sz="2000" b="1" kern="1200" dirty="0"/>
        </a:p>
      </dsp:txBody>
      <dsp:txXfrm>
        <a:off x="4845628" y="3282918"/>
        <a:ext cx="1723504" cy="550633"/>
      </dsp:txXfrm>
    </dsp:sp>
    <dsp:sp modelId="{AE6201F1-C6D8-41E9-990F-228F25A2E227}">
      <dsp:nvSpPr>
        <dsp:cNvPr id="0" name=""/>
        <dsp:cNvSpPr/>
      </dsp:nvSpPr>
      <dsp:spPr>
        <a:xfrm>
          <a:off x="4815840" y="2595372"/>
          <a:ext cx="1783080" cy="6102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White:  28%</a:t>
          </a:r>
          <a:endParaRPr lang="en-US" sz="2000" b="1" kern="1200" dirty="0"/>
        </a:p>
      </dsp:txBody>
      <dsp:txXfrm>
        <a:off x="4845628" y="2625160"/>
        <a:ext cx="1723504" cy="550633"/>
      </dsp:txXfrm>
    </dsp:sp>
    <dsp:sp modelId="{7B5AD1F2-8689-43BA-9D38-DD07475A59F5}">
      <dsp:nvSpPr>
        <dsp:cNvPr id="0" name=""/>
        <dsp:cNvSpPr/>
      </dsp:nvSpPr>
      <dsp:spPr>
        <a:xfrm>
          <a:off x="4815840" y="1937613"/>
          <a:ext cx="1783080" cy="61020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Black:  49%</a:t>
          </a:r>
          <a:endParaRPr lang="en-US" sz="2000" b="1" kern="1200" dirty="0"/>
        </a:p>
      </dsp:txBody>
      <dsp:txXfrm>
        <a:off x="4845628" y="1967401"/>
        <a:ext cx="1723504" cy="550633"/>
      </dsp:txXfrm>
    </dsp:sp>
    <dsp:sp modelId="{C5F975CF-FBDB-42EF-B577-6EAF87D81686}">
      <dsp:nvSpPr>
        <dsp:cNvPr id="0" name=""/>
        <dsp:cNvSpPr/>
      </dsp:nvSpPr>
      <dsp:spPr>
        <a:xfrm>
          <a:off x="4815840" y="1142997"/>
          <a:ext cx="1783080" cy="707745"/>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Male: 75%</a:t>
          </a:r>
        </a:p>
        <a:p>
          <a:pPr lvl="0" algn="ctr" defTabSz="889000">
            <a:lnSpc>
              <a:spcPct val="90000"/>
            </a:lnSpc>
            <a:spcBef>
              <a:spcPct val="0"/>
            </a:spcBef>
            <a:spcAft>
              <a:spcPct val="35000"/>
            </a:spcAft>
          </a:pPr>
          <a:r>
            <a:rPr lang="en-US" sz="2000" b="1" kern="1200" dirty="0" smtClean="0"/>
            <a:t>Female: 25%</a:t>
          </a:r>
          <a:endParaRPr lang="en-US" sz="2000" b="1" kern="1200" dirty="0"/>
        </a:p>
      </dsp:txBody>
      <dsp:txXfrm>
        <a:off x="4850389" y="1177546"/>
        <a:ext cx="1713982" cy="638647"/>
      </dsp:txXfrm>
    </dsp:sp>
    <dsp:sp modelId="{2C7B9F65-DC97-4FF3-9734-EB69FC3FBA4A}">
      <dsp:nvSpPr>
        <dsp:cNvPr id="0" name=""/>
        <dsp:cNvSpPr/>
      </dsp:nvSpPr>
      <dsp:spPr>
        <a:xfrm>
          <a:off x="2240279" y="3253130"/>
          <a:ext cx="1783080" cy="610209"/>
        </a:xfrm>
        <a:prstGeom prst="roundRect">
          <a:avLst/>
        </a:prstGeom>
        <a:solidFill>
          <a:srgbClr val="B9521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Hispanic: 14%</a:t>
          </a:r>
          <a:endParaRPr lang="en-US" sz="2000" b="1" kern="1200" dirty="0"/>
        </a:p>
      </dsp:txBody>
      <dsp:txXfrm>
        <a:off x="2270067" y="3282918"/>
        <a:ext cx="1723504" cy="550633"/>
      </dsp:txXfrm>
    </dsp:sp>
    <dsp:sp modelId="{CC49B992-1594-494A-ABE7-D8A61641F6A7}">
      <dsp:nvSpPr>
        <dsp:cNvPr id="0" name=""/>
        <dsp:cNvSpPr/>
      </dsp:nvSpPr>
      <dsp:spPr>
        <a:xfrm>
          <a:off x="2240279" y="2595372"/>
          <a:ext cx="1783080" cy="610209"/>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Black: 25%</a:t>
          </a:r>
          <a:endParaRPr lang="en-US" sz="2000" b="1" kern="1200" dirty="0"/>
        </a:p>
      </dsp:txBody>
      <dsp:txXfrm>
        <a:off x="2270067" y="2625160"/>
        <a:ext cx="1723504" cy="550633"/>
      </dsp:txXfrm>
    </dsp:sp>
    <dsp:sp modelId="{272880E9-07F1-4130-861E-45B010BEBE75}">
      <dsp:nvSpPr>
        <dsp:cNvPr id="0" name=""/>
        <dsp:cNvSpPr/>
      </dsp:nvSpPr>
      <dsp:spPr>
        <a:xfrm>
          <a:off x="2240279" y="1937613"/>
          <a:ext cx="1783080" cy="6102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White: 60%</a:t>
          </a:r>
          <a:endParaRPr lang="en-US" sz="2000" b="1" kern="1200" dirty="0"/>
        </a:p>
      </dsp:txBody>
      <dsp:txXfrm>
        <a:off x="2270067" y="1967401"/>
        <a:ext cx="1723504" cy="550633"/>
      </dsp:txXfrm>
    </dsp:sp>
    <dsp:sp modelId="{8BB5A161-83F0-4E09-BB60-6DEEB093A043}">
      <dsp:nvSpPr>
        <dsp:cNvPr id="0" name=""/>
        <dsp:cNvSpPr/>
      </dsp:nvSpPr>
      <dsp:spPr>
        <a:xfrm>
          <a:off x="2240279" y="1142997"/>
          <a:ext cx="1783080" cy="707745"/>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Male: 93%</a:t>
          </a:r>
        </a:p>
        <a:p>
          <a:pPr lvl="0" algn="ctr" defTabSz="889000">
            <a:lnSpc>
              <a:spcPct val="90000"/>
            </a:lnSpc>
            <a:spcBef>
              <a:spcPct val="0"/>
            </a:spcBef>
            <a:spcAft>
              <a:spcPct val="35000"/>
            </a:spcAft>
          </a:pPr>
          <a:r>
            <a:rPr lang="en-US" sz="2000" b="1" kern="1200" dirty="0" smtClean="0"/>
            <a:t>Female: 7%</a:t>
          </a:r>
          <a:endParaRPr lang="en-US" sz="2000" b="1" kern="1200" dirty="0"/>
        </a:p>
      </dsp:txBody>
      <dsp:txXfrm>
        <a:off x="2274828" y="1177546"/>
        <a:ext cx="1713982" cy="638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486D6-36AF-4E7D-9701-5FF1CAF56BE8}">
      <dsp:nvSpPr>
        <dsp:cNvPr id="0" name=""/>
        <dsp:cNvSpPr/>
      </dsp:nvSpPr>
      <dsp:spPr>
        <a:xfrm>
          <a:off x="612247" y="1084473"/>
          <a:ext cx="2961937" cy="97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BEHAVIORAL HEALTH</a:t>
          </a:r>
          <a:endParaRPr lang="en-US" sz="3200" b="1" kern="1200" dirty="0"/>
        </a:p>
      </dsp:txBody>
      <dsp:txXfrm>
        <a:off x="612247" y="1084473"/>
        <a:ext cx="2961937" cy="976093"/>
      </dsp:txXfrm>
    </dsp:sp>
    <dsp:sp modelId="{052A4F33-BB05-4CAD-9F3C-54BD15D216B3}">
      <dsp:nvSpPr>
        <dsp:cNvPr id="0" name=""/>
        <dsp:cNvSpPr/>
      </dsp:nvSpPr>
      <dsp:spPr>
        <a:xfrm>
          <a:off x="608881" y="787606"/>
          <a:ext cx="235608" cy="2356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AB07D0-4AEF-4A34-AA3B-177AED44E1E3}">
      <dsp:nvSpPr>
        <dsp:cNvPr id="0" name=""/>
        <dsp:cNvSpPr/>
      </dsp:nvSpPr>
      <dsp:spPr>
        <a:xfrm>
          <a:off x="773807" y="457754"/>
          <a:ext cx="235608" cy="23560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646A03-BB8D-4665-B5A3-9D9FA0866E9A}">
      <dsp:nvSpPr>
        <dsp:cNvPr id="0" name=""/>
        <dsp:cNvSpPr/>
      </dsp:nvSpPr>
      <dsp:spPr>
        <a:xfrm>
          <a:off x="1169630" y="523725"/>
          <a:ext cx="370242" cy="37024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040F0B-B7F4-4D9F-BC3C-E4C9E9856139}">
      <dsp:nvSpPr>
        <dsp:cNvPr id="0" name=""/>
        <dsp:cNvSpPr/>
      </dsp:nvSpPr>
      <dsp:spPr>
        <a:xfrm>
          <a:off x="1499482" y="160887"/>
          <a:ext cx="235608" cy="23560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83714F-5382-4DA0-AE02-6240BE1E3A4B}">
      <dsp:nvSpPr>
        <dsp:cNvPr id="0" name=""/>
        <dsp:cNvSpPr/>
      </dsp:nvSpPr>
      <dsp:spPr>
        <a:xfrm>
          <a:off x="1928290" y="28946"/>
          <a:ext cx="235608" cy="23560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7C1ED8-9077-4520-AAEA-24EB15AF0722}">
      <dsp:nvSpPr>
        <dsp:cNvPr id="0" name=""/>
        <dsp:cNvSpPr/>
      </dsp:nvSpPr>
      <dsp:spPr>
        <a:xfrm>
          <a:off x="2456053" y="259843"/>
          <a:ext cx="235608" cy="2356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FCEF53-2943-4DF3-8657-E219FD9395AD}">
      <dsp:nvSpPr>
        <dsp:cNvPr id="0" name=""/>
        <dsp:cNvSpPr/>
      </dsp:nvSpPr>
      <dsp:spPr>
        <a:xfrm>
          <a:off x="2785905" y="424769"/>
          <a:ext cx="370242" cy="3702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6182D9-69B1-442D-A90F-B111A822F72D}">
      <dsp:nvSpPr>
        <dsp:cNvPr id="0" name=""/>
        <dsp:cNvSpPr/>
      </dsp:nvSpPr>
      <dsp:spPr>
        <a:xfrm>
          <a:off x="3247698" y="787606"/>
          <a:ext cx="235608" cy="2356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85EC2F-27FB-4454-B880-77AAEFE16A1F}">
      <dsp:nvSpPr>
        <dsp:cNvPr id="0" name=""/>
        <dsp:cNvSpPr/>
      </dsp:nvSpPr>
      <dsp:spPr>
        <a:xfrm>
          <a:off x="3445610" y="1150444"/>
          <a:ext cx="235608" cy="23560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81A674-B6ED-4A51-AEC4-99DE912CF708}">
      <dsp:nvSpPr>
        <dsp:cNvPr id="0" name=""/>
        <dsp:cNvSpPr/>
      </dsp:nvSpPr>
      <dsp:spPr>
        <a:xfrm>
          <a:off x="1730378" y="457754"/>
          <a:ext cx="605850" cy="60585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AC8226-49BB-4AFA-BA4B-E94FC475A676}">
      <dsp:nvSpPr>
        <dsp:cNvPr id="0" name=""/>
        <dsp:cNvSpPr/>
      </dsp:nvSpPr>
      <dsp:spPr>
        <a:xfrm>
          <a:off x="443955" y="1711192"/>
          <a:ext cx="235608" cy="2356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4B250D-013F-4377-B2F2-99A9531241FA}">
      <dsp:nvSpPr>
        <dsp:cNvPr id="0" name=""/>
        <dsp:cNvSpPr/>
      </dsp:nvSpPr>
      <dsp:spPr>
        <a:xfrm>
          <a:off x="641866" y="2008059"/>
          <a:ext cx="370242" cy="37024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B4EF81-A3F5-4A05-AAFE-6D4C8A8C9AF7}">
      <dsp:nvSpPr>
        <dsp:cNvPr id="0" name=""/>
        <dsp:cNvSpPr/>
      </dsp:nvSpPr>
      <dsp:spPr>
        <a:xfrm>
          <a:off x="1136645" y="2271941"/>
          <a:ext cx="538534" cy="53853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BA727B-7390-41E4-BAB0-2E83A534DA61}">
      <dsp:nvSpPr>
        <dsp:cNvPr id="0" name=""/>
        <dsp:cNvSpPr/>
      </dsp:nvSpPr>
      <dsp:spPr>
        <a:xfrm>
          <a:off x="1829334" y="2700749"/>
          <a:ext cx="235608" cy="23560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48637E2-4184-4844-A100-9EAFC01C4966}">
      <dsp:nvSpPr>
        <dsp:cNvPr id="0" name=""/>
        <dsp:cNvSpPr/>
      </dsp:nvSpPr>
      <dsp:spPr>
        <a:xfrm>
          <a:off x="1961275" y="2271941"/>
          <a:ext cx="370242" cy="37024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0445298-63AD-4C97-9788-C4F66A0E889E}">
      <dsp:nvSpPr>
        <dsp:cNvPr id="0" name=""/>
        <dsp:cNvSpPr/>
      </dsp:nvSpPr>
      <dsp:spPr>
        <a:xfrm>
          <a:off x="2291127" y="2733734"/>
          <a:ext cx="235608" cy="2356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35FED05-E4D2-42DF-8B90-8F5C429D68CF}">
      <dsp:nvSpPr>
        <dsp:cNvPr id="0" name=""/>
        <dsp:cNvSpPr/>
      </dsp:nvSpPr>
      <dsp:spPr>
        <a:xfrm>
          <a:off x="2587994" y="2205971"/>
          <a:ext cx="538534" cy="53853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18940E-EBE4-4153-B44C-2BA24996983F}">
      <dsp:nvSpPr>
        <dsp:cNvPr id="0" name=""/>
        <dsp:cNvSpPr/>
      </dsp:nvSpPr>
      <dsp:spPr>
        <a:xfrm>
          <a:off x="3313669" y="2074030"/>
          <a:ext cx="370242" cy="37024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52974" cy="467600"/>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eaLnBrk="0" hangingPunct="0">
              <a:defRPr sz="1200"/>
            </a:lvl1pPr>
          </a:lstStyle>
          <a:p>
            <a:pPr>
              <a:defRPr/>
            </a:pPr>
            <a:endParaRPr lang="en-US" dirty="0"/>
          </a:p>
        </p:txBody>
      </p:sp>
      <p:sp>
        <p:nvSpPr>
          <p:cNvPr id="130051" name="Rectangle 3"/>
          <p:cNvSpPr>
            <a:spLocks noGrp="1" noChangeArrowheads="1"/>
          </p:cNvSpPr>
          <p:nvPr>
            <p:ph type="dt" sz="quarter" idx="1"/>
          </p:nvPr>
        </p:nvSpPr>
        <p:spPr bwMode="auto">
          <a:xfrm>
            <a:off x="3990721" y="0"/>
            <a:ext cx="3052974" cy="467600"/>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lgn="r" eaLnBrk="0" hangingPunct="0">
              <a:defRPr sz="1200"/>
            </a:lvl1pPr>
          </a:lstStyle>
          <a:p>
            <a:pPr>
              <a:defRPr/>
            </a:pPr>
            <a:fld id="{83A3CA5A-4F1B-42A4-BD71-EFD4BBB4AAB4}" type="datetimeFigureOut">
              <a:rPr lang="en-US"/>
              <a:pPr>
                <a:defRPr/>
              </a:pPr>
              <a:t>9/29/2012</a:t>
            </a:fld>
            <a:endParaRPr lang="en-US" dirty="0"/>
          </a:p>
        </p:txBody>
      </p:sp>
      <p:sp>
        <p:nvSpPr>
          <p:cNvPr id="130052" name="Rectangle 4"/>
          <p:cNvSpPr>
            <a:spLocks noGrp="1" noChangeArrowheads="1"/>
          </p:cNvSpPr>
          <p:nvPr>
            <p:ph type="ftr" sz="quarter" idx="2"/>
          </p:nvPr>
        </p:nvSpPr>
        <p:spPr bwMode="auto">
          <a:xfrm>
            <a:off x="0" y="8876417"/>
            <a:ext cx="3052974" cy="467600"/>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eaLnBrk="0" hangingPunct="0">
              <a:defRPr sz="1200"/>
            </a:lvl1pPr>
          </a:lstStyle>
          <a:p>
            <a:pPr>
              <a:defRPr/>
            </a:pPr>
            <a:endParaRPr lang="en-US" dirty="0"/>
          </a:p>
        </p:txBody>
      </p:sp>
      <p:sp>
        <p:nvSpPr>
          <p:cNvPr id="130053" name="Rectangle 5"/>
          <p:cNvSpPr>
            <a:spLocks noGrp="1" noChangeArrowheads="1"/>
          </p:cNvSpPr>
          <p:nvPr>
            <p:ph type="sldNum" sz="quarter" idx="3"/>
          </p:nvPr>
        </p:nvSpPr>
        <p:spPr bwMode="auto">
          <a:xfrm>
            <a:off x="3990721" y="8876417"/>
            <a:ext cx="3052974" cy="467600"/>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lgn="r" eaLnBrk="0" hangingPunct="0">
              <a:defRPr sz="1200"/>
            </a:lvl1pPr>
          </a:lstStyle>
          <a:p>
            <a:pPr>
              <a:defRPr/>
            </a:pPr>
            <a:fld id="{79683DDD-F71D-43E0-A89C-16B5A39CDCEC}" type="slidenum">
              <a:rPr lang="en-US"/>
              <a:pPr>
                <a:defRPr/>
              </a:pPr>
              <a:t>‹#›</a:t>
            </a:fld>
            <a:endParaRPr lang="en-US" dirty="0"/>
          </a:p>
        </p:txBody>
      </p:sp>
    </p:spTree>
    <p:extLst>
      <p:ext uri="{BB962C8B-B14F-4D97-AF65-F5344CB8AC3E}">
        <p14:creationId xmlns:p14="http://schemas.microsoft.com/office/powerpoint/2010/main" val="139466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52974" cy="467600"/>
          </a:xfrm>
          <a:prstGeom prst="rect">
            <a:avLst/>
          </a:prstGeom>
          <a:noFill/>
          <a:ln w="9525">
            <a:noFill/>
            <a:miter lim="800000"/>
            <a:headEnd/>
            <a:tailEnd/>
          </a:ln>
        </p:spPr>
        <p:txBody>
          <a:bodyPr vert="horz" wrap="square" lIns="94517" tIns="47259" rIns="94517" bIns="47259" numCol="1" anchor="t" anchorCtr="0" compatLnSpc="1">
            <a:prstTxWarp prst="textNoShape">
              <a:avLst/>
            </a:prstTxWarp>
          </a:bodyPr>
          <a:lstStyle>
            <a:lvl1pPr defTabSz="945274" eaLnBrk="0" hangingPunct="0">
              <a:defRPr sz="1200"/>
            </a:lvl1pPr>
          </a:lstStyle>
          <a:p>
            <a:pPr>
              <a:defRPr/>
            </a:pPr>
            <a:endParaRPr lang="en-US" dirty="0"/>
          </a:p>
        </p:txBody>
      </p:sp>
      <p:sp>
        <p:nvSpPr>
          <p:cNvPr id="37891" name="Rectangle 3"/>
          <p:cNvSpPr>
            <a:spLocks noGrp="1" noChangeArrowheads="1"/>
          </p:cNvSpPr>
          <p:nvPr>
            <p:ph type="dt" idx="1"/>
          </p:nvPr>
        </p:nvSpPr>
        <p:spPr bwMode="auto">
          <a:xfrm>
            <a:off x="3990721" y="0"/>
            <a:ext cx="3052974" cy="467600"/>
          </a:xfrm>
          <a:prstGeom prst="rect">
            <a:avLst/>
          </a:prstGeom>
          <a:noFill/>
          <a:ln w="9525">
            <a:noFill/>
            <a:miter lim="800000"/>
            <a:headEnd/>
            <a:tailEnd/>
          </a:ln>
        </p:spPr>
        <p:txBody>
          <a:bodyPr vert="horz" wrap="square" lIns="94517" tIns="47259" rIns="94517" bIns="47259" numCol="1" anchor="t" anchorCtr="0" compatLnSpc="1">
            <a:prstTxWarp prst="textNoShape">
              <a:avLst/>
            </a:prstTxWarp>
          </a:bodyPr>
          <a:lstStyle>
            <a:lvl1pPr algn="r" defTabSz="945274" eaLnBrk="0" hangingPunct="0">
              <a:defRPr sz="1200"/>
            </a:lvl1pPr>
          </a:lstStyle>
          <a:p>
            <a:pPr>
              <a:defRPr/>
            </a:pPr>
            <a:fld id="{22EB1590-43E4-4E2C-8EFD-15BB56E1226E}" type="datetimeFigureOut">
              <a:rPr lang="en-US"/>
              <a:pPr>
                <a:defRPr/>
              </a:pPr>
              <a:t>9/29/2012</a:t>
            </a:fld>
            <a:endParaRPr lang="en-US" dirty="0"/>
          </a:p>
        </p:txBody>
      </p:sp>
      <p:sp>
        <p:nvSpPr>
          <p:cNvPr id="12292" name="Rectangle 4"/>
          <p:cNvSpPr>
            <a:spLocks noGrp="1" noRot="1" noChangeAspect="1" noChangeArrowheads="1" noTextEdit="1"/>
          </p:cNvSpPr>
          <p:nvPr>
            <p:ph type="sldImg" idx="2"/>
          </p:nvPr>
        </p:nvSpPr>
        <p:spPr bwMode="auto">
          <a:xfrm>
            <a:off x="1185863" y="700088"/>
            <a:ext cx="4673600" cy="35052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704533" y="4439809"/>
            <a:ext cx="5636260" cy="4205207"/>
          </a:xfrm>
          <a:prstGeom prst="rect">
            <a:avLst/>
          </a:prstGeom>
          <a:noFill/>
          <a:ln w="9525">
            <a:noFill/>
            <a:miter lim="800000"/>
            <a:headEnd/>
            <a:tailEnd/>
          </a:ln>
        </p:spPr>
        <p:txBody>
          <a:bodyPr vert="horz" wrap="square" lIns="94517" tIns="47259" rIns="94517" bIns="47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76417"/>
            <a:ext cx="3052974" cy="467600"/>
          </a:xfrm>
          <a:prstGeom prst="rect">
            <a:avLst/>
          </a:prstGeom>
          <a:noFill/>
          <a:ln w="9525">
            <a:noFill/>
            <a:miter lim="800000"/>
            <a:headEnd/>
            <a:tailEnd/>
          </a:ln>
        </p:spPr>
        <p:txBody>
          <a:bodyPr vert="horz" wrap="square" lIns="94517" tIns="47259" rIns="94517" bIns="47259" numCol="1" anchor="b" anchorCtr="0" compatLnSpc="1">
            <a:prstTxWarp prst="textNoShape">
              <a:avLst/>
            </a:prstTxWarp>
          </a:bodyPr>
          <a:lstStyle>
            <a:lvl1pPr defTabSz="945274" eaLnBrk="0" hangingPunct="0">
              <a:defRPr sz="1200"/>
            </a:lvl1pPr>
          </a:lstStyle>
          <a:p>
            <a:pPr>
              <a:defRPr/>
            </a:pPr>
            <a:endParaRPr lang="en-US" dirty="0"/>
          </a:p>
        </p:txBody>
      </p:sp>
      <p:sp>
        <p:nvSpPr>
          <p:cNvPr id="37895" name="Rectangle 7"/>
          <p:cNvSpPr>
            <a:spLocks noGrp="1" noChangeArrowheads="1"/>
          </p:cNvSpPr>
          <p:nvPr>
            <p:ph type="sldNum" sz="quarter" idx="5"/>
          </p:nvPr>
        </p:nvSpPr>
        <p:spPr bwMode="auto">
          <a:xfrm>
            <a:off x="3990721" y="8876417"/>
            <a:ext cx="3052974" cy="467600"/>
          </a:xfrm>
          <a:prstGeom prst="rect">
            <a:avLst/>
          </a:prstGeom>
          <a:noFill/>
          <a:ln w="9525">
            <a:noFill/>
            <a:miter lim="800000"/>
            <a:headEnd/>
            <a:tailEnd/>
          </a:ln>
        </p:spPr>
        <p:txBody>
          <a:bodyPr vert="horz" wrap="square" lIns="94517" tIns="47259" rIns="94517" bIns="47259" numCol="1" anchor="b" anchorCtr="0" compatLnSpc="1">
            <a:prstTxWarp prst="textNoShape">
              <a:avLst/>
            </a:prstTxWarp>
          </a:bodyPr>
          <a:lstStyle>
            <a:lvl1pPr algn="r" defTabSz="945274" eaLnBrk="0" hangingPunct="0">
              <a:defRPr sz="1200"/>
            </a:lvl1pPr>
          </a:lstStyle>
          <a:p>
            <a:pPr>
              <a:defRPr/>
            </a:pPr>
            <a:fld id="{FF631594-DE5B-4BD1-894C-5A6E2B356522}" type="slidenum">
              <a:rPr lang="en-US"/>
              <a:pPr>
                <a:defRPr/>
              </a:pPr>
              <a:t>‹#›</a:t>
            </a:fld>
            <a:endParaRPr lang="en-US" dirty="0"/>
          </a:p>
        </p:txBody>
      </p:sp>
    </p:spTree>
    <p:extLst>
      <p:ext uri="{BB962C8B-B14F-4D97-AF65-F5344CB8AC3E}">
        <p14:creationId xmlns:p14="http://schemas.microsoft.com/office/powerpoint/2010/main" val="3496269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631594-DE5B-4BD1-894C-5A6E2B356522}"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831A199-0FC9-4765-8198-457532354FA3}" type="slidenum">
              <a:rPr lang="en-US" smtClean="0"/>
              <a:pPr>
                <a:defRPr/>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831A199-0FC9-4765-8198-457532354FA3}"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616" indent="-175616" defTabSz="468310" eaLnBrk="1" fontAlgn="auto" hangingPunct="1">
              <a:spcBef>
                <a:spcPts val="0"/>
              </a:spcBef>
              <a:spcAft>
                <a:spcPts val="0"/>
              </a:spcAft>
              <a:buFont typeface="Arial"/>
              <a:buChar char="•"/>
              <a:defRPr/>
            </a:pPr>
            <a:r>
              <a:rPr lang="en-US" dirty="0">
                <a:latin typeface="Times New Roman"/>
                <a:cs typeface="Times New Roman"/>
              </a:rPr>
              <a:t>All SAMHSA HIV/AIDS grant programs support the goals of the </a:t>
            </a:r>
            <a:r>
              <a:rPr lang="en-US" u="sng" dirty="0">
                <a:latin typeface="Times New Roman"/>
                <a:cs typeface="Times New Roman"/>
              </a:rPr>
              <a:t>National HIV/AIDS Strategy </a:t>
            </a:r>
            <a:r>
              <a:rPr lang="en-US" dirty="0">
                <a:latin typeface="Times New Roman"/>
                <a:cs typeface="Times New Roman"/>
              </a:rPr>
              <a:t>(NHAS) and is part of the </a:t>
            </a:r>
            <a:r>
              <a:rPr lang="en-US" u="sng" dirty="0">
                <a:latin typeface="Times New Roman"/>
                <a:cs typeface="Times New Roman"/>
              </a:rPr>
              <a:t>Congressional Minority AIDS Initiative</a:t>
            </a:r>
            <a:r>
              <a:rPr lang="en-US" dirty="0">
                <a:latin typeface="Times New Roman"/>
                <a:cs typeface="Times New Roman"/>
              </a:rPr>
              <a:t> (MAI). The NHAS and the MAI seek to improve HIV-related health outcomes for racial and ethnic minority communities disproportionately affected by HIV/AIDS and to reduce HIV-related health disparities. </a:t>
            </a:r>
          </a:p>
          <a:p>
            <a:pPr marL="175616" indent="-175616" defTabSz="468310" eaLnBrk="1" fontAlgn="auto" hangingPunct="1">
              <a:spcBef>
                <a:spcPts val="0"/>
              </a:spcBef>
              <a:spcAft>
                <a:spcPts val="0"/>
              </a:spcAft>
              <a:buFont typeface="Arial"/>
              <a:buChar char="•"/>
              <a:defRPr/>
            </a:pPr>
            <a:r>
              <a:rPr lang="en-US" dirty="0">
                <a:latin typeface="+mn-lt"/>
              </a:rPr>
              <a:t>This program also supports the integration of behavioral health services (i.e., the prevention and treatment of mental illness and substance abuse) into the </a:t>
            </a:r>
            <a:r>
              <a:rPr lang="en-US" u="sng" dirty="0">
                <a:latin typeface="+mn-lt"/>
              </a:rPr>
              <a:t>CDC supported Enhanced Comprehensive HIV Prevention Plans (ECHPP)</a:t>
            </a:r>
            <a:r>
              <a:rPr lang="en-US" dirty="0">
                <a:latin typeface="+mn-lt"/>
              </a:rPr>
              <a:t> for each of the 12 MSAs/MDs most impacted by HIV/AIDS; and HIV rapid testing and counseling services into existing mental health and substance abuse treatment provider networks within racial and ethnic minority communities within those same areas. </a:t>
            </a:r>
          </a:p>
          <a:p>
            <a:pPr marL="175616" indent="-175616" defTabSz="468310" eaLnBrk="1" fontAlgn="auto" hangingPunct="1">
              <a:spcBef>
                <a:spcPts val="0"/>
              </a:spcBef>
              <a:spcAft>
                <a:spcPts val="0"/>
              </a:spcAft>
              <a:buFont typeface="Arial"/>
              <a:buChar char="•"/>
              <a:defRPr/>
            </a:pPr>
            <a:r>
              <a:rPr lang="en-US" dirty="0">
                <a:latin typeface="+mn-lt"/>
              </a:rPr>
              <a:t>SAMHSA funded 11 of the 12 eligible MSAs/MDs. Grants went to: Houston, Tallahassee, San Juan, Philadelphia, San Francisco, New York, Chicago, Los Angeles, Baltimore, Washington, and Atlanta. Dallas was the “12 City” but scored too low on their application to receive funding. </a:t>
            </a:r>
            <a:endParaRPr lang="en-US" dirty="0">
              <a:latin typeface="Times New Roman"/>
              <a:cs typeface="Times New Roman"/>
            </a:endParaRPr>
          </a:p>
          <a:p>
            <a:pPr marL="175616" indent="-175616" defTabSz="468310" eaLnBrk="1" fontAlgn="auto" hangingPunct="1">
              <a:spcBef>
                <a:spcPts val="0"/>
              </a:spcBef>
              <a:spcAft>
                <a:spcPts val="0"/>
              </a:spcAft>
              <a:buFont typeface="Arial"/>
              <a:buChar char="•"/>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8AA8B970-43F1-3C4B-B885-10E1591E320E}" type="slidenum">
              <a:rPr lang="en-US" smtClean="0"/>
              <a:pPr/>
              <a:t>18</a:t>
            </a:fld>
            <a:endParaRPr lang="en-US" dirty="0"/>
          </a:p>
        </p:txBody>
      </p:sp>
    </p:spTree>
    <p:extLst>
      <p:ext uri="{BB962C8B-B14F-4D97-AF65-F5344CB8AC3E}">
        <p14:creationId xmlns:p14="http://schemas.microsoft.com/office/powerpoint/2010/main" val="190314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616" indent="-175616" defTabSz="468310" eaLnBrk="1" fontAlgn="auto" hangingPunct="1">
              <a:spcBef>
                <a:spcPts val="0"/>
              </a:spcBef>
              <a:spcAft>
                <a:spcPts val="0"/>
              </a:spcAft>
              <a:buFont typeface="Arial"/>
              <a:buChar char="•"/>
              <a:defRPr/>
            </a:pPr>
            <a:r>
              <a:rPr lang="en-US" dirty="0">
                <a:latin typeface="Times New Roman"/>
                <a:cs typeface="Times New Roman"/>
              </a:rPr>
              <a:t>The National HIV/AIDS Strategy articulates the need for resources to be strategically concentrated in areas with high rates of HIV infection; and the need for targeting specific population subgroups at higher risk, such as young minority men who have sex with men.</a:t>
            </a:r>
          </a:p>
          <a:p>
            <a:pPr marL="175616" indent="-175616" defTabSz="468310" eaLnBrk="1" fontAlgn="auto" hangingPunct="1">
              <a:spcBef>
                <a:spcPts val="0"/>
              </a:spcBef>
              <a:spcAft>
                <a:spcPts val="0"/>
              </a:spcAft>
              <a:buFont typeface="Arial"/>
              <a:buChar char="•"/>
              <a:defRPr/>
            </a:pPr>
            <a:r>
              <a:rPr lang="en-US" dirty="0">
                <a:latin typeface="Times New Roman"/>
                <a:cs typeface="Times New Roman"/>
              </a:rPr>
              <a:t>The following 22 States and Territories meet the HIV prevalence rate eligibility criteria (at or above 270 per 100,000).</a:t>
            </a:r>
            <a:r>
              <a:rPr lang="en-US" b="1" dirty="0">
                <a:latin typeface="Times New Roman"/>
                <a:cs typeface="Times New Roman"/>
              </a:rPr>
              <a:t>: District of Columbia, New York, U.S. Virgin Islands, Florida, Puerto Rico, Maryland, New Jersey, Georgia, Louisiana, Delaware, South Carolina, Connecticut, California, Mississippi, Nevada, Texas, Virginia, North Carolina, Illinois, Pennsylvania, Tennessee, and Alabama.</a:t>
            </a:r>
            <a:r>
              <a:rPr lang="en-US" dirty="0">
                <a:latin typeface="Times New Roman"/>
                <a:cs typeface="Times New Roman"/>
              </a:rPr>
              <a:t> Note: Federally recognized Tribes may be partially </a:t>
            </a:r>
            <a:r>
              <a:rPr lang="en-US" b="1" dirty="0">
                <a:latin typeface="Times New Roman"/>
                <a:cs typeface="Times New Roman"/>
              </a:rPr>
              <a:t>or</a:t>
            </a:r>
            <a:r>
              <a:rPr lang="en-US" dirty="0">
                <a:latin typeface="Times New Roman"/>
                <a:cs typeface="Times New Roman"/>
              </a:rPr>
              <a:t> entirely located in one of the 22 identified States and Territories. Federally recognized Tribes that are not located in one of these 22 States and Territories, but can demonstrate an HIV prevalence rate of 270/100,000 or higher (using local tribal epidemiologic data) are also eligible to apply.</a:t>
            </a:r>
          </a:p>
        </p:txBody>
      </p:sp>
      <p:sp>
        <p:nvSpPr>
          <p:cNvPr id="4" name="Slide Number Placeholder 3"/>
          <p:cNvSpPr>
            <a:spLocks noGrp="1"/>
          </p:cNvSpPr>
          <p:nvPr>
            <p:ph type="sldNum" sz="quarter" idx="10"/>
          </p:nvPr>
        </p:nvSpPr>
        <p:spPr/>
        <p:txBody>
          <a:bodyPr/>
          <a:lstStyle/>
          <a:p>
            <a:fld id="{8AA8B970-43F1-3C4B-B885-10E1591E320E}" type="slidenum">
              <a:rPr lang="en-US" smtClean="0"/>
              <a:pPr/>
              <a:t>19</a:t>
            </a:fld>
            <a:endParaRPr lang="en-US" dirty="0"/>
          </a:p>
        </p:txBody>
      </p:sp>
    </p:spTree>
    <p:extLst>
      <p:ext uri="{BB962C8B-B14F-4D97-AF65-F5344CB8AC3E}">
        <p14:creationId xmlns:p14="http://schemas.microsoft.com/office/powerpoint/2010/main" val="159925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616" indent="-175616">
              <a:buFont typeface="Arial"/>
              <a:buChar char="•"/>
            </a:pPr>
            <a:r>
              <a:rPr lang="en-US" dirty="0" smtClean="0"/>
              <a:t>Program created prior to the creation of the National</a:t>
            </a:r>
            <a:r>
              <a:rPr lang="en-US" baseline="0" dirty="0" smtClean="0"/>
              <a:t> HIV/AIDS Strategy but closely aligns with the goals of the Congressional Minority AIDS Initiative. </a:t>
            </a:r>
            <a:endParaRPr lang="en-US" dirty="0"/>
          </a:p>
        </p:txBody>
      </p:sp>
      <p:sp>
        <p:nvSpPr>
          <p:cNvPr id="4" name="Slide Number Placeholder 3"/>
          <p:cNvSpPr>
            <a:spLocks noGrp="1"/>
          </p:cNvSpPr>
          <p:nvPr>
            <p:ph type="sldNum" sz="quarter" idx="10"/>
          </p:nvPr>
        </p:nvSpPr>
        <p:spPr/>
        <p:txBody>
          <a:bodyPr/>
          <a:lstStyle/>
          <a:p>
            <a:fld id="{8AA8B970-43F1-3C4B-B885-10E1591E320E}" type="slidenum">
              <a:rPr lang="en-US" smtClean="0"/>
              <a:pPr/>
              <a:t>20</a:t>
            </a:fld>
            <a:endParaRPr lang="en-US" dirty="0"/>
          </a:p>
        </p:txBody>
      </p:sp>
    </p:spTree>
    <p:extLst>
      <p:ext uri="{BB962C8B-B14F-4D97-AF65-F5344CB8AC3E}">
        <p14:creationId xmlns:p14="http://schemas.microsoft.com/office/powerpoint/2010/main" val="83416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4000" cy="6858000"/>
            <a:chOff x="0" y="0"/>
            <a:chExt cx="9144000" cy="6858000"/>
          </a:xfrm>
        </p:grpSpPr>
        <p:pic>
          <p:nvPicPr>
            <p:cNvPr id="5" name="Picture 6" descr="PPT Templat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10" descr="SAMHSA dark tan header.jpg"/>
            <p:cNvPicPr>
              <a:picLocks noChangeAspect="1"/>
            </p:cNvPicPr>
            <p:nvPr userDrawn="1"/>
          </p:nvPicPr>
          <p:blipFill>
            <a:blip r:embed="rId3" cstate="print"/>
            <a:srcRect l="3812" b="21684"/>
            <a:stretch>
              <a:fillRect/>
            </a:stretch>
          </p:blipFill>
          <p:spPr bwMode="auto">
            <a:xfrm>
              <a:off x="83554" y="228600"/>
              <a:ext cx="4031245" cy="924497"/>
            </a:xfrm>
            <a:prstGeom prst="rect">
              <a:avLst/>
            </a:prstGeom>
            <a:noFill/>
            <a:ln w="9525">
              <a:noFill/>
              <a:miter lim="800000"/>
              <a:headEnd/>
              <a:tailEnd/>
            </a:ln>
          </p:spPr>
        </p:pic>
      </p:grpSp>
      <p:sp>
        <p:nvSpPr>
          <p:cNvPr id="2" name="Title 1"/>
          <p:cNvSpPr>
            <a:spLocks noGrp="1"/>
          </p:cNvSpPr>
          <p:nvPr>
            <p:ph type="ctrTitle"/>
          </p:nvPr>
        </p:nvSpPr>
        <p:spPr>
          <a:xfrm>
            <a:off x="1905000" y="2435225"/>
            <a:ext cx="67818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4191000"/>
            <a:ext cx="67818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a:xfrm>
            <a:off x="1801813" y="6356350"/>
            <a:ext cx="914400" cy="365125"/>
          </a:xfrm>
        </p:spPr>
        <p:txBody>
          <a:bodyPr/>
          <a:lstStyle>
            <a:lvl1pPr>
              <a:defRPr smtClean="0"/>
            </a:lvl1pPr>
          </a:lstStyle>
          <a:p>
            <a:pPr>
              <a:defRPr/>
            </a:pPr>
            <a:fld id="{97032214-804B-4223-A9E9-77A4BE348492}" type="datetime1">
              <a:rPr lang="en-US" smtClean="0"/>
              <a:pPr>
                <a:defRPr/>
              </a:pPr>
              <a:t>9/29/2012</a:t>
            </a:fld>
            <a:endParaRPr lang="en-US" dirty="0"/>
          </a:p>
        </p:txBody>
      </p:sp>
      <p:sp>
        <p:nvSpPr>
          <p:cNvPr id="8"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ea typeface="+mn-ea"/>
                <a:cs typeface="+mn-cs"/>
              </a:defRPr>
            </a:lvl1pPr>
          </a:lstStyle>
          <a:p>
            <a:pPr>
              <a:defRPr/>
            </a:pPr>
            <a:endParaRPr dirty="0"/>
          </a:p>
        </p:txBody>
      </p:sp>
      <p:sp>
        <p:nvSpPr>
          <p:cNvPr id="9" name="Slide Number Placeholder 5"/>
          <p:cNvSpPr>
            <a:spLocks noGrp="1"/>
          </p:cNvSpPr>
          <p:nvPr>
            <p:ph type="sldNum" sz="quarter" idx="12"/>
          </p:nvPr>
        </p:nvSpPr>
        <p:spPr>
          <a:xfrm>
            <a:off x="5307013" y="6356350"/>
            <a:ext cx="685800" cy="365125"/>
          </a:xfrm>
        </p:spPr>
        <p:txBody>
          <a:bodyPr/>
          <a:lstStyle>
            <a:lvl1pPr>
              <a:defRPr smtClean="0"/>
            </a:lvl1pPr>
          </a:lstStyle>
          <a:p>
            <a:pPr>
              <a:defRPr/>
            </a:pPr>
            <a:fld id="{1970A5D6-2022-4C0F-A614-7A766A0136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9A10C90-A432-4F06-934C-A0659ECF745D}" type="datetime1">
              <a:rPr lang="en-US" smtClean="0"/>
              <a:pPr>
                <a:defRPr/>
              </a:pPr>
              <a:t>9/29/2012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F05284C6-115F-4201-B7D5-FBD46C5A99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96689732-BB0B-42E0-9A03-87745651044A}" type="datetime1">
              <a:rPr lang="en-US" smtClean="0"/>
              <a:pPr>
                <a:defRPr/>
              </a:pPr>
              <a:t>9/29/2012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2BDEA9B-F2B3-4775-BAA0-FEF1A4CA69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62562" name="Rectangle 2"/>
          <p:cNvSpPr>
            <a:spLocks noGrp="1" noChangeArrowheads="1"/>
          </p:cNvSpPr>
          <p:nvPr>
            <p:ph type="ctrTitle"/>
          </p:nvPr>
        </p:nvSpPr>
        <p:spPr>
          <a:xfrm>
            <a:off x="685800" y="531813"/>
            <a:ext cx="7772400" cy="3683000"/>
          </a:xfrm>
        </p:spPr>
        <p:txBody>
          <a:bodyPr/>
          <a:lstStyle>
            <a:lvl1pPr>
              <a:defRPr sz="3200"/>
            </a:lvl1pPr>
          </a:lstStyle>
          <a:p>
            <a:r>
              <a:rPr lang="en-US"/>
              <a:t>Click to edit Master title style</a:t>
            </a:r>
          </a:p>
        </p:txBody>
      </p:sp>
      <p:sp>
        <p:nvSpPr>
          <p:cNvPr id="962563" name="Rectangle 3"/>
          <p:cNvSpPr>
            <a:spLocks noGrp="1" noChangeArrowheads="1"/>
          </p:cNvSpPr>
          <p:nvPr>
            <p:ph type="subTitle" idx="1"/>
          </p:nvPr>
        </p:nvSpPr>
        <p:spPr>
          <a:xfrm>
            <a:off x="492125" y="5040313"/>
            <a:ext cx="8183563" cy="1236662"/>
          </a:xfrm>
        </p:spPr>
        <p:txBody>
          <a:bodyPr anchor="ctr" anchorCtr="1"/>
          <a:lstStyle>
            <a:lvl1pPr marL="0" indent="0" algn="ctr">
              <a:buFont typeface="Times New Roman" pitchFamily="18" charset="0"/>
              <a:buNone/>
              <a:defRPr/>
            </a:lvl1pPr>
          </a:lstStyle>
          <a:p>
            <a:r>
              <a:rPr lang="en-US"/>
              <a:t>Click to edit Master subtitle style</a:t>
            </a:r>
          </a:p>
        </p:txBody>
      </p:sp>
    </p:spTree>
    <p:extLst>
      <p:ext uri="{BB962C8B-B14F-4D97-AF65-F5344CB8AC3E}">
        <p14:creationId xmlns:p14="http://schemas.microsoft.com/office/powerpoint/2010/main" val="239533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671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56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470025"/>
            <a:ext cx="3929062"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0025"/>
            <a:ext cx="3930650"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482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9115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0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3">
                  <a:lumMod val="50000"/>
                </a:schemeClr>
              </a:buClr>
              <a:buFont typeface="Wingdings" pitchFamily="2" charset="2"/>
              <a:buChar char="è"/>
              <a:defRPr/>
            </a:lvl1pPr>
            <a:lvl2pPr>
              <a:buClr>
                <a:schemeClr val="accent3">
                  <a:lumMod val="50000"/>
                </a:schemeClr>
              </a:buClr>
              <a:buFont typeface="Calibri" pitchFamily="34" charset="0"/>
              <a:buChar char="•"/>
              <a:defRPr/>
            </a:lvl2pPr>
            <a:lvl3pPr>
              <a:buClr>
                <a:schemeClr val="accent3">
                  <a:lumMod val="50000"/>
                </a:schemeClr>
              </a:buClr>
              <a:buFont typeface="Calibri" pitchFamily="34" charset="0"/>
              <a:buChar char="–"/>
              <a:defRPr/>
            </a:lvl3pPr>
            <a:lvl4pPr>
              <a:buClr>
                <a:schemeClr val="accent3">
                  <a:lumMod val="50000"/>
                </a:schemeClr>
              </a:buClr>
              <a:buFont typeface="Calibri" pitchFamily="34" charset="0"/>
              <a:buChar char="•"/>
              <a:defRPr/>
            </a:lvl4pPr>
            <a:lvl5pPr>
              <a:buClr>
                <a:schemeClr val="accent3">
                  <a:lumMod val="50000"/>
                </a:schemeClr>
              </a:buClr>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B1E98D9-034A-4896-A454-367D4881FFDC}" type="datetime1">
              <a:rPr lang="en-US" smtClean="0"/>
              <a:pPr>
                <a:defRPr/>
              </a:pPr>
              <a:t>9/29/2012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E3BF38BF-277F-4892-9CB8-CE5408F53C19}" type="datetime1">
              <a:rPr lang="en-US" smtClean="0"/>
              <a:pPr>
                <a:defRPr/>
              </a:pPr>
              <a:t>9/29/2012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B84A6335-2C0A-49B7-8D10-DD6BE1198D7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D9861041-F606-46F9-8A0A-2302F4C859E0}" type="datetime1">
              <a:rPr lang="en-US" smtClean="0"/>
              <a:pPr>
                <a:defRPr/>
              </a:pPr>
              <a:t>9/29/2012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20ADA259-99DE-4381-8B7D-0C465CBC700A}" type="datetime1">
              <a:rPr lang="en-US" smtClean="0"/>
              <a:pPr>
                <a:defRPr/>
              </a:pPr>
              <a:t>9/29/2012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7938" y="0"/>
            <a:ext cx="9144001" cy="6858000"/>
            <a:chOff x="0" y="0"/>
            <a:chExt cx="9144000" cy="6858000"/>
          </a:xfrm>
        </p:grpSpPr>
        <p:pic>
          <p:nvPicPr>
            <p:cNvPr id="3" name="Picture 6" descr="PPT 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0" descr="SAMHSA title header.jpg"/>
            <p:cNvPicPr>
              <a:picLocks noChangeAspect="1"/>
            </p:cNvPicPr>
            <p:nvPr userDrawn="1"/>
          </p:nvPicPr>
          <p:blipFill>
            <a:blip r:embed="rId3" cstate="print"/>
            <a:srcRect l="288" t="-810" r="2" b="2"/>
            <a:stretch>
              <a:fillRect/>
            </a:stretch>
          </p:blipFill>
          <p:spPr bwMode="auto">
            <a:xfrm>
              <a:off x="7565" y="0"/>
              <a:ext cx="7321026" cy="2054869"/>
            </a:xfrm>
            <a:prstGeom prst="rect">
              <a:avLst/>
            </a:prstGeom>
            <a:noFill/>
            <a:ln w="9525">
              <a:noFill/>
              <a:miter lim="800000"/>
              <a:headEnd/>
              <a:tailEnd/>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0"/>
            <a:ext cx="9144000" cy="6858000"/>
            <a:chOff x="0" y="0"/>
            <a:chExt cx="9144000" cy="6858000"/>
          </a:xfrm>
        </p:grpSpPr>
        <p:pic>
          <p:nvPicPr>
            <p:cNvPr id="5" name="Picture 6" descr="PPT Template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10" descr="SAMHSA title header.jpg"/>
            <p:cNvPicPr>
              <a:picLocks noChangeAspect="1"/>
            </p:cNvPicPr>
            <p:nvPr userDrawn="1"/>
          </p:nvPicPr>
          <p:blipFill>
            <a:blip r:embed="rId3" cstate="print"/>
            <a:srcRect/>
            <a:stretch>
              <a:fillRect/>
            </a:stretch>
          </p:blipFill>
          <p:spPr bwMode="auto">
            <a:xfrm>
              <a:off x="6477000" y="6096000"/>
              <a:ext cx="2434793" cy="685800"/>
            </a:xfrm>
            <a:prstGeom prst="rect">
              <a:avLst/>
            </a:prstGeom>
            <a:noFill/>
            <a:ln w="9525">
              <a:noFill/>
              <a:miter lim="800000"/>
              <a:headEnd/>
              <a:tailEnd/>
            </a:ln>
          </p:spPr>
        </p:pic>
      </p:grpSp>
      <p:sp>
        <p:nvSpPr>
          <p:cNvPr id="8" name="Title 1"/>
          <p:cNvSpPr>
            <a:spLocks noGrp="1"/>
          </p:cNvSpPr>
          <p:nvPr>
            <p:ph type="title"/>
          </p:nvPr>
        </p:nvSpPr>
        <p:spPr>
          <a:xfrm>
            <a:off x="457200" y="274320"/>
            <a:ext cx="8229600" cy="1020762"/>
          </a:xfrm>
        </p:spPr>
        <p:txBody>
          <a:bodyPr/>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p:txBody>
          <a:bodyPr/>
          <a:lstStyle>
            <a:lvl1pPr>
              <a:defRPr smtClean="0"/>
            </a:lvl1pPr>
          </a:lstStyle>
          <a:p>
            <a:pPr>
              <a:defRPr/>
            </a:pPr>
            <a:fld id="{A9DCFE2F-0FBF-4A29-8281-8770E1A5325D}" type="datetime1">
              <a:rPr lang="en-US" smtClean="0"/>
              <a:pPr>
                <a:defRPr/>
              </a:pPr>
              <a:t>9/29/2012</a:t>
            </a:fld>
            <a:endParaRPr lang="en-US" dirty="0"/>
          </a:p>
        </p:txBody>
      </p:sp>
      <p:sp>
        <p:nvSpPr>
          <p:cNvPr id="10"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3"/>
          <p:cNvSpPr>
            <a:spLocks noGrp="1"/>
          </p:cNvSpPr>
          <p:nvPr>
            <p:ph type="sldNum" sz="quarter" idx="12"/>
          </p:nvPr>
        </p:nvSpPr>
        <p:spPr/>
        <p:txBody>
          <a:bodyPr/>
          <a:lstStyle>
            <a:lvl1pPr>
              <a:defRPr smtClean="0"/>
            </a:lvl1pPr>
          </a:lstStyle>
          <a:p>
            <a:pPr>
              <a:defRPr/>
            </a:pPr>
            <a:fld id="{20E477D9-EC89-4D31-830E-386AB047775C}" type="slidenum">
              <a:rPr lang="en-US"/>
              <a:pPr>
                <a:defRPr/>
              </a:pPr>
              <a:t>‹#›</a:t>
            </a:fld>
            <a:endParaRPr lang="en-US" dirty="0"/>
          </a:p>
        </p:txBody>
      </p:sp>
      <p:sp>
        <p:nvSpPr>
          <p:cNvPr id="12" name="Slide Number Placeholder 5"/>
          <p:cNvSpPr txBox="1">
            <a:spLocks/>
          </p:cNvSpPr>
          <p:nvPr userDrawn="1"/>
        </p:nvSpPr>
        <p:spPr>
          <a:xfrm>
            <a:off x="7620000" y="1235075"/>
            <a:ext cx="457200" cy="365125"/>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Calibri" pitchFamily="34" charset="0"/>
              <a:ea typeface="+mn-ea"/>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8E64599-2D4C-4DBD-82CD-1D30B639907E}" type="datetime1">
              <a:rPr lang="en-US" smtClean="0"/>
              <a:pPr>
                <a:defRPr/>
              </a:pPr>
              <a:t>9/29/2012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5"/>
          <p:cNvSpPr txBox="1">
            <a:spLocks/>
          </p:cNvSpPr>
          <p:nvPr userDrawn="1"/>
        </p:nvSpPr>
        <p:spPr>
          <a:xfrm>
            <a:off x="8686800" y="1295400"/>
            <a:ext cx="457200" cy="228600"/>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2DC6DF-6F63-413F-9040-94FB238B3C2E}" type="slidenum">
              <a:rPr kumimoji="0" lang="en-US" sz="1400" b="1" i="0" u="none" strike="noStrike" kern="1200" cap="none" spc="0" normalizeH="0" baseline="0" noProof="0" smtClean="0">
                <a:ln>
                  <a:noFill/>
                </a:ln>
                <a:solidFill>
                  <a:schemeClr val="bg1"/>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C9122C9-3B54-406F-BD28-BBDF3116F135}" type="datetime1">
              <a:rPr lang="en-US" smtClean="0"/>
              <a:pPr>
                <a:defRPr/>
              </a:pPr>
              <a:t>9/29/2012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9144000" cy="6858000"/>
          </a:xfrm>
        </p:grpSpPr>
        <p:pic>
          <p:nvPicPr>
            <p:cNvPr id="1031" name="Picture 8" descr="PPT Template3.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32" name="Picture 1" descr="SAMHSA title header.jpg"/>
            <p:cNvPicPr>
              <a:picLocks noChangeAspect="1"/>
            </p:cNvPicPr>
            <p:nvPr userDrawn="1"/>
          </p:nvPicPr>
          <p:blipFill>
            <a:blip r:embed="rId15" cstate="print"/>
            <a:srcRect/>
            <a:stretch>
              <a:fillRect/>
            </a:stretch>
          </p:blipFill>
          <p:spPr bwMode="auto">
            <a:xfrm>
              <a:off x="6477000" y="6096000"/>
              <a:ext cx="2434793" cy="685800"/>
            </a:xfrm>
            <a:prstGeom prst="rect">
              <a:avLst/>
            </a:prstGeom>
            <a:noFill/>
            <a:ln w="9525">
              <a:noFill/>
              <a:miter lim="800000"/>
              <a:headEnd/>
              <a:tailEnd/>
            </a:ln>
          </p:spPr>
        </p:pic>
      </p:grpSp>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BC523448-26F7-4F77-A297-0CE60353FED8}" type="datetime1">
              <a:rPr lang="en-US" smtClean="0"/>
              <a:pPr>
                <a:defRPr/>
              </a:pPr>
              <a:t>9/29/2012</a:t>
            </a:fld>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pitchFamily="34" charset="0"/>
              </a:defRPr>
            </a:lvl1pPr>
          </a:lstStyle>
          <a:p>
            <a:pPr>
              <a:defRPr/>
            </a:pPr>
            <a:fld id="{A2B79CFC-59BC-4D79-894E-A20765AC8D8A}" type="slidenum">
              <a:rPr lang="en-US"/>
              <a:pPr>
                <a:defRPr/>
              </a:pPr>
              <a:t>‹#›</a:t>
            </a:fld>
            <a:endParaRPr lang="en-US" dirty="0"/>
          </a:p>
        </p:txBody>
      </p:sp>
      <p:sp>
        <p:nvSpPr>
          <p:cNvPr id="10" name="Slide Number Placeholder 5"/>
          <p:cNvSpPr txBox="1">
            <a:spLocks/>
          </p:cNvSpPr>
          <p:nvPr userDrawn="1"/>
        </p:nvSpPr>
        <p:spPr>
          <a:xfrm>
            <a:off x="8686800" y="1295401"/>
            <a:ext cx="457200" cy="228599"/>
          </a:xfrm>
          <a:prstGeom prst="rect">
            <a:avLst/>
          </a:prstGeom>
        </p:spPr>
        <p:txBody>
          <a:bodyPr vert="horz" wrap="square" lIns="91440" tIns="45720" rIns="91440" bIns="45720" numCol="1" anchor="ctr" anchorCtr="0" compatLnSpc="1">
            <a:prstTxWarp prst="textNoShape">
              <a:avLst/>
            </a:prstTxWarp>
          </a:bodyPr>
          <a:lstStyle>
            <a:lvl1pPr>
              <a:defRPr b="1" smtClean="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2DC6DF-6F63-413F-9040-94FB238B3C2E}" type="slidenum">
              <a:rPr kumimoji="0" lang="en-US" sz="1400" b="1" i="0" u="none" strike="noStrike" kern="1200" cap="none" spc="0" normalizeH="0" baseline="0" noProof="0" smtClean="0">
                <a:ln>
                  <a:noFill/>
                </a:ln>
                <a:solidFill>
                  <a:schemeClr val="bg1"/>
                </a:solidFill>
                <a:effectLst/>
                <a:uLnTx/>
                <a:uFillTx/>
                <a:latin typeface="Calibri"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64"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0"/>
            <a:ext cx="8229600" cy="927100"/>
          </a:xfrm>
          <a:prstGeom prst="rect">
            <a:avLst/>
          </a:prstGeom>
          <a:noFill/>
          <a:ln w="9525">
            <a:noFill/>
            <a:miter lim="800000"/>
            <a:headEnd/>
            <a:tailEnd/>
          </a:ln>
        </p:spPr>
        <p:txBody>
          <a:bodyPr vert="horz" wrap="square" lIns="0" tIns="91440" rIns="0" bIns="0" numCol="1" anchor="ctr" anchorCtr="1"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566738" y="1470025"/>
            <a:ext cx="8012112" cy="4840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950672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ctr" rtl="0" eaLnBrk="0" fontAlgn="base" hangingPunct="0">
        <a:lnSpc>
          <a:spcPct val="90000"/>
        </a:lnSpc>
        <a:spcBef>
          <a:spcPct val="0"/>
        </a:spcBef>
        <a:spcAft>
          <a:spcPct val="0"/>
        </a:spcAft>
        <a:defRPr sz="2400" b="1">
          <a:solidFill>
            <a:schemeClr val="tx1"/>
          </a:solidFill>
          <a:latin typeface="+mj-lt"/>
          <a:ea typeface="+mj-ea"/>
          <a:cs typeface="+mj-cs"/>
        </a:defRPr>
      </a:lvl1pPr>
      <a:lvl2pPr algn="ctr" rtl="0" eaLnBrk="0" fontAlgn="base" hangingPunct="0">
        <a:lnSpc>
          <a:spcPct val="90000"/>
        </a:lnSpc>
        <a:spcBef>
          <a:spcPct val="0"/>
        </a:spcBef>
        <a:spcAft>
          <a:spcPct val="0"/>
        </a:spcAft>
        <a:defRPr sz="2400" b="1">
          <a:solidFill>
            <a:schemeClr val="tx1"/>
          </a:solidFill>
          <a:latin typeface="Times New Roman" pitchFamily="18" charset="0"/>
        </a:defRPr>
      </a:lvl2pPr>
      <a:lvl3pPr algn="ctr" rtl="0" eaLnBrk="0" fontAlgn="base" hangingPunct="0">
        <a:lnSpc>
          <a:spcPct val="90000"/>
        </a:lnSpc>
        <a:spcBef>
          <a:spcPct val="0"/>
        </a:spcBef>
        <a:spcAft>
          <a:spcPct val="0"/>
        </a:spcAft>
        <a:defRPr sz="2400" b="1">
          <a:solidFill>
            <a:schemeClr val="tx1"/>
          </a:solidFill>
          <a:latin typeface="Times New Roman" pitchFamily="18" charset="0"/>
        </a:defRPr>
      </a:lvl3pPr>
      <a:lvl4pPr algn="ctr" rtl="0" eaLnBrk="0" fontAlgn="base" hangingPunct="0">
        <a:lnSpc>
          <a:spcPct val="90000"/>
        </a:lnSpc>
        <a:spcBef>
          <a:spcPct val="0"/>
        </a:spcBef>
        <a:spcAft>
          <a:spcPct val="0"/>
        </a:spcAft>
        <a:defRPr sz="2400" b="1">
          <a:solidFill>
            <a:schemeClr val="tx1"/>
          </a:solidFill>
          <a:latin typeface="Times New Roman" pitchFamily="18" charset="0"/>
        </a:defRPr>
      </a:lvl4pPr>
      <a:lvl5pPr algn="ctr" rtl="0" eaLnBrk="0" fontAlgn="base" hangingPunct="0">
        <a:lnSpc>
          <a:spcPct val="90000"/>
        </a:lnSpc>
        <a:spcBef>
          <a:spcPct val="0"/>
        </a:spcBef>
        <a:spcAft>
          <a:spcPct val="0"/>
        </a:spcAft>
        <a:defRPr sz="2400" b="1">
          <a:solidFill>
            <a:schemeClr val="tx1"/>
          </a:solidFill>
          <a:latin typeface="Times New Roman" pitchFamily="18" charset="0"/>
        </a:defRPr>
      </a:lvl5pPr>
      <a:lvl6pPr marL="457200" algn="ctr" rtl="0" eaLnBrk="0" fontAlgn="base" hangingPunct="0">
        <a:lnSpc>
          <a:spcPct val="90000"/>
        </a:lnSpc>
        <a:spcBef>
          <a:spcPct val="0"/>
        </a:spcBef>
        <a:spcAft>
          <a:spcPct val="0"/>
        </a:spcAft>
        <a:defRPr sz="2400" b="1">
          <a:solidFill>
            <a:schemeClr val="tx1"/>
          </a:solidFill>
          <a:latin typeface="Times New Roman" pitchFamily="18" charset="0"/>
        </a:defRPr>
      </a:lvl6pPr>
      <a:lvl7pPr marL="914400" algn="ctr" rtl="0" eaLnBrk="0" fontAlgn="base" hangingPunct="0">
        <a:lnSpc>
          <a:spcPct val="90000"/>
        </a:lnSpc>
        <a:spcBef>
          <a:spcPct val="0"/>
        </a:spcBef>
        <a:spcAft>
          <a:spcPct val="0"/>
        </a:spcAft>
        <a:defRPr sz="2400" b="1">
          <a:solidFill>
            <a:schemeClr val="tx1"/>
          </a:solidFill>
          <a:latin typeface="Times New Roman" pitchFamily="18" charset="0"/>
        </a:defRPr>
      </a:lvl7pPr>
      <a:lvl8pPr marL="1371600" algn="ctr" rtl="0" eaLnBrk="0" fontAlgn="base" hangingPunct="0">
        <a:lnSpc>
          <a:spcPct val="90000"/>
        </a:lnSpc>
        <a:spcBef>
          <a:spcPct val="0"/>
        </a:spcBef>
        <a:spcAft>
          <a:spcPct val="0"/>
        </a:spcAft>
        <a:defRPr sz="2400" b="1">
          <a:solidFill>
            <a:schemeClr val="tx1"/>
          </a:solidFill>
          <a:latin typeface="Times New Roman" pitchFamily="18" charset="0"/>
        </a:defRPr>
      </a:lvl8pPr>
      <a:lvl9pPr marL="1828800" algn="ctr" rtl="0" eaLnBrk="0" fontAlgn="base" hangingPunct="0">
        <a:lnSpc>
          <a:spcPct val="90000"/>
        </a:lnSpc>
        <a:spcBef>
          <a:spcPct val="0"/>
        </a:spcBef>
        <a:spcAft>
          <a:spcPct val="0"/>
        </a:spcAft>
        <a:defRPr sz="2400" b="1">
          <a:solidFill>
            <a:schemeClr val="tx1"/>
          </a:solidFill>
          <a:latin typeface="Times New Roman" pitchFamily="18" charset="0"/>
        </a:defRPr>
      </a:lvl9pPr>
    </p:titleStyle>
    <p:bodyStyle>
      <a:lvl1pPr marL="342900" indent="-342900" algn="l" rtl="0" eaLnBrk="0" fontAlgn="base" hangingPunct="0">
        <a:lnSpc>
          <a:spcPct val="90000"/>
        </a:lnSpc>
        <a:spcBef>
          <a:spcPct val="50000"/>
        </a:spcBef>
        <a:spcAft>
          <a:spcPct val="0"/>
        </a:spcAft>
        <a:buFont typeface="Times New Roman" pitchFamily="18" charset="0"/>
        <a:buChar char="•"/>
        <a:defRPr sz="2800" b="1">
          <a:solidFill>
            <a:schemeClr val="tx1"/>
          </a:solidFill>
          <a:latin typeface="+mn-lt"/>
          <a:ea typeface="+mn-ea"/>
          <a:cs typeface="+mn-cs"/>
        </a:defRPr>
      </a:lvl1pPr>
      <a:lvl2pPr marL="742950" indent="-285750" algn="l" rtl="0" eaLnBrk="0" fontAlgn="base" hangingPunct="0">
        <a:lnSpc>
          <a:spcPct val="90000"/>
        </a:lnSpc>
        <a:spcBef>
          <a:spcPct val="50000"/>
        </a:spcBef>
        <a:spcAft>
          <a:spcPct val="0"/>
        </a:spcAft>
        <a:buFont typeface="Times New Roman" pitchFamily="18" charset="0"/>
        <a:buChar char="•"/>
        <a:defRPr sz="2400" b="1">
          <a:solidFill>
            <a:schemeClr val="tx1"/>
          </a:solidFill>
          <a:latin typeface="+mn-lt"/>
        </a:defRPr>
      </a:lvl2pPr>
      <a:lvl3pPr marL="1143000" indent="-228600" algn="l" rtl="0" eaLnBrk="0" fontAlgn="base" hangingPunct="0">
        <a:lnSpc>
          <a:spcPct val="90000"/>
        </a:lnSpc>
        <a:spcBef>
          <a:spcPct val="50000"/>
        </a:spcBef>
        <a:spcAft>
          <a:spcPct val="0"/>
        </a:spcAft>
        <a:buFont typeface="Times New Roman" pitchFamily="18" charset="0"/>
        <a:buChar char="•"/>
        <a:defRPr sz="2000" b="1">
          <a:solidFill>
            <a:schemeClr val="tx1"/>
          </a:solidFill>
          <a:latin typeface="+mn-lt"/>
        </a:defRPr>
      </a:lvl3pPr>
      <a:lvl4pPr marL="1600200" indent="-228600" algn="l" rtl="0" eaLnBrk="0" fontAlgn="base" hangingPunct="0">
        <a:lnSpc>
          <a:spcPct val="90000"/>
        </a:lnSpc>
        <a:spcBef>
          <a:spcPct val="50000"/>
        </a:spcBef>
        <a:spcAft>
          <a:spcPct val="0"/>
        </a:spcAft>
        <a:buFont typeface="Times New Roman" pitchFamily="18" charset="0"/>
        <a:buChar char="•"/>
        <a:defRPr b="1">
          <a:solidFill>
            <a:schemeClr val="tx1"/>
          </a:solidFill>
          <a:latin typeface="+mn-lt"/>
        </a:defRPr>
      </a:lvl4pPr>
      <a:lvl5pPr marL="2057400" indent="-228600" algn="l" rtl="0" eaLnBrk="0" fontAlgn="base" hangingPunct="0">
        <a:lnSpc>
          <a:spcPct val="90000"/>
        </a:lnSpc>
        <a:spcBef>
          <a:spcPct val="50000"/>
        </a:spcBef>
        <a:spcAft>
          <a:spcPct val="0"/>
        </a:spcAft>
        <a:buChar char="»"/>
        <a:defRPr b="1">
          <a:solidFill>
            <a:schemeClr val="tx1"/>
          </a:solidFill>
          <a:latin typeface="+mn-lt"/>
        </a:defRPr>
      </a:lvl5pPr>
      <a:lvl6pPr marL="2514600" indent="-228600" algn="l" rtl="0" eaLnBrk="0" fontAlgn="base" hangingPunct="0">
        <a:lnSpc>
          <a:spcPct val="90000"/>
        </a:lnSpc>
        <a:spcBef>
          <a:spcPct val="50000"/>
        </a:spcBef>
        <a:spcAft>
          <a:spcPct val="0"/>
        </a:spcAft>
        <a:buChar char="»"/>
        <a:defRPr b="1">
          <a:solidFill>
            <a:schemeClr val="tx1"/>
          </a:solidFill>
          <a:latin typeface="+mn-lt"/>
        </a:defRPr>
      </a:lvl6pPr>
      <a:lvl7pPr marL="2971800" indent="-228600" algn="l" rtl="0" eaLnBrk="0" fontAlgn="base" hangingPunct="0">
        <a:lnSpc>
          <a:spcPct val="90000"/>
        </a:lnSpc>
        <a:spcBef>
          <a:spcPct val="50000"/>
        </a:spcBef>
        <a:spcAft>
          <a:spcPct val="0"/>
        </a:spcAft>
        <a:buChar char="»"/>
        <a:defRPr b="1">
          <a:solidFill>
            <a:schemeClr val="tx1"/>
          </a:solidFill>
          <a:latin typeface="+mn-lt"/>
        </a:defRPr>
      </a:lvl7pPr>
      <a:lvl8pPr marL="3429000" indent="-228600" algn="l" rtl="0" eaLnBrk="0" fontAlgn="base" hangingPunct="0">
        <a:lnSpc>
          <a:spcPct val="90000"/>
        </a:lnSpc>
        <a:spcBef>
          <a:spcPct val="50000"/>
        </a:spcBef>
        <a:spcAft>
          <a:spcPct val="0"/>
        </a:spcAft>
        <a:buChar char="»"/>
        <a:defRPr b="1">
          <a:solidFill>
            <a:schemeClr val="tx1"/>
          </a:solidFill>
          <a:latin typeface="+mn-lt"/>
        </a:defRPr>
      </a:lvl8pPr>
      <a:lvl9pPr marL="3886200" indent="-228600" algn="l" rtl="0" eaLnBrk="0" fontAlgn="base" hangingPunct="0">
        <a:lnSpc>
          <a:spcPct val="90000"/>
        </a:lnSpc>
        <a:spcBef>
          <a:spcPct val="5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2.jpeg"/><Relationship Id="rId21" Type="http://schemas.openxmlformats.org/officeDocument/2006/relationships/image" Target="../media/image25.png"/><Relationship Id="rId7" Type="http://schemas.openxmlformats.org/officeDocument/2006/relationships/diagramColors" Target="../diagrams/colors2.xml"/><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5.png"/><Relationship Id="rId5" Type="http://schemas.openxmlformats.org/officeDocument/2006/relationships/diagramLayout" Target="../diagrams/layout2.xml"/><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diagramData" Target="../diagrams/data2.xml"/><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295400"/>
          </a:xfrm>
        </p:spPr>
        <p:txBody>
          <a:bodyPr/>
          <a:lstStyle/>
          <a:p>
            <a:r>
              <a:rPr lang="en-US" sz="4000" b="1" dirty="0" smtClean="0"/>
              <a:t>CHANGING LANDSCAPE:                REPORTED AIDS CASES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890113"/>
              </p:ext>
            </p:extLst>
          </p:nvPr>
        </p:nvGraphicFramePr>
        <p:xfrm>
          <a:off x="152400" y="1600200"/>
          <a:ext cx="8839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51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0"/>
            <a:ext cx="8229600" cy="1295400"/>
          </a:xfrm>
        </p:spPr>
        <p:txBody>
          <a:bodyPr/>
          <a:lstStyle/>
          <a:p>
            <a:r>
              <a:rPr lang="en-US" sz="3200" b="1" dirty="0" smtClean="0"/>
              <a:t>NATIONAL HIV/AIDS STRATEGY:  REDUCING DISPARITIES/PROMOTING EQUITY </a:t>
            </a:r>
          </a:p>
        </p:txBody>
      </p:sp>
      <p:sp>
        <p:nvSpPr>
          <p:cNvPr id="19459" name="Rectangle 3"/>
          <p:cNvSpPr>
            <a:spLocks noGrp="1"/>
          </p:cNvSpPr>
          <p:nvPr>
            <p:ph sz="half" idx="1"/>
          </p:nvPr>
        </p:nvSpPr>
        <p:spPr>
          <a:xfrm>
            <a:off x="0" y="1676400"/>
            <a:ext cx="5486400" cy="5029200"/>
          </a:xfrm>
        </p:spPr>
        <p:txBody>
          <a:bodyPr/>
          <a:lstStyle/>
          <a:p>
            <a:pPr>
              <a:spcBef>
                <a:spcPts val="0"/>
              </a:spcBef>
              <a:spcAft>
                <a:spcPts val="2400"/>
              </a:spcAft>
              <a:buClr>
                <a:srgbClr val="666633"/>
              </a:buClr>
              <a:buFont typeface="Wingdings" pitchFamily="2" charset="2"/>
              <a:buChar char="è"/>
            </a:pPr>
            <a:r>
              <a:rPr lang="en-US" dirty="0" smtClean="0"/>
              <a:t>Reduce HIV-related mortality in communities at high risk for HIV infection</a:t>
            </a:r>
          </a:p>
          <a:p>
            <a:pPr>
              <a:spcBef>
                <a:spcPts val="0"/>
              </a:spcBef>
              <a:spcAft>
                <a:spcPts val="2400"/>
              </a:spcAft>
              <a:buClr>
                <a:srgbClr val="666633"/>
              </a:buClr>
              <a:buFont typeface="Wingdings" pitchFamily="2" charset="2"/>
              <a:buChar char="è"/>
            </a:pPr>
            <a:r>
              <a:rPr lang="en-US" dirty="0" smtClean="0"/>
              <a:t>Adopt community-level approaches to reduce HIV  infection in high-risk      communities</a:t>
            </a:r>
          </a:p>
          <a:p>
            <a:pPr>
              <a:spcBef>
                <a:spcPts val="0"/>
              </a:spcBef>
              <a:spcAft>
                <a:spcPts val="2400"/>
              </a:spcAft>
              <a:buClr>
                <a:srgbClr val="666633"/>
              </a:buClr>
              <a:buFont typeface="Wingdings" pitchFamily="2" charset="2"/>
              <a:buChar char="è"/>
            </a:pPr>
            <a:r>
              <a:rPr lang="en-US" dirty="0" smtClean="0"/>
              <a:t>Reduce prejudice and discrimination against people living with HIV</a:t>
            </a:r>
          </a:p>
          <a:p>
            <a:pPr>
              <a:buNone/>
            </a:pPr>
            <a:endParaRPr lang="en-US" dirty="0" smtClean="0"/>
          </a:p>
        </p:txBody>
      </p:sp>
      <p:sp>
        <p:nvSpPr>
          <p:cNvPr id="2" name="TextBox 1"/>
          <p:cNvSpPr txBox="1"/>
          <p:nvPr/>
        </p:nvSpPr>
        <p:spPr>
          <a:xfrm>
            <a:off x="5758206" y="5455623"/>
            <a:ext cx="3080994" cy="461665"/>
          </a:xfrm>
          <a:prstGeom prst="rect">
            <a:avLst/>
          </a:prstGeom>
          <a:noFill/>
        </p:spPr>
        <p:txBody>
          <a:bodyPr wrap="square" rtlCol="0" anchor="ctr">
            <a:spAutoFit/>
          </a:bodyPr>
          <a:lstStyle/>
          <a:p>
            <a:pPr algn="ctr">
              <a:buNone/>
            </a:pPr>
            <a:r>
              <a:rPr lang="en-US" sz="2400" b="1" dirty="0"/>
              <a:t>http://</a:t>
            </a:r>
            <a:r>
              <a:rPr lang="en-US" sz="2400" b="1" dirty="0" smtClean="0"/>
              <a:t>www.aids.gov</a:t>
            </a:r>
            <a:endParaRPr lang="en-US" sz="2400" b="1"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580" y="1981200"/>
            <a:ext cx="4338294"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05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000" b="1" dirty="0" smtClean="0"/>
              <a:t>NATIONAL HIV/AIDS STRATEGY:  </a:t>
            </a:r>
            <a:br>
              <a:rPr lang="en-US" sz="4000" b="1" dirty="0" smtClean="0"/>
            </a:br>
            <a:r>
              <a:rPr lang="en-US" sz="4000" b="1" dirty="0" smtClean="0"/>
              <a:t>4 KEY GOALS </a:t>
            </a:r>
            <a:endParaRPr lang="en-US" sz="4000" b="1" dirty="0"/>
          </a:p>
        </p:txBody>
      </p:sp>
      <p:sp>
        <p:nvSpPr>
          <p:cNvPr id="3" name="Content Placeholder 2"/>
          <p:cNvSpPr>
            <a:spLocks noGrp="1"/>
          </p:cNvSpPr>
          <p:nvPr>
            <p:ph idx="1"/>
          </p:nvPr>
        </p:nvSpPr>
        <p:spPr>
          <a:xfrm>
            <a:off x="76200" y="1752600"/>
            <a:ext cx="8991600" cy="5029200"/>
          </a:xfrm>
        </p:spPr>
        <p:txBody>
          <a:bodyPr/>
          <a:lstStyle/>
          <a:p>
            <a:pPr marL="514350" indent="-514350">
              <a:spcBef>
                <a:spcPts val="0"/>
              </a:spcBef>
              <a:spcAft>
                <a:spcPts val="2400"/>
              </a:spcAft>
              <a:buClr>
                <a:srgbClr val="666633"/>
              </a:buClr>
              <a:buFont typeface="+mj-lt"/>
              <a:buAutoNum type="arabicParenR"/>
            </a:pPr>
            <a:r>
              <a:rPr lang="en-US" dirty="0" smtClean="0"/>
              <a:t>↓ # </a:t>
            </a:r>
            <a:r>
              <a:rPr lang="en-US" dirty="0"/>
              <a:t>of people who become </a:t>
            </a:r>
            <a:r>
              <a:rPr lang="en-US" dirty="0" smtClean="0"/>
              <a:t>infected w/ HIV</a:t>
            </a:r>
          </a:p>
          <a:p>
            <a:pPr marL="514350" indent="-514350">
              <a:spcBef>
                <a:spcPts val="0"/>
              </a:spcBef>
              <a:spcAft>
                <a:spcPts val="2400"/>
              </a:spcAft>
              <a:buClr>
                <a:srgbClr val="666633"/>
              </a:buClr>
              <a:buFont typeface="+mj-lt"/>
              <a:buAutoNum type="arabicParenR"/>
            </a:pPr>
            <a:r>
              <a:rPr lang="en-US" dirty="0" smtClean="0"/>
              <a:t>↑ access </a:t>
            </a:r>
            <a:r>
              <a:rPr lang="en-US" dirty="0"/>
              <a:t>to care and optimize health outcomes </a:t>
            </a:r>
            <a:r>
              <a:rPr lang="en-US" dirty="0" smtClean="0"/>
              <a:t>for people </a:t>
            </a:r>
            <a:r>
              <a:rPr lang="en-US" dirty="0"/>
              <a:t>living </a:t>
            </a:r>
            <a:r>
              <a:rPr lang="en-US" dirty="0" smtClean="0"/>
              <a:t>w/ HIV</a:t>
            </a:r>
          </a:p>
          <a:p>
            <a:pPr marL="514350" indent="-514350">
              <a:spcBef>
                <a:spcPts val="0"/>
              </a:spcBef>
              <a:spcAft>
                <a:spcPts val="2400"/>
              </a:spcAft>
              <a:buClr>
                <a:srgbClr val="666633"/>
              </a:buClr>
              <a:buFont typeface="+mj-lt"/>
              <a:buAutoNum type="arabicParenR"/>
            </a:pPr>
            <a:r>
              <a:rPr lang="en-US" dirty="0" smtClean="0"/>
              <a:t>↓ HIV-related </a:t>
            </a:r>
            <a:r>
              <a:rPr lang="en-US" dirty="0"/>
              <a:t>health </a:t>
            </a:r>
            <a:r>
              <a:rPr lang="en-US" dirty="0" smtClean="0"/>
              <a:t>disparities</a:t>
            </a:r>
          </a:p>
          <a:p>
            <a:pPr marL="514350" indent="-514350">
              <a:spcBef>
                <a:spcPts val="0"/>
              </a:spcBef>
              <a:spcAft>
                <a:spcPts val="2400"/>
              </a:spcAft>
              <a:buClr>
                <a:srgbClr val="666633"/>
              </a:buClr>
              <a:buFont typeface="+mj-lt"/>
              <a:buAutoNum type="arabicParenR"/>
            </a:pPr>
            <a:r>
              <a:rPr lang="en-US" dirty="0" smtClean="0"/>
              <a:t>Achieve </a:t>
            </a:r>
            <a:r>
              <a:rPr lang="en-US" dirty="0"/>
              <a:t>a more coordinated national response to </a:t>
            </a:r>
            <a:r>
              <a:rPr lang="en-US" dirty="0" smtClean="0"/>
              <a:t>HIV epidemic </a:t>
            </a:r>
            <a:r>
              <a:rPr lang="en-US" dirty="0"/>
              <a:t>in </a:t>
            </a:r>
            <a:r>
              <a:rPr lang="en-US" dirty="0" smtClean="0"/>
              <a:t>U.S. </a:t>
            </a:r>
            <a:endParaRPr lang="en-US" dirty="0"/>
          </a:p>
          <a:p>
            <a:pPr marL="0" indent="0">
              <a:buNone/>
            </a:pPr>
            <a:endParaRPr lang="en-US" sz="2800" dirty="0"/>
          </a:p>
          <a:p>
            <a:endParaRPr lang="en-US" sz="2800" dirty="0"/>
          </a:p>
        </p:txBody>
      </p:sp>
    </p:spTree>
    <p:extLst>
      <p:ext uri="{BB962C8B-B14F-4D97-AF65-F5344CB8AC3E}">
        <p14:creationId xmlns:p14="http://schemas.microsoft.com/office/powerpoint/2010/main" val="96844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20762"/>
          </a:xfrm>
        </p:spPr>
        <p:txBody>
          <a:bodyPr/>
          <a:lstStyle/>
          <a:p>
            <a:pPr lvl="2"/>
            <a:r>
              <a:rPr lang="en-US" sz="3200" b="1" dirty="0" smtClean="0"/>
              <a:t>GOAL 4:  ACHIEVE A MORE COORDINATED NATIONAL RESPONSE TO HIV EPIDEMIC IN U.S. </a:t>
            </a:r>
            <a:endParaRPr lang="en-US" sz="3200" b="1" dirty="0"/>
          </a:p>
        </p:txBody>
      </p:sp>
      <p:sp>
        <p:nvSpPr>
          <p:cNvPr id="3" name="Content Placeholder 2"/>
          <p:cNvSpPr>
            <a:spLocks noGrp="1"/>
          </p:cNvSpPr>
          <p:nvPr>
            <p:ph idx="1"/>
          </p:nvPr>
        </p:nvSpPr>
        <p:spPr>
          <a:xfrm>
            <a:off x="0" y="1524000"/>
            <a:ext cx="8991600" cy="5181600"/>
          </a:xfrm>
        </p:spPr>
        <p:txBody>
          <a:bodyPr/>
          <a:lstStyle/>
          <a:p>
            <a:pPr>
              <a:spcBef>
                <a:spcPts val="0"/>
              </a:spcBef>
              <a:spcAft>
                <a:spcPts val="1000"/>
              </a:spcAft>
              <a:buClr>
                <a:srgbClr val="666633"/>
              </a:buClr>
            </a:pPr>
            <a:r>
              <a:rPr lang="en-US" sz="2800" dirty="0" smtClean="0"/>
              <a:t>Central </a:t>
            </a:r>
            <a:r>
              <a:rPr lang="en-US" sz="2800" dirty="0"/>
              <a:t>to </a:t>
            </a:r>
            <a:r>
              <a:rPr lang="en-US" sz="2800" dirty="0" smtClean="0"/>
              <a:t>goal:  2 related directives</a:t>
            </a:r>
          </a:p>
          <a:p>
            <a:pPr marL="685800" lvl="1" indent="-228600">
              <a:spcBef>
                <a:spcPts val="0"/>
              </a:spcBef>
              <a:spcAft>
                <a:spcPts val="1000"/>
              </a:spcAft>
              <a:buClr>
                <a:srgbClr val="666633"/>
              </a:buClr>
            </a:pPr>
            <a:r>
              <a:rPr lang="en-US" sz="2000" dirty="0"/>
              <a:t>D</a:t>
            </a:r>
            <a:r>
              <a:rPr lang="en-US" sz="2000" dirty="0" smtClean="0"/>
              <a:t>evelop </a:t>
            </a:r>
            <a:r>
              <a:rPr lang="en-US" sz="2000" dirty="0"/>
              <a:t>improved mechanisms to monitor, evaluate, and report on progress toward achieving national </a:t>
            </a:r>
            <a:r>
              <a:rPr lang="en-US" sz="2000" dirty="0" smtClean="0"/>
              <a:t>goals</a:t>
            </a:r>
          </a:p>
          <a:p>
            <a:pPr marL="685800" lvl="1" indent="-228600">
              <a:spcBef>
                <a:spcPts val="0"/>
              </a:spcBef>
              <a:spcAft>
                <a:spcPts val="1200"/>
              </a:spcAft>
              <a:buClr>
                <a:srgbClr val="666633"/>
              </a:buClr>
            </a:pPr>
            <a:r>
              <a:rPr lang="en-US" sz="2000" dirty="0" smtClean="0"/>
              <a:t>Simplify </a:t>
            </a:r>
            <a:r>
              <a:rPr lang="en-US" sz="2000" dirty="0"/>
              <a:t>grant administration activities by standardizing data collection and reducing undue grantee reporting requirements for federal HIV </a:t>
            </a:r>
            <a:r>
              <a:rPr lang="en-US" sz="2000" dirty="0" smtClean="0"/>
              <a:t>programs</a:t>
            </a:r>
            <a:endParaRPr lang="en-US" sz="2000" dirty="0"/>
          </a:p>
          <a:p>
            <a:pPr>
              <a:spcAft>
                <a:spcPts val="1200"/>
              </a:spcAft>
              <a:buClr>
                <a:srgbClr val="666633"/>
              </a:buClr>
            </a:pPr>
            <a:r>
              <a:rPr lang="en-US" sz="2800" dirty="0" smtClean="0"/>
              <a:t>Secretary Sebelius to OPDIVs:  Finalize common</a:t>
            </a:r>
            <a:r>
              <a:rPr lang="en-US" sz="2800" dirty="0"/>
              <a:t>, core HIV/AIDS indicators </a:t>
            </a:r>
            <a:r>
              <a:rPr lang="en-US" sz="2800" dirty="0" smtClean="0"/>
              <a:t>consistent </a:t>
            </a:r>
            <a:r>
              <a:rPr lang="en-US" sz="2800" dirty="0"/>
              <a:t>w</a:t>
            </a:r>
            <a:r>
              <a:rPr lang="en-US" sz="2800" dirty="0" smtClean="0"/>
              <a:t>/ IOM recommendations</a:t>
            </a:r>
          </a:p>
          <a:p>
            <a:pPr>
              <a:spcAft>
                <a:spcPts val="1200"/>
              </a:spcAft>
              <a:buClr>
                <a:srgbClr val="666633"/>
              </a:buClr>
            </a:pPr>
            <a:r>
              <a:rPr lang="en-US" sz="2800" dirty="0" smtClean="0"/>
              <a:t>RFI: Data </a:t>
            </a:r>
            <a:r>
              <a:rPr lang="en-US" sz="2800" dirty="0"/>
              <a:t>Streamlining </a:t>
            </a:r>
            <a:r>
              <a:rPr lang="en-US" sz="2800" dirty="0" smtClean="0"/>
              <a:t>/Reducing </a:t>
            </a:r>
            <a:r>
              <a:rPr lang="en-US" sz="2800" dirty="0"/>
              <a:t>Undue Reporting </a:t>
            </a:r>
            <a:r>
              <a:rPr lang="en-US" sz="2800" dirty="0" smtClean="0"/>
              <a:t>Burden</a:t>
            </a:r>
            <a:endParaRPr lang="en-US" sz="2100" dirty="0"/>
          </a:p>
          <a:p>
            <a:pPr lvl="1">
              <a:spcBef>
                <a:spcPts val="0"/>
              </a:spcBef>
              <a:spcAft>
                <a:spcPts val="0"/>
              </a:spcAft>
              <a:buClr>
                <a:srgbClr val="666633"/>
              </a:buClr>
            </a:pPr>
            <a:r>
              <a:rPr lang="en-US" sz="2000" dirty="0" smtClean="0"/>
              <a:t>For HHS-funded </a:t>
            </a:r>
            <a:r>
              <a:rPr lang="en-US" sz="2000" dirty="0"/>
              <a:t>HIV </a:t>
            </a:r>
            <a:r>
              <a:rPr lang="en-US" sz="2000" dirty="0" smtClean="0"/>
              <a:t>prevention</a:t>
            </a:r>
            <a:r>
              <a:rPr lang="en-US" sz="2000" dirty="0"/>
              <a:t>, </a:t>
            </a:r>
            <a:r>
              <a:rPr lang="en-US" sz="2000" dirty="0" smtClean="0"/>
              <a:t>treatment</a:t>
            </a:r>
            <a:r>
              <a:rPr lang="en-US" sz="2000" dirty="0"/>
              <a:t>, and </a:t>
            </a:r>
            <a:r>
              <a:rPr lang="en-US" sz="2000" dirty="0" smtClean="0"/>
              <a:t>care </a:t>
            </a:r>
            <a:r>
              <a:rPr lang="en-US" sz="2000" dirty="0"/>
              <a:t>s</a:t>
            </a:r>
            <a:r>
              <a:rPr lang="en-US" sz="2000" dirty="0" smtClean="0"/>
              <a:t>ervices grantees</a:t>
            </a:r>
          </a:p>
          <a:p>
            <a:pPr lvl="1">
              <a:spcBef>
                <a:spcPts val="0"/>
              </a:spcBef>
              <a:spcAft>
                <a:spcPts val="0"/>
              </a:spcAft>
              <a:buClr>
                <a:srgbClr val="666633"/>
              </a:buClr>
            </a:pPr>
            <a:r>
              <a:rPr lang="en-US" sz="2000" dirty="0" smtClean="0"/>
              <a:t>Issued </a:t>
            </a:r>
            <a:r>
              <a:rPr lang="en-US" sz="2000" dirty="0"/>
              <a:t>in Federal Register </a:t>
            </a:r>
            <a:r>
              <a:rPr lang="en-US" sz="2000" dirty="0" smtClean="0"/>
              <a:t>8/22/12; public </a:t>
            </a:r>
            <a:r>
              <a:rPr lang="en-US" sz="2000" dirty="0"/>
              <a:t>comment period closed </a:t>
            </a:r>
            <a:r>
              <a:rPr lang="en-US" sz="2000" dirty="0" smtClean="0"/>
              <a:t>9/21/12</a:t>
            </a:r>
          </a:p>
        </p:txBody>
      </p:sp>
    </p:spTree>
    <p:extLst>
      <p:ext uri="{BB962C8B-B14F-4D97-AF65-F5344CB8AC3E}">
        <p14:creationId xmlns:p14="http://schemas.microsoft.com/office/powerpoint/2010/main" val="353482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COMMON CORE INDICATORS</a:t>
            </a:r>
            <a:br>
              <a:rPr lang="en-US" b="1" dirty="0" smtClean="0"/>
            </a:br>
            <a:r>
              <a:rPr lang="en-US" b="1" dirty="0" smtClean="0"/>
              <a:t>(SAMHSA Reducing Burden 20-25%)</a:t>
            </a:r>
            <a:endParaRPr lang="en-US" b="1" dirty="0"/>
          </a:p>
        </p:txBody>
      </p:sp>
      <p:sp>
        <p:nvSpPr>
          <p:cNvPr id="3" name="Content Placeholder 2"/>
          <p:cNvSpPr>
            <a:spLocks noGrp="1"/>
          </p:cNvSpPr>
          <p:nvPr>
            <p:ph sz="half" idx="1"/>
          </p:nvPr>
        </p:nvSpPr>
        <p:spPr>
          <a:xfrm>
            <a:off x="457200" y="1600200"/>
            <a:ext cx="4038600" cy="4953000"/>
          </a:xfrm>
        </p:spPr>
        <p:txBody>
          <a:bodyPr/>
          <a:lstStyle/>
          <a:p>
            <a:pPr>
              <a:buClr>
                <a:schemeClr val="accent3">
                  <a:lumMod val="50000"/>
                </a:schemeClr>
              </a:buClr>
            </a:pPr>
            <a:r>
              <a:rPr lang="en-US" b="1" i="1" dirty="0" smtClean="0">
                <a:solidFill>
                  <a:schemeClr val="accent2">
                    <a:lumMod val="50000"/>
                  </a:schemeClr>
                </a:solidFill>
              </a:rPr>
              <a:t>HIV Positivity</a:t>
            </a:r>
          </a:p>
          <a:p>
            <a:pPr>
              <a:buClr>
                <a:schemeClr val="accent3">
                  <a:lumMod val="50000"/>
                </a:schemeClr>
              </a:buClr>
              <a:buNone/>
            </a:pPr>
            <a:endParaRPr lang="en-US" dirty="0" smtClean="0"/>
          </a:p>
          <a:p>
            <a:pPr>
              <a:buClr>
                <a:schemeClr val="accent3">
                  <a:lumMod val="50000"/>
                </a:schemeClr>
              </a:buClr>
            </a:pPr>
            <a:r>
              <a:rPr lang="en-US" dirty="0" smtClean="0"/>
              <a:t>Late HIV Diagnosis</a:t>
            </a:r>
          </a:p>
          <a:p>
            <a:pPr>
              <a:buClr>
                <a:schemeClr val="accent3">
                  <a:lumMod val="50000"/>
                </a:schemeClr>
              </a:buClr>
              <a:buNone/>
            </a:pPr>
            <a:endParaRPr lang="en-US" dirty="0" smtClean="0"/>
          </a:p>
          <a:p>
            <a:pPr>
              <a:buClr>
                <a:schemeClr val="accent3">
                  <a:lumMod val="50000"/>
                </a:schemeClr>
              </a:buClr>
            </a:pPr>
            <a:r>
              <a:rPr lang="en-US" dirty="0" smtClean="0"/>
              <a:t>Linkage to HIV Medical Care</a:t>
            </a:r>
          </a:p>
          <a:p>
            <a:pPr>
              <a:buClr>
                <a:schemeClr val="accent3">
                  <a:lumMod val="50000"/>
                </a:schemeClr>
              </a:buClr>
              <a:buNone/>
            </a:pPr>
            <a:endParaRPr lang="en-US" dirty="0" smtClean="0"/>
          </a:p>
          <a:p>
            <a:pPr>
              <a:buClr>
                <a:schemeClr val="accent3">
                  <a:lumMod val="50000"/>
                </a:schemeClr>
              </a:buClr>
            </a:pPr>
            <a:r>
              <a:rPr lang="en-US" dirty="0" smtClean="0"/>
              <a:t>Retention in HIV Medical Care</a:t>
            </a:r>
            <a:endParaRPr lang="en-US" dirty="0"/>
          </a:p>
        </p:txBody>
      </p:sp>
      <p:sp>
        <p:nvSpPr>
          <p:cNvPr id="4" name="Content Placeholder 3"/>
          <p:cNvSpPr>
            <a:spLocks noGrp="1"/>
          </p:cNvSpPr>
          <p:nvPr>
            <p:ph sz="half" idx="2"/>
          </p:nvPr>
        </p:nvSpPr>
        <p:spPr/>
        <p:txBody>
          <a:bodyPr/>
          <a:lstStyle/>
          <a:p>
            <a:r>
              <a:rPr lang="en-US" dirty="0" smtClean="0"/>
              <a:t>Antiretroviral Therapy (ART) Among Persons in HIV Medical Care</a:t>
            </a:r>
          </a:p>
          <a:p>
            <a:pPr>
              <a:buNone/>
            </a:pPr>
            <a:endParaRPr lang="en-US" dirty="0" smtClean="0"/>
          </a:p>
          <a:p>
            <a:r>
              <a:rPr lang="en-US" dirty="0" smtClean="0"/>
              <a:t>Viral Load Suppression Among Persons in HIV Medical Care</a:t>
            </a:r>
          </a:p>
          <a:p>
            <a:pPr>
              <a:buNone/>
            </a:pPr>
            <a:endParaRPr lang="en-US" dirty="0" smtClean="0"/>
          </a:p>
          <a:p>
            <a:r>
              <a:rPr lang="en-US" b="1" i="1" dirty="0" smtClean="0">
                <a:solidFill>
                  <a:schemeClr val="accent2">
                    <a:lumMod val="50000"/>
                  </a:schemeClr>
                </a:solidFill>
              </a:rPr>
              <a:t>Housing Status</a:t>
            </a:r>
            <a:endParaRPr lang="en-US" b="1" i="1" dirty="0">
              <a:solidFill>
                <a:schemeClr val="accent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457200" y="6356350"/>
            <a:ext cx="2133600" cy="365125"/>
          </a:xfrm>
          <a:prstGeom prst="rect">
            <a:avLst/>
          </a:prstGeom>
        </p:spPr>
        <p:txBody>
          <a:bodyPr/>
          <a:lstStyle/>
          <a:p>
            <a:pPr>
              <a:defRPr/>
            </a:pPr>
            <a:fld id="{65E3515B-F566-446A-9DD3-843C63D6D969}" type="slidenum">
              <a:rPr lang="en-US">
                <a:solidFill>
                  <a:prstClr val="black">
                    <a:tint val="75000"/>
                  </a:prstClr>
                </a:solidFill>
              </a:rPr>
              <a:pPr>
                <a:defRPr/>
              </a:pPr>
              <a:t>15</a:t>
            </a:fld>
            <a:endParaRPr lang="en-US" dirty="0">
              <a:solidFill>
                <a:prstClr val="black">
                  <a:tint val="75000"/>
                </a:prstClr>
              </a:solidFill>
            </a:endParaRPr>
          </a:p>
        </p:txBody>
      </p:sp>
      <p:sp>
        <p:nvSpPr>
          <p:cNvPr id="19458" name="Rectangle 2"/>
          <p:cNvSpPr>
            <a:spLocks noGrp="1"/>
          </p:cNvSpPr>
          <p:nvPr>
            <p:ph type="title" idx="4294967295"/>
          </p:nvPr>
        </p:nvSpPr>
        <p:spPr>
          <a:xfrm>
            <a:off x="0" y="0"/>
            <a:ext cx="9144000" cy="1371600"/>
          </a:xfrm>
        </p:spPr>
        <p:txBody>
          <a:bodyPr/>
          <a:lstStyle/>
          <a:p>
            <a:r>
              <a:rPr lang="en-US" sz="4000" b="1" dirty="0" smtClean="0"/>
              <a:t>SAMHSA’S ROLE IN NHAS IMPLEMENTATION – Funding </a:t>
            </a:r>
            <a:r>
              <a:rPr lang="en-US" sz="2400" b="1" dirty="0" smtClean="0"/>
              <a:t>(# in millions)</a:t>
            </a:r>
          </a:p>
        </p:txBody>
      </p:sp>
      <p:sp>
        <p:nvSpPr>
          <p:cNvPr id="19459" name="Rectangle 3"/>
          <p:cNvSpPr>
            <a:spLocks noGrp="1"/>
          </p:cNvSpPr>
          <p:nvPr>
            <p:ph type="body" idx="4294967295"/>
          </p:nvPr>
        </p:nvSpPr>
        <p:spPr>
          <a:xfrm>
            <a:off x="1524000" y="3124201"/>
            <a:ext cx="4495800" cy="1752600"/>
          </a:xfrm>
        </p:spPr>
        <p:txBody>
          <a:bodyPr/>
          <a:lstStyle/>
          <a:p>
            <a:pPr>
              <a:buNone/>
            </a:pPr>
            <a:endParaRPr lang="en-US" sz="3600" b="1" dirty="0" smtClean="0">
              <a:effectLst>
                <a:outerShdw blurRad="50800" dist="38100" algn="tr" rotWithShape="0">
                  <a:prstClr val="black">
                    <a:alpha val="40000"/>
                  </a:prstClr>
                </a:outerShdw>
              </a:effectLst>
            </a:endParaRPr>
          </a:p>
        </p:txBody>
      </p:sp>
      <p:graphicFrame>
        <p:nvGraphicFramePr>
          <p:cNvPr id="5" name="Table 4"/>
          <p:cNvGraphicFramePr>
            <a:graphicFrameLocks noGrp="1"/>
          </p:cNvGraphicFramePr>
          <p:nvPr/>
        </p:nvGraphicFramePr>
        <p:xfrm>
          <a:off x="228600" y="1676402"/>
          <a:ext cx="8686800" cy="4852828"/>
        </p:xfrm>
        <a:graphic>
          <a:graphicData uri="http://schemas.openxmlformats.org/drawingml/2006/table">
            <a:tbl>
              <a:tblPr firstRow="1" bandRow="1">
                <a:tableStyleId>{8EC20E35-A176-4012-BC5E-935CFFF8708E}</a:tableStyleId>
              </a:tblPr>
              <a:tblGrid>
                <a:gridCol w="6934200"/>
                <a:gridCol w="1752600"/>
              </a:tblGrid>
              <a:tr h="723016">
                <a:tc>
                  <a:txBody>
                    <a:bodyPr/>
                    <a:lstStyle/>
                    <a:p>
                      <a:pPr algn="ctr"/>
                      <a:r>
                        <a:rPr lang="en-US" sz="2400" baseline="0" dirty="0" smtClean="0"/>
                        <a:t>CENTER/PROGRAM</a:t>
                      </a:r>
                      <a:endParaRPr lang="en-US" sz="2400" baseline="0" dirty="0"/>
                    </a:p>
                  </a:txBody>
                  <a:tcPr/>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400" u="none" strike="noStrike" cap="none" normalizeH="0" baseline="0" dirty="0" smtClean="0">
                          <a:ln>
                            <a:noFill/>
                          </a:ln>
                          <a:effectLst/>
                        </a:rPr>
                        <a:t>FY 2013 CR</a:t>
                      </a:r>
                    </a:p>
                  </a:txBody>
                  <a:tcPr/>
                </a:tc>
              </a:tr>
              <a:tr h="96316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Center for MH Services (CMHS) </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Minority Aids Initiative (MAI</a:t>
                      </a:r>
                      <a:endParaRPr kumimoji="0" lang="en-US" sz="2600" b="1" i="0" u="none" strike="noStrike" cap="none" normalizeH="0" baseline="0" dirty="0" smtClean="0">
                        <a:ln>
                          <a:noFill/>
                        </a:ln>
                        <a:solidFill>
                          <a:srgbClr val="000000"/>
                        </a:solidFill>
                        <a:effectLst/>
                        <a:latin typeface="Arial" charset="0"/>
                      </a:endParaRPr>
                    </a:p>
                  </a:txBody>
                  <a:tcPr horzOverflow="overflow"/>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$9.3</a:t>
                      </a:r>
                      <a:endParaRPr kumimoji="0" lang="en-US" sz="2600" b="0" i="0" u="none" strike="noStrike" cap="none" normalizeH="0" baseline="0" dirty="0" smtClean="0">
                        <a:ln>
                          <a:noFill/>
                        </a:ln>
                        <a:solidFill>
                          <a:srgbClr val="000000"/>
                        </a:solidFill>
                        <a:effectLst/>
                        <a:latin typeface="Arial" charset="0"/>
                      </a:endParaRPr>
                    </a:p>
                  </a:txBody>
                  <a:tcPr horzOverflow="overflow"/>
                </a:tc>
              </a:tr>
              <a:tr h="55086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CMHS S-to-S</a:t>
                      </a:r>
                      <a:endParaRPr kumimoji="0" lang="en-US" sz="2600" b="1" i="0" u="none" strike="noStrike" cap="none" normalizeH="0" baseline="0" dirty="0" smtClean="0">
                        <a:ln>
                          <a:noFill/>
                        </a:ln>
                        <a:solidFill>
                          <a:srgbClr val="000000"/>
                        </a:solidFill>
                        <a:effectLst/>
                        <a:latin typeface="Arial" charset="0"/>
                      </a:endParaRPr>
                    </a:p>
                  </a:txBody>
                  <a:tcPr horzOverflow="overflow"/>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$.773</a:t>
                      </a:r>
                      <a:endParaRPr kumimoji="0" lang="en-US" sz="2600" b="0" i="0" u="none" strike="noStrike" cap="none" normalizeH="0" baseline="0" dirty="0" smtClean="0">
                        <a:ln>
                          <a:noFill/>
                        </a:ln>
                        <a:solidFill>
                          <a:srgbClr val="000000"/>
                        </a:solidFill>
                        <a:effectLst/>
                        <a:latin typeface="Arial" charset="0"/>
                      </a:endParaRPr>
                    </a:p>
                  </a:txBody>
                  <a:tcPr horzOverflow="overflow"/>
                </a:tc>
              </a:tr>
              <a:tr h="55086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Center for SA Prevention (CSAP) MAI</a:t>
                      </a:r>
                      <a:endParaRPr kumimoji="0" lang="en-US" sz="2600" b="1" i="0" u="none" strike="noStrike" cap="none" normalizeH="0" baseline="0" dirty="0" smtClean="0">
                        <a:ln>
                          <a:noFill/>
                        </a:ln>
                        <a:solidFill>
                          <a:srgbClr val="000000"/>
                        </a:solidFill>
                        <a:effectLst/>
                        <a:latin typeface="Arial" charset="0"/>
                      </a:endParaRPr>
                    </a:p>
                  </a:txBody>
                  <a:tcPr horzOverflow="overflow"/>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$41.3</a:t>
                      </a:r>
                      <a:endParaRPr kumimoji="0" lang="en-US" sz="2600" b="0" i="0" u="none" strike="noStrike" cap="none" normalizeH="0" baseline="0" dirty="0" smtClean="0">
                        <a:ln>
                          <a:noFill/>
                        </a:ln>
                        <a:solidFill>
                          <a:srgbClr val="000000"/>
                        </a:solidFill>
                        <a:effectLst/>
                        <a:latin typeface="Arial" charset="0"/>
                      </a:endParaRPr>
                    </a:p>
                  </a:txBody>
                  <a:tcPr horzOverflow="overflow"/>
                </a:tc>
              </a:tr>
              <a:tr h="55086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Center for SA Treatment (CSAT) MAI</a:t>
                      </a:r>
                      <a:endParaRPr kumimoji="0" lang="en-US" sz="2600" b="1" i="0" u="none" strike="noStrike" cap="none" normalizeH="0" baseline="0" dirty="0" smtClean="0">
                        <a:ln>
                          <a:noFill/>
                        </a:ln>
                        <a:solidFill>
                          <a:srgbClr val="000000"/>
                        </a:solidFill>
                        <a:effectLst/>
                        <a:latin typeface="Arial" charset="0"/>
                      </a:endParaRPr>
                    </a:p>
                  </a:txBody>
                  <a:tcPr horzOverflow="overflow"/>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$65.9</a:t>
                      </a:r>
                      <a:endParaRPr kumimoji="0" lang="en-US" sz="2600" b="0" i="0" u="none" strike="noStrike" cap="none" normalizeH="0" baseline="0" dirty="0" smtClean="0">
                        <a:ln>
                          <a:noFill/>
                        </a:ln>
                        <a:solidFill>
                          <a:srgbClr val="000000"/>
                        </a:solidFill>
                        <a:effectLst/>
                        <a:latin typeface="Arial" charset="0"/>
                      </a:endParaRPr>
                    </a:p>
                  </a:txBody>
                  <a:tcPr horzOverflow="overflow"/>
                </a:tc>
              </a:tr>
              <a:tr h="55086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SA Prevention &amp; Treatment Block Grant (SABG) </a:t>
                      </a:r>
                    </a:p>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(HIV Early Intervention Services 5% set aside)</a:t>
                      </a:r>
                      <a:endParaRPr kumimoji="0" lang="en-US" sz="2600" b="1" i="0" u="none" strike="noStrike" cap="none" normalizeH="0" baseline="0" dirty="0" smtClean="0">
                        <a:ln>
                          <a:noFill/>
                        </a:ln>
                        <a:solidFill>
                          <a:srgbClr val="000000"/>
                        </a:solidFill>
                        <a:effectLst/>
                        <a:latin typeface="Arial" charset="0"/>
                      </a:endParaRPr>
                    </a:p>
                  </a:txBody>
                  <a:tcPr horzOverflow="overflow"/>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$60.1</a:t>
                      </a:r>
                      <a:endParaRPr kumimoji="0" lang="en-US" sz="2600" b="0" i="0" u="none" strike="noStrike" cap="none" normalizeH="0" baseline="0" dirty="0" smtClean="0">
                        <a:ln>
                          <a:noFill/>
                        </a:ln>
                        <a:solidFill>
                          <a:srgbClr val="000000"/>
                        </a:solidFill>
                        <a:effectLst/>
                        <a:latin typeface="Arial" charset="0"/>
                      </a:endParaRPr>
                    </a:p>
                  </a:txBody>
                  <a:tcPr horzOverflow="overflow"/>
                </a:tc>
              </a:tr>
              <a:tr h="55086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Total</a:t>
                      </a:r>
                      <a:endParaRPr kumimoji="0" lang="en-US" sz="2600" b="1" i="0" u="none" strike="noStrike" cap="none" normalizeH="0" baseline="0" dirty="0" smtClean="0">
                        <a:ln>
                          <a:noFill/>
                        </a:ln>
                        <a:solidFill>
                          <a:srgbClr val="000000"/>
                        </a:solidFill>
                        <a:effectLst/>
                        <a:latin typeface="Arial" charset="0"/>
                      </a:endParaRPr>
                    </a:p>
                  </a:txBody>
                  <a:tcPr horzOverflow="overflow"/>
                </a:tc>
                <a:tc>
                  <a:txBody>
                    <a:bodyPr/>
                    <a:lstStyle/>
                    <a:p>
                      <a:pPr marL="0" marR="0" lvl="0" indent="0" algn="r" defTabSz="914400" rtl="0" eaLnBrk="0" fontAlgn="base" latinLnBrk="0" hangingPunct="0">
                        <a:lnSpc>
                          <a:spcPct val="100000"/>
                        </a:lnSpc>
                        <a:spcBef>
                          <a:spcPct val="20000"/>
                        </a:spcBef>
                        <a:spcAft>
                          <a:spcPct val="0"/>
                        </a:spcAft>
                        <a:buClr>
                          <a:schemeClr val="tx2"/>
                        </a:buClr>
                        <a:buSzTx/>
                        <a:buFont typeface="Wingdings" pitchFamily="2" charset="2"/>
                        <a:buNone/>
                        <a:tabLst/>
                      </a:pPr>
                      <a:r>
                        <a:rPr kumimoji="0" lang="en-US" sz="2600" u="none" strike="noStrike" cap="none" normalizeH="0" baseline="0" dirty="0" smtClean="0">
                          <a:ln>
                            <a:noFill/>
                          </a:ln>
                          <a:effectLst/>
                        </a:rPr>
                        <a:t>$177.4</a:t>
                      </a:r>
                      <a:endParaRPr kumimoji="0" lang="en-US" sz="2600" b="1" i="0" u="none" strike="noStrike" cap="none" normalizeH="0" baseline="0" dirty="0" smtClean="0">
                        <a:ln>
                          <a:noFill/>
                        </a:ln>
                        <a:solidFill>
                          <a:srgbClr val="000000"/>
                        </a:solidFill>
                        <a:effectLst/>
                        <a:latin typeface="Arial" charset="0"/>
                      </a:endParaRPr>
                    </a:p>
                  </a:txBody>
                  <a:tcPr horzOverflow="overflow"/>
                </a:tc>
              </a:tr>
            </a:tbl>
          </a:graphicData>
        </a:graphic>
      </p:graphicFrame>
    </p:spTree>
    <p:extLst>
      <p:ext uri="{BB962C8B-B14F-4D97-AF65-F5344CB8AC3E}">
        <p14:creationId xmlns:p14="http://schemas.microsoft.com/office/powerpoint/2010/main" val="8813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98"/>
            <a:ext cx="9144000" cy="1235697"/>
          </a:xfrm>
        </p:spPr>
        <p:txBody>
          <a:bodyPr/>
          <a:lstStyle/>
          <a:p>
            <a:r>
              <a:rPr lang="en-US" sz="4000" b="1" dirty="0" smtClean="0"/>
              <a:t>SAMHSA’S ROLE IN FEDERAL IMPLEMENTATION PLAN – NHAS TARGETS</a:t>
            </a:r>
            <a:endParaRPr lang="en-US" sz="4000" b="1" dirty="0"/>
          </a:p>
        </p:txBody>
      </p:sp>
      <p:sp>
        <p:nvSpPr>
          <p:cNvPr id="3" name="Content Placeholder 2"/>
          <p:cNvSpPr>
            <a:spLocks noGrp="1"/>
          </p:cNvSpPr>
          <p:nvPr>
            <p:ph idx="1"/>
          </p:nvPr>
        </p:nvSpPr>
        <p:spPr>
          <a:xfrm>
            <a:off x="0" y="1676400"/>
            <a:ext cx="9067800" cy="5029200"/>
          </a:xfrm>
        </p:spPr>
        <p:txBody>
          <a:bodyPr/>
          <a:lstStyle/>
          <a:p>
            <a:pPr>
              <a:buClr>
                <a:srgbClr val="666633"/>
              </a:buClr>
            </a:pPr>
            <a:r>
              <a:rPr lang="en-US" sz="2400" b="1" dirty="0" smtClean="0"/>
              <a:t>Simplifying grant administration activities:  </a:t>
            </a:r>
            <a:r>
              <a:rPr lang="en-US" sz="2400" dirty="0" smtClean="0"/>
              <a:t>Work on development </a:t>
            </a:r>
            <a:r>
              <a:rPr lang="en-US" sz="2400" dirty="0"/>
              <a:t>of core </a:t>
            </a:r>
            <a:r>
              <a:rPr lang="en-US" sz="2400" dirty="0" smtClean="0"/>
              <a:t>indicators</a:t>
            </a:r>
          </a:p>
          <a:p>
            <a:pPr>
              <a:buClr>
                <a:srgbClr val="666633"/>
              </a:buClr>
            </a:pPr>
            <a:r>
              <a:rPr lang="en-US" sz="2400" b="1" dirty="0" smtClean="0"/>
              <a:t>Linking </a:t>
            </a:r>
            <a:r>
              <a:rPr lang="en-US" sz="2400" b="1" dirty="0"/>
              <a:t>people to </a:t>
            </a:r>
            <a:r>
              <a:rPr lang="en-US" sz="2400" b="1" dirty="0" smtClean="0"/>
              <a:t>continuous and coordinated </a:t>
            </a:r>
            <a:r>
              <a:rPr lang="en-US" sz="2400" b="1" dirty="0"/>
              <a:t>quality </a:t>
            </a:r>
            <a:r>
              <a:rPr lang="en-US" sz="2400" b="1" dirty="0" smtClean="0"/>
              <a:t>care:  </a:t>
            </a:r>
            <a:r>
              <a:rPr lang="en-US" sz="2400" dirty="0" smtClean="0"/>
              <a:t>Rapid </a:t>
            </a:r>
            <a:r>
              <a:rPr lang="en-US" sz="2400" dirty="0"/>
              <a:t>HIV </a:t>
            </a:r>
            <a:r>
              <a:rPr lang="en-US" sz="2400" dirty="0" smtClean="0"/>
              <a:t>testing </a:t>
            </a:r>
            <a:r>
              <a:rPr lang="en-US" sz="2400" dirty="0"/>
              <a:t>s</a:t>
            </a:r>
            <a:r>
              <a:rPr lang="en-US" sz="2400" dirty="0" smtClean="0"/>
              <a:t>upplements </a:t>
            </a:r>
            <a:r>
              <a:rPr lang="en-US" sz="2400" dirty="0"/>
              <a:t>to </a:t>
            </a:r>
            <a:r>
              <a:rPr lang="en-US" sz="2400" dirty="0" smtClean="0"/>
              <a:t>CSAP grantees</a:t>
            </a:r>
          </a:p>
          <a:p>
            <a:pPr>
              <a:buClr>
                <a:srgbClr val="666633"/>
              </a:buClr>
            </a:pPr>
            <a:r>
              <a:rPr lang="en-US" sz="2400" b="1" dirty="0" smtClean="0"/>
              <a:t>Promoting </a:t>
            </a:r>
            <a:r>
              <a:rPr lang="en-US" sz="2400" b="1" dirty="0"/>
              <a:t>a more holistic approach to </a:t>
            </a:r>
            <a:r>
              <a:rPr lang="en-US" sz="2400" b="1" dirty="0" smtClean="0"/>
              <a:t>health: </a:t>
            </a:r>
            <a:r>
              <a:rPr lang="en-US" sz="2400" dirty="0" smtClean="0"/>
              <a:t>Funding Targeted Capacity Enhancement (TCE) </a:t>
            </a:r>
            <a:r>
              <a:rPr lang="en-US" sz="2400" dirty="0"/>
              <a:t>grantees to provide viral hepatitis (B and C) testing and referral to care that addresses prevention of HIV related </a:t>
            </a:r>
            <a:r>
              <a:rPr lang="en-US" sz="2400" dirty="0" smtClean="0"/>
              <a:t>co-morbidities; integrates </a:t>
            </a:r>
            <a:r>
              <a:rPr lang="en-US" sz="2400" dirty="0"/>
              <a:t>activities from the National Vial Hepatitis Action </a:t>
            </a:r>
            <a:r>
              <a:rPr lang="en-US" sz="2400" dirty="0" smtClean="0"/>
              <a:t>Plan</a:t>
            </a:r>
          </a:p>
          <a:p>
            <a:pPr>
              <a:buClr>
                <a:srgbClr val="666633"/>
              </a:buClr>
            </a:pPr>
            <a:r>
              <a:rPr lang="en-US" sz="2400" b="1" dirty="0" smtClean="0"/>
              <a:t>Preventing </a:t>
            </a:r>
            <a:r>
              <a:rPr lang="en-US" sz="2400" b="1" dirty="0"/>
              <a:t>HIV among substance </a:t>
            </a:r>
            <a:r>
              <a:rPr lang="en-US" sz="2400" b="1" dirty="0" smtClean="0"/>
              <a:t>users:  </a:t>
            </a:r>
            <a:r>
              <a:rPr lang="en-US" sz="2400" dirty="0" smtClean="0"/>
              <a:t>Identifying </a:t>
            </a:r>
            <a:r>
              <a:rPr lang="en-US" sz="2400" dirty="0"/>
              <a:t>people </a:t>
            </a:r>
            <a:r>
              <a:rPr lang="en-US" sz="2400" dirty="0" smtClean="0"/>
              <a:t>w/SUDs </a:t>
            </a:r>
            <a:r>
              <a:rPr lang="en-US" sz="2400" dirty="0"/>
              <a:t>via SABG funded HIV </a:t>
            </a:r>
            <a:r>
              <a:rPr lang="en-US" sz="2400" dirty="0" smtClean="0"/>
              <a:t>programs; also SABG HIV Early Intervention Services 5 percent set-aside </a:t>
            </a:r>
          </a:p>
        </p:txBody>
      </p:sp>
    </p:spTree>
    <p:extLst>
      <p:ext uri="{BB962C8B-B14F-4D97-AF65-F5344CB8AC3E}">
        <p14:creationId xmlns:p14="http://schemas.microsoft.com/office/powerpoint/2010/main" val="94825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b="1" dirty="0" smtClean="0"/>
              <a:t>SAMHSA’S ROLE IN 12 CITIES PROJECT</a:t>
            </a:r>
            <a:endParaRPr lang="en-US" b="1" dirty="0"/>
          </a:p>
        </p:txBody>
      </p:sp>
      <p:sp>
        <p:nvSpPr>
          <p:cNvPr id="3" name="Content Placeholder 2"/>
          <p:cNvSpPr>
            <a:spLocks noGrp="1"/>
          </p:cNvSpPr>
          <p:nvPr>
            <p:ph idx="1"/>
          </p:nvPr>
        </p:nvSpPr>
        <p:spPr>
          <a:xfrm>
            <a:off x="76200" y="1524000"/>
            <a:ext cx="8991600" cy="5257800"/>
          </a:xfrm>
        </p:spPr>
        <p:txBody>
          <a:bodyPr/>
          <a:lstStyle/>
          <a:p>
            <a:pPr>
              <a:buClr>
                <a:srgbClr val="666633"/>
              </a:buClr>
            </a:pPr>
            <a:r>
              <a:rPr lang="en-US" sz="2000" dirty="0" smtClean="0"/>
              <a:t>2011:  HHS </a:t>
            </a:r>
            <a:r>
              <a:rPr lang="en-US" sz="2000" dirty="0"/>
              <a:t>initiated </a:t>
            </a:r>
            <a:r>
              <a:rPr lang="en-US" sz="2000" dirty="0" smtClean="0"/>
              <a:t>steps </a:t>
            </a:r>
            <a:r>
              <a:rPr lang="en-US" sz="2000" dirty="0"/>
              <a:t>to strengthen coordination of </a:t>
            </a:r>
            <a:r>
              <a:rPr lang="en-US" sz="2000" dirty="0" smtClean="0"/>
              <a:t>responses to HIV/AIDS </a:t>
            </a:r>
            <a:r>
              <a:rPr lang="en-US" sz="2000" dirty="0"/>
              <a:t>of CDC, HRSA, IHS, NIH, SAMHSA, CMS, and </a:t>
            </a:r>
            <a:r>
              <a:rPr lang="en-US" sz="2000" dirty="0" smtClean="0"/>
              <a:t>OASH</a:t>
            </a:r>
          </a:p>
          <a:p>
            <a:pPr>
              <a:buClr>
                <a:srgbClr val="666633"/>
              </a:buClr>
            </a:pPr>
            <a:r>
              <a:rPr lang="en-US" sz="2000" dirty="0" smtClean="0"/>
              <a:t>12 </a:t>
            </a:r>
            <a:r>
              <a:rPr lang="en-US" sz="2000" dirty="0" smtClean="0"/>
              <a:t>Cities Project central </a:t>
            </a:r>
            <a:r>
              <a:rPr lang="en-US" sz="2000" dirty="0"/>
              <a:t>to effort - Houston, Tallahassee, San Juan, Philadelphia, San Francisco, New York, Chicago, Los Angeles, Baltimore, Washington, </a:t>
            </a:r>
            <a:r>
              <a:rPr lang="en-US" sz="2000" dirty="0" smtClean="0"/>
              <a:t>Atlanta and </a:t>
            </a:r>
            <a:r>
              <a:rPr lang="en-US" sz="2000" dirty="0" smtClean="0"/>
              <a:t>Dallas </a:t>
            </a:r>
          </a:p>
          <a:p>
            <a:pPr lvl="1">
              <a:buClr>
                <a:srgbClr val="666633"/>
              </a:buClr>
            </a:pPr>
            <a:r>
              <a:rPr lang="en-US" sz="1600" dirty="0" smtClean="0"/>
              <a:t>SAMHSA was able to fund 11 of 12 cities</a:t>
            </a:r>
            <a:endParaRPr lang="en-US" sz="1600" dirty="0" smtClean="0"/>
          </a:p>
          <a:p>
            <a:pPr>
              <a:buClr>
                <a:srgbClr val="666633"/>
              </a:buClr>
            </a:pPr>
            <a:r>
              <a:rPr lang="en-US" sz="2000" dirty="0" smtClean="0"/>
              <a:t>Local level collaboration w/ housing, veterans services, and other HIV-related programs in jurisdictions w/ highest AIDS burden</a:t>
            </a:r>
          </a:p>
          <a:p>
            <a:pPr>
              <a:buClr>
                <a:srgbClr val="666633"/>
              </a:buClr>
            </a:pPr>
            <a:r>
              <a:rPr lang="en-US" sz="2000" dirty="0" smtClean="0"/>
              <a:t>Anchor</a:t>
            </a:r>
            <a:r>
              <a:rPr lang="en-US" sz="2000" dirty="0" smtClean="0"/>
              <a:t>:  CDC’s </a:t>
            </a:r>
            <a:r>
              <a:rPr lang="en-US" sz="2000" dirty="0"/>
              <a:t>Enhanced Comprehensive HIV Prevention Planning </a:t>
            </a:r>
            <a:r>
              <a:rPr lang="en-US" sz="2000" dirty="0" smtClean="0"/>
              <a:t>initiative – SAMHSA provides joint project officers</a:t>
            </a:r>
          </a:p>
          <a:p>
            <a:pPr>
              <a:buClr>
                <a:srgbClr val="666633"/>
              </a:buClr>
            </a:pPr>
            <a:r>
              <a:rPr lang="en-US" sz="2000" dirty="0" smtClean="0"/>
              <a:t>Cross-agency </a:t>
            </a:r>
            <a:r>
              <a:rPr lang="en-US" sz="2000" dirty="0"/>
              <a:t>and </a:t>
            </a:r>
            <a:r>
              <a:rPr lang="en-US" sz="2000" dirty="0" smtClean="0"/>
              <a:t>cross-departmental </a:t>
            </a:r>
            <a:r>
              <a:rPr lang="en-US" sz="2000" dirty="0"/>
              <a:t>communications at </a:t>
            </a:r>
            <a:r>
              <a:rPr lang="en-US" sz="2000" dirty="0" smtClean="0"/>
              <a:t>federal/local </a:t>
            </a:r>
            <a:r>
              <a:rPr lang="en-US" sz="2000" dirty="0" smtClean="0"/>
              <a:t>levels</a:t>
            </a:r>
          </a:p>
          <a:p>
            <a:pPr lvl="1">
              <a:spcBef>
                <a:spcPts val="0"/>
              </a:spcBef>
              <a:buClr>
                <a:srgbClr val="666633"/>
              </a:buClr>
            </a:pPr>
            <a:r>
              <a:rPr lang="en-US" sz="2000" dirty="0" smtClean="0"/>
              <a:t>Data </a:t>
            </a:r>
            <a:r>
              <a:rPr lang="en-US" sz="2000" dirty="0"/>
              <a:t>sharing </a:t>
            </a:r>
            <a:r>
              <a:rPr lang="en-US" sz="2000" dirty="0" smtClean="0"/>
              <a:t>discussions</a:t>
            </a:r>
          </a:p>
          <a:p>
            <a:pPr lvl="1">
              <a:spcBef>
                <a:spcPts val="0"/>
              </a:spcBef>
              <a:buClr>
                <a:srgbClr val="666633"/>
              </a:buClr>
            </a:pPr>
            <a:r>
              <a:rPr lang="en-US" sz="2000" dirty="0" smtClean="0"/>
              <a:t>Development of common </a:t>
            </a:r>
            <a:r>
              <a:rPr lang="en-US" sz="2000" dirty="0"/>
              <a:t>core </a:t>
            </a:r>
            <a:r>
              <a:rPr lang="en-US" sz="2000" dirty="0" smtClean="0"/>
              <a:t>indicators</a:t>
            </a:r>
          </a:p>
          <a:p>
            <a:pPr lvl="1">
              <a:spcBef>
                <a:spcPts val="0"/>
              </a:spcBef>
              <a:buClr>
                <a:srgbClr val="666633"/>
              </a:buClr>
            </a:pPr>
            <a:r>
              <a:rPr lang="en-US" sz="2000" dirty="0" smtClean="0"/>
              <a:t>Mapping of  </a:t>
            </a:r>
            <a:r>
              <a:rPr lang="en-US" sz="2000" dirty="0"/>
              <a:t>Ryan White Program service </a:t>
            </a:r>
            <a:r>
              <a:rPr lang="en-US" sz="2000" dirty="0" smtClean="0"/>
              <a:t>locations</a:t>
            </a:r>
          </a:p>
          <a:p>
            <a:pPr lvl="1">
              <a:spcBef>
                <a:spcPts val="0"/>
              </a:spcBef>
              <a:buClr>
                <a:srgbClr val="666633"/>
              </a:buClr>
            </a:pPr>
            <a:r>
              <a:rPr lang="en-US" sz="2000" dirty="0" smtClean="0"/>
              <a:t>Exploration of data streamlining</a:t>
            </a:r>
          </a:p>
          <a:p>
            <a:pPr lvl="1">
              <a:spcBef>
                <a:spcPts val="0"/>
              </a:spcBef>
              <a:buClr>
                <a:srgbClr val="666633"/>
              </a:buClr>
            </a:pPr>
            <a:r>
              <a:rPr lang="en-US" sz="2000" dirty="0" smtClean="0"/>
              <a:t>Coordinated funding opportunities</a:t>
            </a:r>
            <a:endParaRPr lang="en-US" sz="2000" dirty="0"/>
          </a:p>
        </p:txBody>
      </p:sp>
    </p:spTree>
    <p:extLst>
      <p:ext uri="{BB962C8B-B14F-4D97-AF65-F5344CB8AC3E}">
        <p14:creationId xmlns:p14="http://schemas.microsoft.com/office/powerpoint/2010/main" val="80178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219200"/>
          </a:xfrm>
        </p:spPr>
        <p:txBody>
          <a:bodyPr>
            <a:noAutofit/>
          </a:bodyPr>
          <a:lstStyle/>
          <a:p>
            <a:r>
              <a:rPr lang="en-US" sz="3200" b="1" dirty="0" smtClean="0">
                <a:cs typeface="Times New Roman"/>
              </a:rPr>
              <a:t>SAMHSA’S MINORITY AIDS INITIATIVE TCE:  </a:t>
            </a:r>
            <a:r>
              <a:rPr lang="en-US" sz="3200" b="1" i="1" dirty="0" smtClean="0">
                <a:solidFill>
                  <a:schemeClr val="accent2">
                    <a:lumMod val="50000"/>
                  </a:schemeClr>
                </a:solidFill>
                <a:cs typeface="Times New Roman"/>
              </a:rPr>
              <a:t>INTEGRATED BH/PC</a:t>
            </a:r>
            <a:r>
              <a:rPr lang="en-US" sz="3200" b="1" dirty="0" smtClean="0">
                <a:cs typeface="Times New Roman"/>
              </a:rPr>
              <a:t> NETWORK GRANTS</a:t>
            </a:r>
            <a:endParaRPr lang="en-US" sz="3200" b="1" dirty="0">
              <a:cs typeface="Times New Roman"/>
            </a:endParaRPr>
          </a:p>
        </p:txBody>
      </p:sp>
      <p:sp>
        <p:nvSpPr>
          <p:cNvPr id="3" name="Content Placeholder 2"/>
          <p:cNvSpPr>
            <a:spLocks noGrp="1"/>
          </p:cNvSpPr>
          <p:nvPr>
            <p:ph idx="1"/>
          </p:nvPr>
        </p:nvSpPr>
        <p:spPr>
          <a:xfrm>
            <a:off x="152400" y="1600200"/>
            <a:ext cx="8839200" cy="5029200"/>
          </a:xfrm>
        </p:spPr>
        <p:txBody>
          <a:bodyPr>
            <a:normAutofit/>
          </a:bodyPr>
          <a:lstStyle/>
          <a:p>
            <a:pPr>
              <a:buClr>
                <a:srgbClr val="666633"/>
              </a:buClr>
            </a:pPr>
            <a:r>
              <a:rPr lang="en-US" sz="2400" b="1" u="sng" dirty="0">
                <a:latin typeface="Calibri" pitchFamily="34" charset="0"/>
                <a:cs typeface="Times New Roman"/>
              </a:rPr>
              <a:t>Purpose</a:t>
            </a:r>
            <a:r>
              <a:rPr lang="en-US" sz="2400" b="1" dirty="0" smtClean="0">
                <a:latin typeface="Calibri" pitchFamily="34" charset="0"/>
                <a:cs typeface="Times New Roman"/>
              </a:rPr>
              <a:t>: </a:t>
            </a:r>
            <a:r>
              <a:rPr lang="en-US" sz="2400" dirty="0" smtClean="0">
                <a:latin typeface="Calibri" pitchFamily="34" charset="0"/>
                <a:cs typeface="Times New Roman"/>
              </a:rPr>
              <a:t>Develop and expand </a:t>
            </a:r>
            <a:r>
              <a:rPr lang="en-US" sz="2400" dirty="0">
                <a:latin typeface="Calibri" pitchFamily="34" charset="0"/>
                <a:cs typeface="Times New Roman"/>
              </a:rPr>
              <a:t>c</a:t>
            </a:r>
            <a:r>
              <a:rPr lang="en-US" sz="2400" dirty="0" smtClean="0">
                <a:latin typeface="Calibri" pitchFamily="34" charset="0"/>
                <a:cs typeface="Times New Roman"/>
              </a:rPr>
              <a:t>ulturally competent/effective </a:t>
            </a:r>
            <a:r>
              <a:rPr lang="en-US" sz="2400" dirty="0">
                <a:latin typeface="Calibri" pitchFamily="34" charset="0"/>
                <a:cs typeface="Times New Roman"/>
              </a:rPr>
              <a:t>integrated </a:t>
            </a:r>
            <a:r>
              <a:rPr lang="en-US" sz="2400" dirty="0" smtClean="0">
                <a:latin typeface="Calibri" pitchFamily="34" charset="0"/>
                <a:cs typeface="Times New Roman"/>
              </a:rPr>
              <a:t>behavioral health and primary care </a:t>
            </a:r>
            <a:r>
              <a:rPr lang="en-US" sz="2400" dirty="0">
                <a:latin typeface="Calibri" pitchFamily="34" charset="0"/>
                <a:cs typeface="Times New Roman"/>
              </a:rPr>
              <a:t>networks, </a:t>
            </a:r>
            <a:r>
              <a:rPr lang="en-US" sz="2400" dirty="0" smtClean="0">
                <a:latin typeface="Calibri" pitchFamily="34" charset="0"/>
                <a:cs typeface="Times New Roman"/>
              </a:rPr>
              <a:t>including HIV </a:t>
            </a:r>
            <a:r>
              <a:rPr lang="en-US" sz="2400" dirty="0">
                <a:latin typeface="Calibri" pitchFamily="34" charset="0"/>
                <a:cs typeface="Times New Roman"/>
              </a:rPr>
              <a:t>services and medical treatment, </a:t>
            </a:r>
            <a:r>
              <a:rPr lang="en-US" sz="2400" dirty="0" smtClean="0">
                <a:latin typeface="Calibri" pitchFamily="34" charset="0"/>
                <a:cs typeface="Times New Roman"/>
              </a:rPr>
              <a:t>w/in </a:t>
            </a:r>
            <a:r>
              <a:rPr lang="en-US" sz="2400" dirty="0">
                <a:latin typeface="Calibri" pitchFamily="34" charset="0"/>
                <a:cs typeface="Times New Roman"/>
              </a:rPr>
              <a:t>racial and ethnic minority communities </a:t>
            </a:r>
            <a:r>
              <a:rPr lang="en-US" sz="2400" dirty="0" smtClean="0">
                <a:latin typeface="Calibri" pitchFamily="34" charset="0"/>
                <a:cs typeface="Times New Roman"/>
              </a:rPr>
              <a:t>in Metropolitan </a:t>
            </a:r>
            <a:r>
              <a:rPr lang="en-US" sz="2400" dirty="0">
                <a:latin typeface="Calibri" pitchFamily="34" charset="0"/>
                <a:cs typeface="Times New Roman"/>
              </a:rPr>
              <a:t>Statistical Areas </a:t>
            </a:r>
            <a:r>
              <a:rPr lang="en-US" sz="2400" dirty="0" smtClean="0">
                <a:latin typeface="Calibri" pitchFamily="34" charset="0"/>
                <a:cs typeface="Times New Roman"/>
              </a:rPr>
              <a:t>and </a:t>
            </a:r>
            <a:r>
              <a:rPr lang="en-US" sz="2400" dirty="0">
                <a:latin typeface="Calibri" pitchFamily="34" charset="0"/>
                <a:cs typeface="Times New Roman"/>
              </a:rPr>
              <a:t>Metropolitan Divisions </a:t>
            </a:r>
            <a:r>
              <a:rPr lang="en-US" sz="2400" dirty="0" smtClean="0">
                <a:latin typeface="Calibri" pitchFamily="34" charset="0"/>
                <a:cs typeface="Times New Roman"/>
              </a:rPr>
              <a:t>most </a:t>
            </a:r>
            <a:r>
              <a:rPr lang="en-US" sz="2400" dirty="0">
                <a:latin typeface="Calibri" pitchFamily="34" charset="0"/>
                <a:cs typeface="Times New Roman"/>
              </a:rPr>
              <a:t>impacted by </a:t>
            </a:r>
            <a:r>
              <a:rPr lang="en-US" sz="2400" dirty="0" smtClean="0">
                <a:latin typeface="Calibri" pitchFamily="34" charset="0"/>
                <a:cs typeface="Times New Roman"/>
              </a:rPr>
              <a:t>HIV/AIDS </a:t>
            </a:r>
          </a:p>
          <a:p>
            <a:pPr>
              <a:buClr>
                <a:srgbClr val="666633"/>
              </a:buClr>
            </a:pPr>
            <a:r>
              <a:rPr lang="en-US" sz="2400" b="1" u="sng" dirty="0">
                <a:latin typeface="Calibri" pitchFamily="34" charset="0"/>
                <a:cs typeface="Times New Roman"/>
              </a:rPr>
              <a:t>Eligible Grantees</a:t>
            </a:r>
            <a:r>
              <a:rPr lang="en-US" sz="2400" b="1" dirty="0">
                <a:latin typeface="Calibri" pitchFamily="34" charset="0"/>
                <a:cs typeface="Times New Roman"/>
              </a:rPr>
              <a:t>: </a:t>
            </a:r>
            <a:r>
              <a:rPr lang="en-US" sz="2400" dirty="0" smtClean="0">
                <a:latin typeface="Calibri" pitchFamily="34" charset="0"/>
                <a:cs typeface="Times New Roman"/>
              </a:rPr>
              <a:t>Public Health Departments funded under </a:t>
            </a:r>
            <a:r>
              <a:rPr lang="en-US" sz="2400" dirty="0">
                <a:latin typeface="Calibri" pitchFamily="34" charset="0"/>
                <a:cs typeface="Times New Roman"/>
              </a:rPr>
              <a:t>CDC’s </a:t>
            </a:r>
            <a:r>
              <a:rPr lang="en-US" sz="2400" i="1" dirty="0">
                <a:latin typeface="Calibri" pitchFamily="34" charset="0"/>
                <a:cs typeface="Times New Roman"/>
              </a:rPr>
              <a:t>Enhanced Comprehensive HIV Prevention Planning </a:t>
            </a:r>
            <a:r>
              <a:rPr lang="en-US" sz="2400" i="1" dirty="0" smtClean="0">
                <a:latin typeface="Calibri" pitchFamily="34" charset="0"/>
                <a:cs typeface="Times New Roman"/>
              </a:rPr>
              <a:t>and </a:t>
            </a:r>
            <a:r>
              <a:rPr lang="en-US" sz="2400" i="1" dirty="0">
                <a:latin typeface="Calibri" pitchFamily="34" charset="0"/>
                <a:cs typeface="Times New Roman"/>
              </a:rPr>
              <a:t>Implementation of Metropolitan Statistical Areas </a:t>
            </a:r>
            <a:r>
              <a:rPr lang="en-US" sz="2400" i="1" dirty="0" smtClean="0">
                <a:latin typeface="Calibri" pitchFamily="34" charset="0"/>
                <a:cs typeface="Times New Roman"/>
              </a:rPr>
              <a:t>Most </a:t>
            </a:r>
            <a:r>
              <a:rPr lang="en-US" sz="2400" i="1" dirty="0">
                <a:latin typeface="Calibri" pitchFamily="34" charset="0"/>
                <a:cs typeface="Times New Roman"/>
              </a:rPr>
              <a:t>Affected by HIV/AIDS</a:t>
            </a:r>
            <a:r>
              <a:rPr lang="en-US" sz="2400" dirty="0">
                <a:latin typeface="Calibri" pitchFamily="34" charset="0"/>
                <a:cs typeface="Times New Roman"/>
              </a:rPr>
              <a:t> grant </a:t>
            </a:r>
            <a:r>
              <a:rPr lang="en-US" sz="2400" dirty="0" smtClean="0">
                <a:latin typeface="Calibri" pitchFamily="34" charset="0"/>
                <a:cs typeface="Times New Roman"/>
              </a:rPr>
              <a:t>program</a:t>
            </a:r>
          </a:p>
          <a:p>
            <a:pPr>
              <a:buClr>
                <a:srgbClr val="666633"/>
              </a:buClr>
            </a:pPr>
            <a:r>
              <a:rPr lang="en-US" sz="2400" b="1" u="sng" dirty="0">
                <a:latin typeface="Calibri" pitchFamily="34" charset="0"/>
                <a:cs typeface="Times New Roman"/>
              </a:rPr>
              <a:t>Priority Populations</a:t>
            </a:r>
            <a:r>
              <a:rPr lang="en-US" sz="2400" b="1" dirty="0">
                <a:latin typeface="Calibri" pitchFamily="34" charset="0"/>
                <a:cs typeface="Times New Roman"/>
              </a:rPr>
              <a:t>: </a:t>
            </a:r>
            <a:r>
              <a:rPr lang="en-US" sz="2400" dirty="0" smtClean="0">
                <a:latin typeface="Calibri" pitchFamily="34" charset="0"/>
                <a:cs typeface="Times New Roman"/>
              </a:rPr>
              <a:t>Minority MSM</a:t>
            </a:r>
            <a:r>
              <a:rPr lang="en-US" sz="2400" dirty="0">
                <a:latin typeface="Calibri" pitchFamily="34" charset="0"/>
                <a:cs typeface="Times New Roman"/>
              </a:rPr>
              <a:t>, </a:t>
            </a:r>
            <a:r>
              <a:rPr lang="en-US" sz="2400" dirty="0" smtClean="0">
                <a:latin typeface="Calibri" pitchFamily="34" charset="0"/>
                <a:cs typeface="Times New Roman"/>
              </a:rPr>
              <a:t>Women</a:t>
            </a:r>
          </a:p>
          <a:p>
            <a:pPr>
              <a:buClr>
                <a:srgbClr val="666633"/>
              </a:buClr>
            </a:pPr>
            <a:r>
              <a:rPr lang="en-US" sz="2400" b="1" u="sng" dirty="0" smtClean="0">
                <a:latin typeface="Calibri" pitchFamily="34" charset="0"/>
                <a:cs typeface="Times New Roman"/>
              </a:rPr>
              <a:t>Grant </a:t>
            </a:r>
            <a:r>
              <a:rPr lang="en-US" sz="2400" b="1" u="sng" dirty="0">
                <a:latin typeface="Calibri" pitchFamily="34" charset="0"/>
                <a:cs typeface="Times New Roman"/>
              </a:rPr>
              <a:t>awards in FY </a:t>
            </a:r>
            <a:r>
              <a:rPr lang="en-US" sz="2400" b="1" u="sng" dirty="0" smtClean="0">
                <a:latin typeface="Calibri" pitchFamily="34" charset="0"/>
                <a:cs typeface="Times New Roman"/>
              </a:rPr>
              <a:t>2011</a:t>
            </a:r>
            <a:r>
              <a:rPr lang="en-US" sz="2400" b="1" dirty="0" smtClean="0">
                <a:latin typeface="Calibri" pitchFamily="34" charset="0"/>
                <a:cs typeface="Times New Roman"/>
              </a:rPr>
              <a:t>: </a:t>
            </a:r>
            <a:r>
              <a:rPr lang="en-US" sz="2400" dirty="0" smtClean="0">
                <a:latin typeface="Calibri" pitchFamily="34" charset="0"/>
                <a:cs typeface="Times New Roman"/>
              </a:rPr>
              <a:t>11 </a:t>
            </a:r>
            <a:r>
              <a:rPr lang="en-US" sz="2400" dirty="0">
                <a:latin typeface="Calibri" pitchFamily="34" charset="0"/>
                <a:cs typeface="Times New Roman"/>
              </a:rPr>
              <a:t>awards at </a:t>
            </a:r>
            <a:r>
              <a:rPr lang="en-US" sz="2400" dirty="0" smtClean="0">
                <a:latin typeface="Calibri" pitchFamily="34" charset="0"/>
                <a:cs typeface="Times New Roman"/>
              </a:rPr>
              <a:t>~ $1.3 million each; 3-year grant program funded from FY 2011-FY 2013</a:t>
            </a:r>
            <a:endParaRPr lang="en-US" sz="2400" dirty="0">
              <a:latin typeface="Calibri" pitchFamily="34" charset="0"/>
              <a:cs typeface="Times New Roman"/>
            </a:endParaRPr>
          </a:p>
          <a:p>
            <a:endParaRPr lang="en-US" dirty="0"/>
          </a:p>
        </p:txBody>
      </p:sp>
    </p:spTree>
    <p:extLst>
      <p:ext uri="{BB962C8B-B14F-4D97-AF65-F5344CB8AC3E}">
        <p14:creationId xmlns:p14="http://schemas.microsoft.com/office/powerpoint/2010/main" val="154347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noAutofit/>
          </a:bodyPr>
          <a:lstStyle/>
          <a:p>
            <a:r>
              <a:rPr lang="en-US" sz="2800" b="1" dirty="0" smtClean="0">
                <a:cs typeface="Times New Roman"/>
              </a:rPr>
              <a:t>SAMHSA’S SA </a:t>
            </a:r>
            <a:r>
              <a:rPr lang="en-US" sz="2800" b="1" i="1" dirty="0" smtClean="0">
                <a:solidFill>
                  <a:schemeClr val="accent2">
                    <a:lumMod val="50000"/>
                  </a:schemeClr>
                </a:solidFill>
                <a:cs typeface="Times New Roman"/>
              </a:rPr>
              <a:t>TREATMENT </a:t>
            </a:r>
            <a:r>
              <a:rPr lang="en-US" sz="2800" b="1" dirty="0" smtClean="0">
                <a:cs typeface="Times New Roman"/>
              </a:rPr>
              <a:t>FOR RACIAL/ETHNIC MINORITY POPULATIONS AT HIGH-RISK FOR HIV/AIDS GRANTS</a:t>
            </a:r>
            <a:endParaRPr lang="en-US" sz="2800" dirty="0">
              <a:cs typeface="Times New Roman"/>
            </a:endParaRPr>
          </a:p>
        </p:txBody>
      </p:sp>
      <p:sp>
        <p:nvSpPr>
          <p:cNvPr id="3" name="Content Placeholder 2"/>
          <p:cNvSpPr>
            <a:spLocks noGrp="1"/>
          </p:cNvSpPr>
          <p:nvPr>
            <p:ph idx="1"/>
          </p:nvPr>
        </p:nvSpPr>
        <p:spPr>
          <a:xfrm>
            <a:off x="152400" y="1676400"/>
            <a:ext cx="8839200" cy="5105400"/>
          </a:xfrm>
        </p:spPr>
        <p:txBody>
          <a:bodyPr>
            <a:normAutofit/>
          </a:bodyPr>
          <a:lstStyle/>
          <a:p>
            <a:pPr>
              <a:spcBef>
                <a:spcPts val="1800"/>
              </a:spcBef>
              <a:buClr>
                <a:srgbClr val="666633"/>
              </a:buClr>
            </a:pPr>
            <a:r>
              <a:rPr lang="en-US" sz="2400" b="1" u="sng" dirty="0" smtClean="0">
                <a:cs typeface="Times New Roman"/>
              </a:rPr>
              <a:t>Purpose</a:t>
            </a:r>
            <a:r>
              <a:rPr lang="en-US" sz="2400" b="1" dirty="0" smtClean="0">
                <a:cs typeface="Times New Roman"/>
              </a:rPr>
              <a:t>: </a:t>
            </a:r>
            <a:r>
              <a:rPr lang="en-US" sz="2400" dirty="0" smtClean="0">
                <a:cs typeface="Times New Roman"/>
              </a:rPr>
              <a:t>Develop </a:t>
            </a:r>
            <a:r>
              <a:rPr lang="en-US" sz="2400" dirty="0">
                <a:cs typeface="Times New Roman"/>
              </a:rPr>
              <a:t>and </a:t>
            </a:r>
            <a:r>
              <a:rPr lang="en-US" sz="2400" dirty="0" smtClean="0">
                <a:cs typeface="Times New Roman"/>
              </a:rPr>
              <a:t>expand culturally </a:t>
            </a:r>
            <a:r>
              <a:rPr lang="en-US" sz="2400" dirty="0">
                <a:cs typeface="Times New Roman"/>
              </a:rPr>
              <a:t>competent and effective community-based treatment systems for </a:t>
            </a:r>
            <a:r>
              <a:rPr lang="en-US" sz="2400" dirty="0" smtClean="0">
                <a:cs typeface="Times New Roman"/>
              </a:rPr>
              <a:t>SUDs and co-occurring M/SUDs w/in </a:t>
            </a:r>
            <a:r>
              <a:rPr lang="en-US" sz="2400" dirty="0">
                <a:cs typeface="Times New Roman"/>
              </a:rPr>
              <a:t>racial and ethnic minority communities in </a:t>
            </a:r>
            <a:r>
              <a:rPr lang="en-US" sz="2400" dirty="0" smtClean="0">
                <a:cs typeface="Times New Roman"/>
              </a:rPr>
              <a:t>states w/ highest </a:t>
            </a:r>
            <a:r>
              <a:rPr lang="en-US" sz="2400" dirty="0">
                <a:cs typeface="Times New Roman"/>
              </a:rPr>
              <a:t>HIV prevalence rates (at or above 270 per 100,000</a:t>
            </a:r>
            <a:r>
              <a:rPr lang="en-US" sz="2400" dirty="0" smtClean="0">
                <a:cs typeface="Times New Roman"/>
              </a:rPr>
              <a:t>)</a:t>
            </a:r>
          </a:p>
          <a:p>
            <a:pPr>
              <a:spcBef>
                <a:spcPts val="1800"/>
              </a:spcBef>
              <a:buClr>
                <a:srgbClr val="666633"/>
              </a:buClr>
            </a:pPr>
            <a:r>
              <a:rPr lang="en-US" sz="2400" b="1" u="sng" dirty="0" smtClean="0">
                <a:cs typeface="Times New Roman"/>
              </a:rPr>
              <a:t>Eligible Grantees</a:t>
            </a:r>
            <a:r>
              <a:rPr lang="en-US" sz="2400" b="1" dirty="0" smtClean="0">
                <a:cs typeface="Times New Roman"/>
              </a:rPr>
              <a:t>: </a:t>
            </a:r>
            <a:r>
              <a:rPr lang="en-US" sz="2400" dirty="0" smtClean="0">
                <a:cs typeface="Times New Roman"/>
              </a:rPr>
              <a:t>Community Based Organizations</a:t>
            </a:r>
          </a:p>
          <a:p>
            <a:pPr>
              <a:spcBef>
                <a:spcPts val="1800"/>
              </a:spcBef>
              <a:buClr>
                <a:srgbClr val="666633"/>
              </a:buClr>
            </a:pPr>
            <a:r>
              <a:rPr lang="en-US" sz="2400" b="1" u="sng" dirty="0" smtClean="0">
                <a:cs typeface="Times New Roman"/>
              </a:rPr>
              <a:t>Priority Populations</a:t>
            </a:r>
            <a:r>
              <a:rPr lang="en-US" sz="2400" b="1" dirty="0" smtClean="0">
                <a:cs typeface="Times New Roman"/>
              </a:rPr>
              <a:t>: </a:t>
            </a:r>
            <a:r>
              <a:rPr lang="en-US" sz="2400" dirty="0" smtClean="0">
                <a:cs typeface="Times New Roman"/>
              </a:rPr>
              <a:t>Young MSM, Women</a:t>
            </a:r>
          </a:p>
          <a:p>
            <a:pPr>
              <a:spcBef>
                <a:spcPts val="1800"/>
              </a:spcBef>
              <a:buClr>
                <a:srgbClr val="666633"/>
              </a:buClr>
            </a:pPr>
            <a:r>
              <a:rPr lang="en-US" sz="2400" b="1" u="sng" dirty="0">
                <a:cs typeface="Times New Roman"/>
              </a:rPr>
              <a:t>G</a:t>
            </a:r>
            <a:r>
              <a:rPr lang="en-US" sz="2400" b="1" u="sng" dirty="0" smtClean="0">
                <a:cs typeface="Times New Roman"/>
              </a:rPr>
              <a:t>rant awards in FY 2012</a:t>
            </a:r>
            <a:r>
              <a:rPr lang="en-US" sz="2400" b="1" dirty="0" smtClean="0">
                <a:cs typeface="Times New Roman"/>
              </a:rPr>
              <a:t>: </a:t>
            </a:r>
            <a:r>
              <a:rPr lang="en-US" sz="2400" dirty="0" smtClean="0">
                <a:cs typeface="Times New Roman"/>
              </a:rPr>
              <a:t>Up to 52 awards at ~ $500K each; 5-year</a:t>
            </a:r>
          </a:p>
          <a:p>
            <a:pPr>
              <a:spcBef>
                <a:spcPts val="1800"/>
              </a:spcBef>
              <a:buClr>
                <a:srgbClr val="666633"/>
              </a:buClr>
            </a:pPr>
            <a:r>
              <a:rPr lang="en-US" sz="2400" b="1" u="sng" dirty="0" smtClean="0">
                <a:cs typeface="Times New Roman"/>
              </a:rPr>
              <a:t>New grant awards expected in FY 2013</a:t>
            </a:r>
            <a:r>
              <a:rPr lang="en-US" sz="2400" b="1" dirty="0" smtClean="0">
                <a:cs typeface="Times New Roman"/>
              </a:rPr>
              <a:t>: </a:t>
            </a:r>
            <a:r>
              <a:rPr lang="en-US" sz="2400" dirty="0" smtClean="0">
                <a:cs typeface="Times New Roman"/>
              </a:rPr>
              <a:t>Expected funding for treatment based grants </a:t>
            </a:r>
            <a:r>
              <a:rPr lang="en-US" sz="2400" dirty="0">
                <a:cs typeface="Times New Roman"/>
              </a:rPr>
              <a:t>under </a:t>
            </a:r>
            <a:r>
              <a:rPr lang="en-US" sz="2400" dirty="0" smtClean="0">
                <a:cs typeface="Times New Roman"/>
              </a:rPr>
              <a:t>FY </a:t>
            </a:r>
            <a:r>
              <a:rPr lang="en-US" sz="2400" dirty="0">
                <a:cs typeface="Times New Roman"/>
              </a:rPr>
              <a:t>2013 CR </a:t>
            </a:r>
            <a:endParaRPr lang="en-US" sz="2400" dirty="0" smtClean="0">
              <a:cs typeface="Times New Roman"/>
            </a:endParaRPr>
          </a:p>
          <a:p>
            <a:endParaRPr lang="en-US" sz="1800" dirty="0" smtClean="0">
              <a:cs typeface="Times New Roman"/>
            </a:endParaRPr>
          </a:p>
          <a:p>
            <a:endParaRPr lang="en-US" sz="1800" dirty="0" smtClean="0">
              <a:cs typeface="Times New Roman"/>
            </a:endParaRPr>
          </a:p>
          <a:p>
            <a:endParaRPr lang="en-US" sz="1800" dirty="0">
              <a:cs typeface="Times New Roman"/>
            </a:endParaRPr>
          </a:p>
        </p:txBody>
      </p:sp>
    </p:spTree>
    <p:extLst>
      <p:ext uri="{BB962C8B-B14F-4D97-AF65-F5344CB8AC3E}">
        <p14:creationId xmlns:p14="http://schemas.microsoft.com/office/powerpoint/2010/main" val="190973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ctrTitle" idx="4294967295"/>
          </p:nvPr>
        </p:nvSpPr>
        <p:spPr>
          <a:xfrm>
            <a:off x="1676400" y="2286000"/>
            <a:ext cx="7467600" cy="2209800"/>
          </a:xfrm>
        </p:spPr>
        <p:txBody>
          <a:bodyPr/>
          <a:lstStyle/>
          <a:p>
            <a:pPr eaLnBrk="1" hangingPunct="1"/>
            <a:r>
              <a:rPr lang="en-US" sz="3600" b="1" dirty="0" smtClean="0">
                <a:solidFill>
                  <a:srgbClr val="666633"/>
                </a:solidFill>
              </a:rPr>
              <a:t>BEHAVIORAL HEALTH:  CHALLENGES AND OPPORTUNITIES IN HELPING TO END THE HIV/AIDS EPIDEMIC </a:t>
            </a:r>
          </a:p>
        </p:txBody>
      </p:sp>
      <p:sp>
        <p:nvSpPr>
          <p:cNvPr id="15362" name="Subtitle 6"/>
          <p:cNvSpPr>
            <a:spLocks noGrp="1"/>
          </p:cNvSpPr>
          <p:nvPr>
            <p:ph type="subTitle" idx="4294967295"/>
          </p:nvPr>
        </p:nvSpPr>
        <p:spPr>
          <a:xfrm>
            <a:off x="2743200" y="4495800"/>
            <a:ext cx="6096000" cy="838200"/>
          </a:xfrm>
        </p:spPr>
        <p:txBody>
          <a:bodyPr/>
          <a:lstStyle/>
          <a:p>
            <a:pPr marL="0" indent="0" algn="r">
              <a:buFont typeface="Arial" charset="0"/>
              <a:buNone/>
            </a:pPr>
            <a:r>
              <a:rPr lang="en-US" sz="2400" b="1" dirty="0" smtClean="0"/>
              <a:t>Pamela S. Hyde, J.D.</a:t>
            </a:r>
          </a:p>
          <a:p>
            <a:pPr marL="0" indent="0" algn="r">
              <a:buFont typeface="Arial" charset="0"/>
              <a:buNone/>
            </a:pPr>
            <a:r>
              <a:rPr lang="en-US" sz="2400" dirty="0" smtClean="0"/>
              <a:t>SAMHSA Administrator</a:t>
            </a:r>
          </a:p>
        </p:txBody>
      </p:sp>
      <p:sp>
        <p:nvSpPr>
          <p:cNvPr id="15363" name="Subtitle 6"/>
          <p:cNvSpPr txBox="1">
            <a:spLocks/>
          </p:cNvSpPr>
          <p:nvPr/>
        </p:nvSpPr>
        <p:spPr bwMode="auto">
          <a:xfrm>
            <a:off x="1600200" y="5562600"/>
            <a:ext cx="4572000" cy="1295400"/>
          </a:xfrm>
          <a:prstGeom prst="rect">
            <a:avLst/>
          </a:prstGeom>
          <a:noFill/>
          <a:ln w="9525">
            <a:noFill/>
            <a:miter lim="800000"/>
            <a:headEnd/>
            <a:tailEnd/>
          </a:ln>
        </p:spPr>
        <p:txBody>
          <a:bodyPr/>
          <a:lstStyle/>
          <a:p>
            <a:pPr algn="ctr"/>
            <a:r>
              <a:rPr lang="en-US" sz="1700" dirty="0" smtClean="0">
                <a:latin typeface="+mj-lt"/>
              </a:rPr>
              <a:t>National Minority AIDS Council </a:t>
            </a:r>
          </a:p>
          <a:p>
            <a:pPr algn="ctr"/>
            <a:r>
              <a:rPr lang="en-US" sz="1700" dirty="0" smtClean="0">
                <a:latin typeface="+mj-lt"/>
              </a:rPr>
              <a:t>16</a:t>
            </a:r>
            <a:r>
              <a:rPr lang="en-US" sz="1700" baseline="30000" dirty="0" smtClean="0">
                <a:latin typeface="+mj-lt"/>
              </a:rPr>
              <a:t>th</a:t>
            </a:r>
            <a:r>
              <a:rPr lang="en-US" sz="1700" dirty="0" smtClean="0">
                <a:latin typeface="+mj-lt"/>
              </a:rPr>
              <a:t> Annual United States Conference on AIDS </a:t>
            </a:r>
          </a:p>
          <a:p>
            <a:pPr algn="ctr"/>
            <a:r>
              <a:rPr lang="en-US" sz="1700" dirty="0" smtClean="0">
                <a:latin typeface="+mj-lt"/>
              </a:rPr>
              <a:t>Las Vegas, NV • September 30, 2012</a:t>
            </a:r>
            <a:endParaRPr lang="en-US" sz="17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2800" b="1" dirty="0" smtClean="0">
                <a:cs typeface="Times New Roman"/>
              </a:rPr>
              <a:t>SAMHSA’S </a:t>
            </a:r>
            <a:r>
              <a:rPr lang="en-US" sz="2800" b="1" i="1" dirty="0" smtClean="0">
                <a:solidFill>
                  <a:schemeClr val="accent2">
                    <a:lumMod val="50000"/>
                  </a:schemeClr>
                </a:solidFill>
                <a:cs typeface="Times New Roman"/>
              </a:rPr>
              <a:t>PREVENTION</a:t>
            </a:r>
            <a:r>
              <a:rPr lang="en-US" sz="2800" b="1" dirty="0" smtClean="0">
                <a:cs typeface="Times New Roman"/>
              </a:rPr>
              <a:t> OF SUBSTANCE ABUSE AND HIV FOR AT-RISK RACIAL/ETHNIC MINORITY POPULATIONS GRANTS</a:t>
            </a:r>
            <a:endParaRPr lang="en-US" sz="2800" b="1" dirty="0">
              <a:cs typeface="Times New Roman"/>
            </a:endParaRPr>
          </a:p>
        </p:txBody>
      </p:sp>
      <p:sp>
        <p:nvSpPr>
          <p:cNvPr id="3" name="Content Placeholder 2"/>
          <p:cNvSpPr>
            <a:spLocks noGrp="1"/>
          </p:cNvSpPr>
          <p:nvPr>
            <p:ph idx="1"/>
          </p:nvPr>
        </p:nvSpPr>
        <p:spPr>
          <a:xfrm>
            <a:off x="152400" y="1676400"/>
            <a:ext cx="8915400" cy="5334000"/>
          </a:xfrm>
        </p:spPr>
        <p:txBody>
          <a:bodyPr>
            <a:normAutofit/>
          </a:bodyPr>
          <a:lstStyle/>
          <a:p>
            <a:pPr>
              <a:spcBef>
                <a:spcPts val="0"/>
              </a:spcBef>
              <a:spcAft>
                <a:spcPts val="1200"/>
              </a:spcAft>
              <a:buClr>
                <a:srgbClr val="666633"/>
              </a:buClr>
            </a:pPr>
            <a:r>
              <a:rPr lang="en-US" sz="2400" b="1" u="sng" dirty="0" smtClean="0">
                <a:cs typeface="Times New Roman"/>
              </a:rPr>
              <a:t>Purpose</a:t>
            </a:r>
            <a:r>
              <a:rPr lang="en-US" sz="2400" b="1" dirty="0" smtClean="0">
                <a:cs typeface="Times New Roman"/>
              </a:rPr>
              <a:t>: </a:t>
            </a:r>
            <a:r>
              <a:rPr lang="en-US" sz="2400" dirty="0" smtClean="0">
                <a:cs typeface="Times New Roman"/>
              </a:rPr>
              <a:t>Deliver </a:t>
            </a:r>
            <a:r>
              <a:rPr lang="en-US" sz="2400" dirty="0">
                <a:cs typeface="Times New Roman"/>
              </a:rPr>
              <a:t>and </a:t>
            </a:r>
            <a:r>
              <a:rPr lang="en-US" sz="2400" smtClean="0">
                <a:cs typeface="Times New Roman"/>
              </a:rPr>
              <a:t>sustain quality/accessible </a:t>
            </a:r>
            <a:r>
              <a:rPr lang="en-US" sz="2400" dirty="0" smtClean="0">
                <a:cs typeface="Times New Roman"/>
              </a:rPr>
              <a:t>SA </a:t>
            </a:r>
            <a:r>
              <a:rPr lang="en-US" sz="2400" dirty="0">
                <a:cs typeface="Times New Roman"/>
              </a:rPr>
              <a:t>and HIV prevention </a:t>
            </a:r>
            <a:r>
              <a:rPr lang="en-US" sz="2400" dirty="0" smtClean="0">
                <a:cs typeface="Times New Roman"/>
              </a:rPr>
              <a:t>services aimed at preventing </a:t>
            </a:r>
            <a:r>
              <a:rPr lang="en-US" sz="2400" dirty="0">
                <a:cs typeface="Times New Roman"/>
              </a:rPr>
              <a:t>and </a:t>
            </a:r>
            <a:r>
              <a:rPr lang="en-US" sz="2400" dirty="0" smtClean="0">
                <a:cs typeface="Times New Roman"/>
              </a:rPr>
              <a:t>reducing onset </a:t>
            </a:r>
            <a:r>
              <a:rPr lang="en-US" sz="2400" dirty="0">
                <a:cs typeface="Times New Roman"/>
              </a:rPr>
              <a:t>of SA and transmission of HIV/AIDS among at-risk racial/ethnic minority </a:t>
            </a:r>
            <a:r>
              <a:rPr lang="en-US" sz="2400" dirty="0" smtClean="0">
                <a:cs typeface="Times New Roman"/>
              </a:rPr>
              <a:t>subpopulations</a:t>
            </a:r>
          </a:p>
          <a:p>
            <a:pPr>
              <a:spcBef>
                <a:spcPts val="0"/>
              </a:spcBef>
              <a:spcAft>
                <a:spcPts val="1200"/>
              </a:spcAft>
              <a:buClr>
                <a:srgbClr val="666633"/>
              </a:buClr>
            </a:pPr>
            <a:r>
              <a:rPr lang="en-US" sz="2400" b="1" u="sng" dirty="0">
                <a:cs typeface="Times New Roman"/>
              </a:rPr>
              <a:t>Eligible Grantees</a:t>
            </a:r>
            <a:r>
              <a:rPr lang="en-US" sz="2400" b="1" dirty="0" smtClean="0">
                <a:cs typeface="Times New Roman"/>
              </a:rPr>
              <a:t>: </a:t>
            </a:r>
            <a:r>
              <a:rPr lang="en-US" sz="2400" dirty="0">
                <a:cs typeface="Times New Roman"/>
              </a:rPr>
              <a:t>C</a:t>
            </a:r>
            <a:r>
              <a:rPr lang="en-US" sz="2400" dirty="0" smtClean="0">
                <a:cs typeface="Times New Roman"/>
              </a:rPr>
              <a:t>ommunity</a:t>
            </a:r>
            <a:r>
              <a:rPr lang="en-US" sz="2400" dirty="0">
                <a:cs typeface="Times New Roman"/>
              </a:rPr>
              <a:t>-level domestic public and private nonprofit </a:t>
            </a:r>
            <a:r>
              <a:rPr lang="en-US" sz="2400" dirty="0" smtClean="0">
                <a:cs typeface="Times New Roman"/>
              </a:rPr>
              <a:t>entities</a:t>
            </a:r>
            <a:endParaRPr lang="en-US" sz="2400" dirty="0">
              <a:cs typeface="Times New Roman"/>
            </a:endParaRPr>
          </a:p>
          <a:p>
            <a:pPr>
              <a:spcBef>
                <a:spcPts val="0"/>
              </a:spcBef>
              <a:spcAft>
                <a:spcPts val="1200"/>
              </a:spcAft>
              <a:buClr>
                <a:srgbClr val="666633"/>
              </a:buClr>
            </a:pPr>
            <a:r>
              <a:rPr lang="en-US" sz="2400" b="1" u="sng" dirty="0">
                <a:cs typeface="Times New Roman"/>
              </a:rPr>
              <a:t>Priority Populations</a:t>
            </a:r>
            <a:r>
              <a:rPr lang="en-US" sz="2400" b="1" dirty="0">
                <a:cs typeface="Times New Roman"/>
              </a:rPr>
              <a:t>: </a:t>
            </a:r>
            <a:r>
              <a:rPr lang="en-US" sz="2400" dirty="0" smtClean="0">
                <a:cs typeface="Times New Roman"/>
              </a:rPr>
              <a:t>Minority MSM, Women, Injection Drug Users, Re-Entry Populations</a:t>
            </a:r>
          </a:p>
          <a:p>
            <a:pPr>
              <a:spcBef>
                <a:spcPts val="0"/>
              </a:spcBef>
              <a:spcAft>
                <a:spcPts val="1200"/>
              </a:spcAft>
              <a:buClr>
                <a:srgbClr val="666633"/>
              </a:buClr>
            </a:pPr>
            <a:r>
              <a:rPr lang="en-US" sz="2400" b="1" u="sng" dirty="0" smtClean="0">
                <a:cs typeface="Times New Roman"/>
              </a:rPr>
              <a:t>Grant </a:t>
            </a:r>
            <a:r>
              <a:rPr lang="en-US" sz="2400" b="1" u="sng" dirty="0">
                <a:cs typeface="Times New Roman"/>
              </a:rPr>
              <a:t>awards in FY </a:t>
            </a:r>
            <a:r>
              <a:rPr lang="en-US" sz="2400" b="1" u="sng" dirty="0" smtClean="0">
                <a:cs typeface="Times New Roman"/>
              </a:rPr>
              <a:t>2008/09</a:t>
            </a:r>
            <a:r>
              <a:rPr lang="en-US" sz="2400" b="1" dirty="0" smtClean="0">
                <a:cs typeface="Times New Roman"/>
              </a:rPr>
              <a:t>:</a:t>
            </a:r>
            <a:r>
              <a:rPr lang="en-US" sz="2400" dirty="0" smtClean="0">
                <a:cs typeface="Times New Roman"/>
              </a:rPr>
              <a:t> 51 </a:t>
            </a:r>
            <a:r>
              <a:rPr lang="en-US" sz="2400" dirty="0">
                <a:cs typeface="Times New Roman"/>
              </a:rPr>
              <a:t>awards at </a:t>
            </a:r>
            <a:r>
              <a:rPr lang="en-US" sz="2400" dirty="0" smtClean="0">
                <a:cs typeface="Times New Roman"/>
              </a:rPr>
              <a:t>~ $400k each; 5-year</a:t>
            </a:r>
            <a:endParaRPr lang="en-US" sz="2400" dirty="0">
              <a:cs typeface="Times New Roman"/>
            </a:endParaRPr>
          </a:p>
          <a:p>
            <a:pPr>
              <a:spcBef>
                <a:spcPts val="0"/>
              </a:spcBef>
              <a:spcAft>
                <a:spcPts val="1200"/>
              </a:spcAft>
              <a:buClr>
                <a:srgbClr val="666633"/>
              </a:buClr>
            </a:pPr>
            <a:r>
              <a:rPr lang="en-US" sz="2400" b="1" u="sng" dirty="0">
                <a:cs typeface="Times New Roman"/>
              </a:rPr>
              <a:t>New grant awards expected in FY 2013</a:t>
            </a:r>
            <a:r>
              <a:rPr lang="en-US" sz="2400" b="1" dirty="0">
                <a:cs typeface="Times New Roman"/>
              </a:rPr>
              <a:t>: </a:t>
            </a:r>
            <a:r>
              <a:rPr lang="en-US" sz="2400" dirty="0">
                <a:cs typeface="Times New Roman"/>
              </a:rPr>
              <a:t>E</a:t>
            </a:r>
            <a:r>
              <a:rPr lang="en-US" sz="2400" dirty="0" smtClean="0">
                <a:cs typeface="Times New Roman"/>
              </a:rPr>
              <a:t>xpected </a:t>
            </a:r>
            <a:r>
              <a:rPr lang="en-US" sz="2400" dirty="0">
                <a:cs typeface="Times New Roman"/>
              </a:rPr>
              <a:t>funding </a:t>
            </a:r>
            <a:r>
              <a:rPr lang="en-US" sz="2400" dirty="0" smtClean="0">
                <a:cs typeface="Times New Roman"/>
              </a:rPr>
              <a:t>for prevention based grants under </a:t>
            </a:r>
            <a:r>
              <a:rPr lang="en-US" sz="2400" dirty="0">
                <a:cs typeface="Times New Roman"/>
              </a:rPr>
              <a:t>the FY 2013 CR </a:t>
            </a:r>
          </a:p>
          <a:p>
            <a:endParaRPr lang="en-US" dirty="0"/>
          </a:p>
        </p:txBody>
      </p:sp>
    </p:spTree>
    <p:extLst>
      <p:ext uri="{BB962C8B-B14F-4D97-AF65-F5344CB8AC3E}">
        <p14:creationId xmlns:p14="http://schemas.microsoft.com/office/powerpoint/2010/main" val="63798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95400"/>
          </a:xfrm>
        </p:spPr>
        <p:txBody>
          <a:bodyPr/>
          <a:lstStyle/>
          <a:p>
            <a:r>
              <a:rPr lang="en-US" sz="3200" b="1" dirty="0" smtClean="0"/>
              <a:t>ACA:  TRANSFORMATIVE POSITIVE EFFECT FOR THOSE LIVING W/BH PROBLEMS AND/OR HIV</a:t>
            </a:r>
            <a:endParaRPr lang="en-US" sz="3200" b="1" dirty="0"/>
          </a:p>
        </p:txBody>
      </p:sp>
      <p:sp>
        <p:nvSpPr>
          <p:cNvPr id="3" name="Content Placeholder 2"/>
          <p:cNvSpPr>
            <a:spLocks noGrp="1"/>
          </p:cNvSpPr>
          <p:nvPr>
            <p:ph idx="1"/>
          </p:nvPr>
        </p:nvSpPr>
        <p:spPr>
          <a:xfrm>
            <a:off x="76200" y="1676400"/>
            <a:ext cx="8991600" cy="5181600"/>
          </a:xfrm>
        </p:spPr>
        <p:txBody>
          <a:bodyPr/>
          <a:lstStyle/>
          <a:p>
            <a:pPr>
              <a:spcBef>
                <a:spcPts val="0"/>
              </a:spcBef>
              <a:spcAft>
                <a:spcPts val="1200"/>
              </a:spcAft>
              <a:buClr>
                <a:srgbClr val="666633"/>
              </a:buClr>
            </a:pPr>
            <a:r>
              <a:rPr lang="en-US" sz="2000" dirty="0" smtClean="0"/>
              <a:t>People w/ BH problems and/or HIV </a:t>
            </a:r>
            <a:r>
              <a:rPr lang="en-US" sz="2000" dirty="0"/>
              <a:t>are more likely to be uninsured, to face barriers in accessing medical care, and to experience higher rates of </a:t>
            </a:r>
            <a:r>
              <a:rPr lang="en-US" sz="2000" dirty="0" smtClean="0"/>
              <a:t>prejudice </a:t>
            </a:r>
            <a:r>
              <a:rPr lang="en-US" sz="2000" dirty="0"/>
              <a:t>and discrimination than other </a:t>
            </a:r>
            <a:r>
              <a:rPr lang="en-US" sz="2000" dirty="0" smtClean="0"/>
              <a:t>groups</a:t>
            </a:r>
          </a:p>
          <a:p>
            <a:pPr>
              <a:spcBef>
                <a:spcPts val="0"/>
              </a:spcBef>
              <a:spcAft>
                <a:spcPts val="1200"/>
              </a:spcAft>
              <a:buClr>
                <a:srgbClr val="666633"/>
              </a:buClr>
            </a:pPr>
            <a:r>
              <a:rPr lang="en-US" sz="2000" dirty="0"/>
              <a:t>ACA </a:t>
            </a:r>
            <a:r>
              <a:rPr lang="en-US" sz="2000" dirty="0" smtClean="0"/>
              <a:t>↓ disparities </a:t>
            </a:r>
            <a:r>
              <a:rPr lang="en-US" sz="2000" dirty="0"/>
              <a:t>that currently exist between </a:t>
            </a:r>
            <a:r>
              <a:rPr lang="en-US" sz="2000" dirty="0" smtClean="0"/>
              <a:t>availability </a:t>
            </a:r>
            <a:r>
              <a:rPr lang="en-US" sz="2000" dirty="0"/>
              <a:t>of services for </a:t>
            </a:r>
            <a:r>
              <a:rPr lang="en-US" sz="2000" dirty="0" smtClean="0"/>
              <a:t>M/SUDs </a:t>
            </a:r>
            <a:r>
              <a:rPr lang="en-US" sz="2000" dirty="0"/>
              <a:t>compared </a:t>
            </a:r>
            <a:r>
              <a:rPr lang="en-US" sz="2000" dirty="0" smtClean="0"/>
              <a:t>w/availability of </a:t>
            </a:r>
            <a:r>
              <a:rPr lang="en-US" sz="2000" dirty="0"/>
              <a:t>services for other medical </a:t>
            </a:r>
            <a:r>
              <a:rPr lang="en-US" sz="2000" dirty="0" smtClean="0"/>
              <a:t>conditions – parity applies</a:t>
            </a:r>
            <a:endParaRPr lang="en-US" sz="2000" dirty="0"/>
          </a:p>
          <a:p>
            <a:pPr>
              <a:spcBef>
                <a:spcPts val="0"/>
              </a:spcBef>
              <a:spcAft>
                <a:spcPts val="1200"/>
              </a:spcAft>
              <a:buClr>
                <a:srgbClr val="666633"/>
              </a:buClr>
            </a:pPr>
            <a:r>
              <a:rPr lang="en-US" sz="2000" dirty="0" smtClean="0"/>
              <a:t>ACA supports </a:t>
            </a:r>
            <a:r>
              <a:rPr lang="en-US" sz="2000" dirty="0"/>
              <a:t>integrated, coordinated care, especially for people </a:t>
            </a:r>
            <a:r>
              <a:rPr lang="en-US" sz="2000" dirty="0" smtClean="0"/>
              <a:t>w/ BH </a:t>
            </a:r>
            <a:r>
              <a:rPr lang="en-US" sz="2000" dirty="0"/>
              <a:t>and co-occurring health conditions, such as HIV/AIDs</a:t>
            </a:r>
            <a:endParaRPr lang="en-US" sz="2000" dirty="0" smtClean="0"/>
          </a:p>
          <a:p>
            <a:pPr>
              <a:spcBef>
                <a:spcPts val="0"/>
              </a:spcBef>
              <a:spcAft>
                <a:spcPts val="1200"/>
              </a:spcAft>
              <a:buClr>
                <a:srgbClr val="666633"/>
              </a:buClr>
            </a:pPr>
            <a:r>
              <a:rPr lang="en-US" sz="2000" dirty="0" smtClean="0"/>
              <a:t>Expands </a:t>
            </a:r>
            <a:r>
              <a:rPr lang="en-US" sz="2000" dirty="0"/>
              <a:t>Medicaid for the lowest income people; </a:t>
            </a:r>
            <a:r>
              <a:rPr lang="en-US" sz="2000" dirty="0" smtClean="0"/>
              <a:t>strengthens </a:t>
            </a:r>
            <a:r>
              <a:rPr lang="en-US" sz="2000" dirty="0"/>
              <a:t>and improves </a:t>
            </a:r>
            <a:r>
              <a:rPr lang="en-US" sz="2000" dirty="0" smtClean="0"/>
              <a:t>Medicare; and </a:t>
            </a:r>
            <a:r>
              <a:rPr lang="en-US" sz="2000" dirty="0"/>
              <a:t>makes private insurance work better for all </a:t>
            </a:r>
            <a:r>
              <a:rPr lang="en-US" sz="2000" dirty="0" smtClean="0"/>
              <a:t>Americans</a:t>
            </a:r>
          </a:p>
          <a:p>
            <a:pPr>
              <a:spcBef>
                <a:spcPts val="0"/>
              </a:spcBef>
              <a:spcAft>
                <a:spcPts val="1200"/>
              </a:spcAft>
              <a:buClr>
                <a:srgbClr val="666633"/>
              </a:buClr>
            </a:pPr>
            <a:r>
              <a:rPr lang="en-US" sz="2000" dirty="0" smtClean="0"/>
              <a:t>Increases access to critical prevention services, including SBIRT and HIV testing</a:t>
            </a:r>
          </a:p>
          <a:p>
            <a:pPr>
              <a:spcBef>
                <a:spcPts val="0"/>
              </a:spcBef>
              <a:spcAft>
                <a:spcPts val="1200"/>
              </a:spcAft>
              <a:buClr>
                <a:srgbClr val="666633"/>
              </a:buClr>
            </a:pPr>
            <a:r>
              <a:rPr lang="en-US" sz="2000" dirty="0" smtClean="0"/>
              <a:t>Prohibits </a:t>
            </a:r>
            <a:r>
              <a:rPr lang="en-US" sz="2000" dirty="0"/>
              <a:t>discrimination on </a:t>
            </a:r>
            <a:r>
              <a:rPr lang="en-US" sz="2000" dirty="0" smtClean="0"/>
              <a:t>basis </a:t>
            </a:r>
            <a:r>
              <a:rPr lang="en-US" sz="2000" dirty="0"/>
              <a:t>of </a:t>
            </a:r>
            <a:r>
              <a:rPr lang="en-US" sz="2000" dirty="0" smtClean="0"/>
              <a:t>M/SUDs and HIV status as pre-existing conditions; bans </a:t>
            </a:r>
            <a:r>
              <a:rPr lang="en-US" sz="2000" dirty="0"/>
              <a:t>lifetime limits on insurance </a:t>
            </a:r>
            <a:r>
              <a:rPr lang="en-US" sz="2000" dirty="0" smtClean="0"/>
              <a:t>coverage; and </a:t>
            </a:r>
            <a:r>
              <a:rPr lang="en-US" sz="2000" dirty="0"/>
              <a:t>is phasing out annual limits in </a:t>
            </a:r>
            <a:r>
              <a:rPr lang="en-US" sz="2000" dirty="0" smtClean="0"/>
              <a:t>coverage</a:t>
            </a:r>
          </a:p>
          <a:p>
            <a:pPr>
              <a:spcBef>
                <a:spcPts val="0"/>
              </a:spcBef>
              <a:spcAft>
                <a:spcPts val="1200"/>
              </a:spcAft>
              <a:buClr>
                <a:srgbClr val="666633"/>
              </a:buClr>
            </a:pPr>
            <a:endParaRPr lang="en-US" sz="2000" dirty="0"/>
          </a:p>
        </p:txBody>
      </p:sp>
    </p:spTree>
    <p:extLst>
      <p:ext uri="{BB962C8B-B14F-4D97-AF65-F5344CB8AC3E}">
        <p14:creationId xmlns:p14="http://schemas.microsoft.com/office/powerpoint/2010/main" val="355498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smtClean="0"/>
              <a:t>SAMHSA’S HEALTH REFORM PRIORITIES – FY 2012 AND FY 2013</a:t>
            </a:r>
            <a:endParaRPr lang="en-US" b="1" dirty="0"/>
          </a:p>
        </p:txBody>
      </p:sp>
      <p:sp>
        <p:nvSpPr>
          <p:cNvPr id="3" name="Content Placeholder 2"/>
          <p:cNvSpPr>
            <a:spLocks noGrp="1"/>
          </p:cNvSpPr>
          <p:nvPr>
            <p:ph idx="1"/>
          </p:nvPr>
        </p:nvSpPr>
        <p:spPr>
          <a:xfrm>
            <a:off x="152400" y="1600200"/>
            <a:ext cx="8763000" cy="5257800"/>
          </a:xfrm>
        </p:spPr>
        <p:txBody>
          <a:bodyPr/>
          <a:lstStyle/>
          <a:p>
            <a:pPr>
              <a:spcBef>
                <a:spcPct val="0"/>
              </a:spcBef>
              <a:spcAft>
                <a:spcPts val="600"/>
              </a:spcAft>
              <a:buClr>
                <a:srgbClr val="666633"/>
              </a:buClr>
              <a:buFont typeface="Wingdings" pitchFamily="2" charset="2"/>
              <a:buChar char="è"/>
            </a:pPr>
            <a:r>
              <a:rPr lang="en-US" sz="2800" dirty="0" smtClean="0"/>
              <a:t>Uniform Block Grant Application for FY2014 &amp; FY2015 </a:t>
            </a:r>
          </a:p>
          <a:p>
            <a:pPr>
              <a:spcBef>
                <a:spcPct val="0"/>
              </a:spcBef>
              <a:spcAft>
                <a:spcPts val="600"/>
              </a:spcAft>
              <a:buClr>
                <a:srgbClr val="666633"/>
              </a:buClr>
            </a:pPr>
            <a:r>
              <a:rPr lang="en-US" sz="2800" dirty="0" smtClean="0"/>
              <a:t>Enrollment Preparation</a:t>
            </a:r>
          </a:p>
          <a:p>
            <a:pPr>
              <a:spcBef>
                <a:spcPct val="0"/>
              </a:spcBef>
              <a:spcAft>
                <a:spcPts val="600"/>
              </a:spcAft>
              <a:buClr>
                <a:srgbClr val="666633"/>
              </a:buClr>
            </a:pPr>
            <a:r>
              <a:rPr lang="en-US" sz="2800" dirty="0" smtClean="0"/>
              <a:t>Exchanges and Qualified Health Plans Capacity</a:t>
            </a:r>
          </a:p>
          <a:p>
            <a:pPr>
              <a:spcBef>
                <a:spcPct val="0"/>
              </a:spcBef>
              <a:spcAft>
                <a:spcPts val="600"/>
              </a:spcAft>
              <a:buClr>
                <a:srgbClr val="666633"/>
              </a:buClr>
              <a:buFont typeface="Wingdings" pitchFamily="2" charset="2"/>
              <a:buChar char="è"/>
            </a:pPr>
            <a:r>
              <a:rPr lang="en-US" sz="2800" dirty="0" smtClean="0"/>
              <a:t>Parity in Medicaid Benchmark Plans and Essential Health Benefits</a:t>
            </a:r>
          </a:p>
          <a:p>
            <a:pPr>
              <a:spcBef>
                <a:spcPct val="0"/>
              </a:spcBef>
              <a:spcAft>
                <a:spcPts val="600"/>
              </a:spcAft>
              <a:buClr>
                <a:srgbClr val="666633"/>
              </a:buClr>
              <a:buFont typeface="Wingdings" pitchFamily="2" charset="2"/>
              <a:buChar char="è"/>
            </a:pPr>
            <a:r>
              <a:rPr lang="en-US" sz="2800" dirty="0" smtClean="0"/>
              <a:t>Provider Capacity Development (Including Workforce)</a:t>
            </a:r>
          </a:p>
          <a:p>
            <a:pPr>
              <a:spcBef>
                <a:spcPct val="0"/>
              </a:spcBef>
              <a:spcAft>
                <a:spcPts val="600"/>
              </a:spcAft>
              <a:buClr>
                <a:srgbClr val="666633"/>
              </a:buClr>
              <a:buFont typeface="Wingdings" pitchFamily="2" charset="2"/>
              <a:buChar char="è"/>
            </a:pPr>
            <a:r>
              <a:rPr lang="en-US" sz="2800" dirty="0" smtClean="0"/>
              <a:t>Work with States and Medicaid</a:t>
            </a:r>
          </a:p>
          <a:p>
            <a:pPr lvl="1">
              <a:spcBef>
                <a:spcPct val="0"/>
              </a:spcBef>
              <a:spcAft>
                <a:spcPts val="600"/>
              </a:spcAft>
              <a:buClr>
                <a:srgbClr val="666633"/>
              </a:buClr>
              <a:buFont typeface="Arial" pitchFamily="34" charset="0"/>
              <a:buChar char="•"/>
            </a:pPr>
            <a:r>
              <a:rPr lang="en-US" sz="2400" dirty="0" smtClean="0"/>
              <a:t>Health homes, rules/regs, service definitions and evidence, screening, prevention, duals, PBHCI, payment issues</a:t>
            </a:r>
          </a:p>
          <a:p>
            <a:pPr lvl="1">
              <a:spcBef>
                <a:spcPct val="0"/>
              </a:spcBef>
              <a:spcAft>
                <a:spcPts val="600"/>
              </a:spcAft>
              <a:buClr>
                <a:srgbClr val="666633"/>
              </a:buClr>
              <a:buFont typeface="Arial" pitchFamily="34" charset="0"/>
              <a:buChar char="•"/>
            </a:pPr>
            <a:r>
              <a:rPr lang="en-US" sz="2400" dirty="0" smtClean="0"/>
              <a:t>Parity – MHPAEA/ACA Implementation &amp; Communication</a:t>
            </a:r>
          </a:p>
          <a:p>
            <a:pPr>
              <a:spcBef>
                <a:spcPct val="0"/>
              </a:spcBef>
              <a:spcAft>
                <a:spcPts val="600"/>
              </a:spcAft>
              <a:buClr>
                <a:srgbClr val="666633"/>
              </a:buClr>
            </a:pPr>
            <a:r>
              <a:rPr lang="en-US" sz="2800" dirty="0" smtClean="0"/>
              <a:t>Quality (NBHQF) and Data (including HIT)</a:t>
            </a:r>
          </a:p>
          <a:p>
            <a:pPr>
              <a:spcBef>
                <a:spcPct val="0"/>
              </a:spcBef>
              <a:spcAft>
                <a:spcPts val="600"/>
              </a:spcAft>
              <a:buClr>
                <a:srgbClr val="666633"/>
              </a:buClr>
              <a:buFont typeface="Arial" pitchFamily="34" charset="0"/>
              <a:buChar char="•"/>
            </a:pPr>
            <a:endParaRPr lang="en-US" sz="2900" dirty="0" smtClean="0"/>
          </a:p>
          <a:p>
            <a:endParaRPr lang="en-US" dirty="0"/>
          </a:p>
        </p:txBody>
      </p:sp>
    </p:spTree>
    <p:extLst>
      <p:ext uri="{BB962C8B-B14F-4D97-AF65-F5344CB8AC3E}">
        <p14:creationId xmlns:p14="http://schemas.microsoft.com/office/powerpoint/2010/main" val="3175335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953000"/>
            <a:ext cx="2476500"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119" y="2981801"/>
            <a:ext cx="2274056" cy="1696796"/>
          </a:xfrm>
          <a:prstGeom prst="roundRect">
            <a:avLst>
              <a:gd name="adj" fmla="val 16667"/>
            </a:avLst>
          </a:prstGeom>
          <a:ln>
            <a:noFill/>
          </a:ln>
          <a:effectLst>
            <a:outerShdw blurRad="76200" dist="38100" dir="7800000" algn="tl" rotWithShape="0">
              <a:srgbClr val="000000">
                <a:alpha val="40000"/>
              </a:srgbClr>
            </a:outerShdw>
          </a:effectLst>
          <a:scene3d>
            <a:camera prst="perspectiveContrastingLeftFacing"/>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1295400"/>
          </a:xfrm>
        </p:spPr>
        <p:txBody>
          <a:bodyPr/>
          <a:lstStyle/>
          <a:p>
            <a:r>
              <a:rPr lang="en-US" b="1" dirty="0" smtClean="0"/>
              <a:t>BEHAVIORAL HEALTH </a:t>
            </a:r>
            <a:r>
              <a:rPr lang="en-US" b="1" i="1" dirty="0" smtClean="0"/>
              <a:t>IS</a:t>
            </a:r>
            <a:r>
              <a:rPr lang="en-US" b="1" dirty="0" smtClean="0"/>
              <a:t>     COMMUNITY HEATLH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570901"/>
              </p:ext>
            </p:extLst>
          </p:nvPr>
        </p:nvGraphicFramePr>
        <p:xfrm>
          <a:off x="-1" y="1991224"/>
          <a:ext cx="4127867" cy="2998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6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9394" y="1655938"/>
            <a:ext cx="1843087" cy="1226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8970" y="1566862"/>
            <a:ext cx="2312059" cy="13477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1029" y="4754051"/>
            <a:ext cx="2238636" cy="1484313"/>
          </a:xfrm>
          <a:prstGeom prst="roundRect">
            <a:avLst>
              <a:gd name="adj" fmla="val 16667"/>
            </a:avLst>
          </a:prstGeom>
          <a:ln>
            <a:noFill/>
          </a:ln>
          <a:effectLst>
            <a:outerShdw blurRad="76200" dist="38100" dir="7800000" algn="tl" rotWithShape="0">
              <a:srgbClr val="000000">
                <a:alpha val="40000"/>
              </a:srgbClr>
            </a:outerShdw>
          </a:effectLst>
          <a:scene3d>
            <a:camera prst="perspectiveAbove"/>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descr="C:\Documents and Settings\Compaq_Administrator\Local Settings\Temporary Internet Files\Content.IE5\YEXIBL73\MP90043863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3800" y="3276600"/>
            <a:ext cx="2403231" cy="1599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6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12179" y="3529013"/>
            <a:ext cx="45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1"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9600" y="4927527"/>
            <a:ext cx="656713" cy="66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89829" y="1824941"/>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4"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98764" y="1773273"/>
            <a:ext cx="495911" cy="4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3" name="Picture 1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38066" y="315509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5"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52689" y="6225009"/>
            <a:ext cx="558310" cy="55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6"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1021" y="3578955"/>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7" name="Picture 2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99277" y="3614738"/>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0" name="Picture 2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71600" y="1566862"/>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1" name="Picture 2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51050" y="1723300"/>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2" name="Picture 2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46890" y="1783105"/>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4" name="Picture 3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1729" y="1835492"/>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5" name="Picture 3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2359" y="2809176"/>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57" name="Picture 3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6445" y="4865840"/>
            <a:ext cx="2358417" cy="3834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70112" y="5885699"/>
            <a:ext cx="597444" cy="59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1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641"/>
                                        </p:tgtEl>
                                        <p:attrNameLst>
                                          <p:attrName>style.visibility</p:attrName>
                                        </p:attrNameLst>
                                      </p:cBhvr>
                                      <p:to>
                                        <p:strVal val="visible"/>
                                      </p:to>
                                    </p:set>
                                    <p:anim calcmode="lin" valueType="num">
                                      <p:cBhvr additive="base">
                                        <p:cTn id="7" dur="2500" fill="hold"/>
                                        <p:tgtEl>
                                          <p:spTgt spid="26641"/>
                                        </p:tgtEl>
                                        <p:attrNameLst>
                                          <p:attrName>ppt_x</p:attrName>
                                        </p:attrNameLst>
                                      </p:cBhvr>
                                      <p:tavLst>
                                        <p:tav tm="0">
                                          <p:val>
                                            <p:strVal val="0-#ppt_w/2"/>
                                          </p:val>
                                        </p:tav>
                                        <p:tav tm="100000">
                                          <p:val>
                                            <p:strVal val="#ppt_x"/>
                                          </p:val>
                                        </p:tav>
                                      </p:tavLst>
                                    </p:anim>
                                    <p:anim calcmode="lin" valueType="num">
                                      <p:cBhvr additive="base">
                                        <p:cTn id="8" dur="2500" fill="hold"/>
                                        <p:tgtEl>
                                          <p:spTgt spid="26641"/>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8" fill="hold" nodeType="afterEffect">
                                  <p:stCondLst>
                                    <p:cond delay="0"/>
                                  </p:stCondLst>
                                  <p:childTnLst>
                                    <p:set>
                                      <p:cBhvr>
                                        <p:cTn id="11" dur="1" fill="hold">
                                          <p:stCondLst>
                                            <p:cond delay="0"/>
                                          </p:stCondLst>
                                        </p:cTn>
                                        <p:tgtEl>
                                          <p:spTgt spid="26643"/>
                                        </p:tgtEl>
                                        <p:attrNameLst>
                                          <p:attrName>style.visibility</p:attrName>
                                        </p:attrNameLst>
                                      </p:cBhvr>
                                      <p:to>
                                        <p:strVal val="visible"/>
                                      </p:to>
                                    </p:set>
                                    <p:anim calcmode="lin" valueType="num">
                                      <p:cBhvr additive="base">
                                        <p:cTn id="12" dur="2500" fill="hold"/>
                                        <p:tgtEl>
                                          <p:spTgt spid="26643"/>
                                        </p:tgtEl>
                                        <p:attrNameLst>
                                          <p:attrName>ppt_x</p:attrName>
                                        </p:attrNameLst>
                                      </p:cBhvr>
                                      <p:tavLst>
                                        <p:tav tm="0">
                                          <p:val>
                                            <p:strVal val="0-#ppt_w/2"/>
                                          </p:val>
                                        </p:tav>
                                        <p:tav tm="100000">
                                          <p:val>
                                            <p:strVal val="#ppt_x"/>
                                          </p:val>
                                        </p:tav>
                                      </p:tavLst>
                                    </p:anim>
                                    <p:anim calcmode="lin" valueType="num">
                                      <p:cBhvr additive="base">
                                        <p:cTn id="13" dur="2500" fill="hold"/>
                                        <p:tgtEl>
                                          <p:spTgt spid="26643"/>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nodeType="afterEffect">
                                  <p:stCondLst>
                                    <p:cond delay="0"/>
                                  </p:stCondLst>
                                  <p:childTnLst>
                                    <p:set>
                                      <p:cBhvr>
                                        <p:cTn id="16" dur="1" fill="hold">
                                          <p:stCondLst>
                                            <p:cond delay="0"/>
                                          </p:stCondLst>
                                        </p:cTn>
                                        <p:tgtEl>
                                          <p:spTgt spid="26644"/>
                                        </p:tgtEl>
                                        <p:attrNameLst>
                                          <p:attrName>style.visibility</p:attrName>
                                        </p:attrNameLst>
                                      </p:cBhvr>
                                      <p:to>
                                        <p:strVal val="visible"/>
                                      </p:to>
                                    </p:set>
                                    <p:anim calcmode="lin" valueType="num">
                                      <p:cBhvr additive="base">
                                        <p:cTn id="17" dur="2500" fill="hold"/>
                                        <p:tgtEl>
                                          <p:spTgt spid="26644"/>
                                        </p:tgtEl>
                                        <p:attrNameLst>
                                          <p:attrName>ppt_x</p:attrName>
                                        </p:attrNameLst>
                                      </p:cBhvr>
                                      <p:tavLst>
                                        <p:tav tm="0">
                                          <p:val>
                                            <p:strVal val="0-#ppt_w/2"/>
                                          </p:val>
                                        </p:tav>
                                        <p:tav tm="100000">
                                          <p:val>
                                            <p:strVal val="#ppt_x"/>
                                          </p:val>
                                        </p:tav>
                                      </p:tavLst>
                                    </p:anim>
                                    <p:anim calcmode="lin" valueType="num">
                                      <p:cBhvr additive="base">
                                        <p:cTn id="18" dur="2500" fill="hold"/>
                                        <p:tgtEl>
                                          <p:spTgt spid="26644"/>
                                        </p:tgtEl>
                                        <p:attrNameLst>
                                          <p:attrName>ppt_y</p:attrName>
                                        </p:attrNameLst>
                                      </p:cBhvr>
                                      <p:tavLst>
                                        <p:tav tm="0">
                                          <p:val>
                                            <p:strVal val="#ppt_y"/>
                                          </p:val>
                                        </p:tav>
                                        <p:tav tm="100000">
                                          <p:val>
                                            <p:strVal val="#ppt_y"/>
                                          </p:val>
                                        </p:tav>
                                      </p:tavLst>
                                    </p:anim>
                                  </p:childTnLst>
                                </p:cTn>
                              </p:par>
                            </p:childTnLst>
                          </p:cTn>
                        </p:par>
                        <p:par>
                          <p:cTn id="19" fill="hold">
                            <p:stCondLst>
                              <p:cond delay="7500"/>
                            </p:stCondLst>
                            <p:childTnLst>
                              <p:par>
                                <p:cTn id="20" presetID="2" presetClass="entr" presetSubtype="8" fill="hold" nodeType="afterEffect">
                                  <p:stCondLst>
                                    <p:cond delay="0"/>
                                  </p:stCondLst>
                                  <p:childTnLst>
                                    <p:set>
                                      <p:cBhvr>
                                        <p:cTn id="21" dur="1" fill="hold">
                                          <p:stCondLst>
                                            <p:cond delay="0"/>
                                          </p:stCondLst>
                                        </p:cTn>
                                        <p:tgtEl>
                                          <p:spTgt spid="26637"/>
                                        </p:tgtEl>
                                        <p:attrNameLst>
                                          <p:attrName>style.visibility</p:attrName>
                                        </p:attrNameLst>
                                      </p:cBhvr>
                                      <p:to>
                                        <p:strVal val="visible"/>
                                      </p:to>
                                    </p:set>
                                    <p:anim calcmode="lin" valueType="num">
                                      <p:cBhvr additive="base">
                                        <p:cTn id="22" dur="2500" fill="hold"/>
                                        <p:tgtEl>
                                          <p:spTgt spid="26637"/>
                                        </p:tgtEl>
                                        <p:attrNameLst>
                                          <p:attrName>ppt_x</p:attrName>
                                        </p:attrNameLst>
                                      </p:cBhvr>
                                      <p:tavLst>
                                        <p:tav tm="0">
                                          <p:val>
                                            <p:strVal val="0-#ppt_w/2"/>
                                          </p:val>
                                        </p:tav>
                                        <p:tav tm="100000">
                                          <p:val>
                                            <p:strVal val="#ppt_x"/>
                                          </p:val>
                                        </p:tav>
                                      </p:tavLst>
                                    </p:anim>
                                    <p:anim calcmode="lin" valueType="num">
                                      <p:cBhvr additive="base">
                                        <p:cTn id="23" dur="2500" fill="hold"/>
                                        <p:tgtEl>
                                          <p:spTgt spid="26637"/>
                                        </p:tgtEl>
                                        <p:attrNameLst>
                                          <p:attrName>ppt_y</p:attrName>
                                        </p:attrNameLst>
                                      </p:cBhvr>
                                      <p:tavLst>
                                        <p:tav tm="0">
                                          <p:val>
                                            <p:strVal val="#ppt_y"/>
                                          </p:val>
                                        </p:tav>
                                        <p:tav tm="100000">
                                          <p:val>
                                            <p:strVal val="#ppt_y"/>
                                          </p:val>
                                        </p:tav>
                                      </p:tavLst>
                                    </p:anim>
                                  </p:childTnLst>
                                </p:cTn>
                              </p:par>
                            </p:childTnLst>
                          </p:cTn>
                        </p:par>
                        <p:par>
                          <p:cTn id="24" fill="hold">
                            <p:stCondLst>
                              <p:cond delay="10000"/>
                            </p:stCondLst>
                            <p:childTnLst>
                              <p:par>
                                <p:cTn id="25" presetID="2" presetClass="entr" presetSubtype="8" fill="hold" nodeType="afterEffect">
                                  <p:stCondLst>
                                    <p:cond delay="0"/>
                                  </p:stCondLst>
                                  <p:childTnLst>
                                    <p:set>
                                      <p:cBhvr>
                                        <p:cTn id="26" dur="1" fill="hold">
                                          <p:stCondLst>
                                            <p:cond delay="0"/>
                                          </p:stCondLst>
                                        </p:cTn>
                                        <p:tgtEl>
                                          <p:spTgt spid="26642"/>
                                        </p:tgtEl>
                                        <p:attrNameLst>
                                          <p:attrName>style.visibility</p:attrName>
                                        </p:attrNameLst>
                                      </p:cBhvr>
                                      <p:to>
                                        <p:strVal val="visible"/>
                                      </p:to>
                                    </p:set>
                                    <p:anim calcmode="lin" valueType="num">
                                      <p:cBhvr additive="base">
                                        <p:cTn id="27" dur="2500" fill="hold"/>
                                        <p:tgtEl>
                                          <p:spTgt spid="26642"/>
                                        </p:tgtEl>
                                        <p:attrNameLst>
                                          <p:attrName>ppt_x</p:attrName>
                                        </p:attrNameLst>
                                      </p:cBhvr>
                                      <p:tavLst>
                                        <p:tav tm="0">
                                          <p:val>
                                            <p:strVal val="0-#ppt_w/2"/>
                                          </p:val>
                                        </p:tav>
                                        <p:tav tm="100000">
                                          <p:val>
                                            <p:strVal val="#ppt_x"/>
                                          </p:val>
                                        </p:tav>
                                      </p:tavLst>
                                    </p:anim>
                                    <p:anim calcmode="lin" valueType="num">
                                      <p:cBhvr additive="base">
                                        <p:cTn id="28" dur="2500" fill="hold"/>
                                        <p:tgtEl>
                                          <p:spTgt spid="26642"/>
                                        </p:tgtEl>
                                        <p:attrNameLst>
                                          <p:attrName>ppt_y</p:attrName>
                                        </p:attrNameLst>
                                      </p:cBhvr>
                                      <p:tavLst>
                                        <p:tav tm="0">
                                          <p:val>
                                            <p:strVal val="#ppt_y"/>
                                          </p:val>
                                        </p:tav>
                                        <p:tav tm="100000">
                                          <p:val>
                                            <p:strVal val="#ppt_y"/>
                                          </p:val>
                                        </p:tav>
                                      </p:tavLst>
                                    </p:anim>
                                  </p:childTnLst>
                                </p:cTn>
                              </p:par>
                            </p:childTnLst>
                          </p:cTn>
                        </p:par>
                        <p:par>
                          <p:cTn id="29" fill="hold">
                            <p:stCondLst>
                              <p:cond delay="12500"/>
                            </p:stCondLst>
                            <p:childTnLst>
                              <p:par>
                                <p:cTn id="30" presetID="2" presetClass="entr" presetSubtype="9" fill="hold" nodeType="afterEffect">
                                  <p:stCondLst>
                                    <p:cond delay="0"/>
                                  </p:stCondLst>
                                  <p:childTnLst>
                                    <p:set>
                                      <p:cBhvr>
                                        <p:cTn id="31" dur="1" fill="hold">
                                          <p:stCondLst>
                                            <p:cond delay="0"/>
                                          </p:stCondLst>
                                        </p:cTn>
                                        <p:tgtEl>
                                          <p:spTgt spid="26645"/>
                                        </p:tgtEl>
                                        <p:attrNameLst>
                                          <p:attrName>style.visibility</p:attrName>
                                        </p:attrNameLst>
                                      </p:cBhvr>
                                      <p:to>
                                        <p:strVal val="visible"/>
                                      </p:to>
                                    </p:set>
                                    <p:anim calcmode="lin" valueType="num">
                                      <p:cBhvr additive="base">
                                        <p:cTn id="32" dur="2500" fill="hold"/>
                                        <p:tgtEl>
                                          <p:spTgt spid="26645"/>
                                        </p:tgtEl>
                                        <p:attrNameLst>
                                          <p:attrName>ppt_x</p:attrName>
                                        </p:attrNameLst>
                                      </p:cBhvr>
                                      <p:tavLst>
                                        <p:tav tm="0">
                                          <p:val>
                                            <p:strVal val="0-#ppt_w/2"/>
                                          </p:val>
                                        </p:tav>
                                        <p:tav tm="100000">
                                          <p:val>
                                            <p:strVal val="#ppt_x"/>
                                          </p:val>
                                        </p:tav>
                                      </p:tavLst>
                                    </p:anim>
                                    <p:anim calcmode="lin" valueType="num">
                                      <p:cBhvr additive="base">
                                        <p:cTn id="33" dur="2500" fill="hold"/>
                                        <p:tgtEl>
                                          <p:spTgt spid="26645"/>
                                        </p:tgtEl>
                                        <p:attrNameLst>
                                          <p:attrName>ppt_y</p:attrName>
                                        </p:attrNameLst>
                                      </p:cBhvr>
                                      <p:tavLst>
                                        <p:tav tm="0">
                                          <p:val>
                                            <p:strVal val="0-#ppt_h/2"/>
                                          </p:val>
                                        </p:tav>
                                        <p:tav tm="100000">
                                          <p:val>
                                            <p:strVal val="#ppt_y"/>
                                          </p:val>
                                        </p:tav>
                                      </p:tavLst>
                                    </p:anim>
                                  </p:childTnLst>
                                </p:cTn>
                              </p:par>
                            </p:childTnLst>
                          </p:cTn>
                        </p:par>
                        <p:par>
                          <p:cTn id="34" fill="hold">
                            <p:stCondLst>
                              <p:cond delay="15000"/>
                            </p:stCondLst>
                            <p:childTnLst>
                              <p:par>
                                <p:cTn id="35" presetID="2" presetClass="entr" presetSubtype="9" fill="hold" nodeType="afterEffect">
                                  <p:stCondLst>
                                    <p:cond delay="0"/>
                                  </p:stCondLst>
                                  <p:childTnLst>
                                    <p:set>
                                      <p:cBhvr>
                                        <p:cTn id="36" dur="1" fill="hold">
                                          <p:stCondLst>
                                            <p:cond delay="0"/>
                                          </p:stCondLst>
                                        </p:cTn>
                                        <p:tgtEl>
                                          <p:spTgt spid="26626"/>
                                        </p:tgtEl>
                                        <p:attrNameLst>
                                          <p:attrName>style.visibility</p:attrName>
                                        </p:attrNameLst>
                                      </p:cBhvr>
                                      <p:to>
                                        <p:strVal val="visible"/>
                                      </p:to>
                                    </p:set>
                                    <p:anim calcmode="lin" valueType="num">
                                      <p:cBhvr additive="base">
                                        <p:cTn id="37" dur="2500" fill="hold"/>
                                        <p:tgtEl>
                                          <p:spTgt spid="26626"/>
                                        </p:tgtEl>
                                        <p:attrNameLst>
                                          <p:attrName>ppt_x</p:attrName>
                                        </p:attrNameLst>
                                      </p:cBhvr>
                                      <p:tavLst>
                                        <p:tav tm="0">
                                          <p:val>
                                            <p:strVal val="0-#ppt_w/2"/>
                                          </p:val>
                                        </p:tav>
                                        <p:tav tm="100000">
                                          <p:val>
                                            <p:strVal val="#ppt_x"/>
                                          </p:val>
                                        </p:tav>
                                      </p:tavLst>
                                    </p:anim>
                                    <p:anim calcmode="lin" valueType="num">
                                      <p:cBhvr additive="base">
                                        <p:cTn id="38" dur="2500" fill="hold"/>
                                        <p:tgtEl>
                                          <p:spTgt spid="266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sz="4000" b="1" dirty="0"/>
              <a:t>WHY DOES </a:t>
            </a:r>
            <a:r>
              <a:rPr lang="en-US" sz="4000" b="1" dirty="0" smtClean="0"/>
              <a:t/>
            </a:r>
            <a:br>
              <a:rPr lang="en-US" sz="4000" b="1" dirty="0" smtClean="0"/>
            </a:br>
            <a:r>
              <a:rPr lang="en-US" sz="4000" b="1" dirty="0" smtClean="0"/>
              <a:t>BEHAVIORAL </a:t>
            </a:r>
            <a:r>
              <a:rPr lang="en-US" sz="4000" b="1" dirty="0"/>
              <a:t>HEALTH MATTER?</a:t>
            </a:r>
          </a:p>
        </p:txBody>
      </p:sp>
      <p:sp>
        <p:nvSpPr>
          <p:cNvPr id="3" name="Content Placeholder 2"/>
          <p:cNvSpPr>
            <a:spLocks noGrp="1"/>
          </p:cNvSpPr>
          <p:nvPr>
            <p:ph idx="1"/>
          </p:nvPr>
        </p:nvSpPr>
        <p:spPr>
          <a:xfrm>
            <a:off x="76200" y="1524000"/>
            <a:ext cx="9067800" cy="5181600"/>
          </a:xfrm>
        </p:spPr>
        <p:txBody>
          <a:bodyPr/>
          <a:lstStyle/>
          <a:p>
            <a:pPr>
              <a:spcBef>
                <a:spcPts val="0"/>
              </a:spcBef>
              <a:spcAft>
                <a:spcPts val="1000"/>
              </a:spcAft>
              <a:buClr>
                <a:srgbClr val="666633"/>
              </a:buClr>
            </a:pPr>
            <a:r>
              <a:rPr lang="en-US" sz="2000" dirty="0"/>
              <a:t>CDC estimates:  half of all Americans will meet </a:t>
            </a:r>
            <a:r>
              <a:rPr lang="en-US" sz="2000" dirty="0" smtClean="0"/>
              <a:t>criteria </a:t>
            </a:r>
            <a:r>
              <a:rPr lang="en-US" sz="2000" dirty="0"/>
              <a:t>for mental illness at some point in their lives; half of us know someone in recovery from substance </a:t>
            </a:r>
            <a:r>
              <a:rPr lang="en-US" sz="2000" dirty="0" smtClean="0"/>
              <a:t>abuse</a:t>
            </a:r>
          </a:p>
          <a:p>
            <a:pPr>
              <a:spcBef>
                <a:spcPts val="0"/>
              </a:spcBef>
              <a:spcAft>
                <a:spcPts val="1000"/>
              </a:spcAft>
              <a:buClr>
                <a:srgbClr val="666633"/>
              </a:buClr>
            </a:pPr>
            <a:r>
              <a:rPr lang="en-US" sz="2000" dirty="0" smtClean="0"/>
              <a:t>7 </a:t>
            </a:r>
            <a:r>
              <a:rPr lang="en-US" sz="2000" dirty="0"/>
              <a:t>percent of the adult population (34 million people), have co-morbid </a:t>
            </a:r>
            <a:r>
              <a:rPr lang="en-US" sz="2000" dirty="0" smtClean="0"/>
              <a:t>mental/physical </a:t>
            </a:r>
            <a:r>
              <a:rPr lang="en-US" sz="2000" dirty="0"/>
              <a:t>conditions </a:t>
            </a:r>
            <a:r>
              <a:rPr lang="en-US" sz="2000" dirty="0" smtClean="0"/>
              <a:t>w/in </a:t>
            </a:r>
            <a:r>
              <a:rPr lang="en-US" sz="2000" dirty="0"/>
              <a:t>a given </a:t>
            </a:r>
            <a:r>
              <a:rPr lang="en-US" sz="2000" dirty="0" smtClean="0"/>
              <a:t>year</a:t>
            </a:r>
          </a:p>
          <a:p>
            <a:pPr>
              <a:spcBef>
                <a:spcPts val="0"/>
              </a:spcBef>
              <a:spcAft>
                <a:spcPts val="1000"/>
              </a:spcAft>
              <a:buClr>
                <a:srgbClr val="666633"/>
              </a:buClr>
            </a:pPr>
            <a:r>
              <a:rPr lang="en-US" sz="2000" dirty="0"/>
              <a:t>People with M/SUDs are nearly 2x as likely as general population to die prematurely, (8.2 years younger) often of </a:t>
            </a:r>
            <a:r>
              <a:rPr lang="en-US" sz="2000" dirty="0" smtClean="0"/>
              <a:t>preventable/treatable medical causes </a:t>
            </a:r>
            <a:r>
              <a:rPr lang="en-US" sz="2000" dirty="0"/>
              <a:t>(</a:t>
            </a:r>
            <a:r>
              <a:rPr lang="en-US" sz="2000" dirty="0" smtClean="0"/>
              <a:t>95.4 percent) </a:t>
            </a:r>
          </a:p>
          <a:p>
            <a:pPr>
              <a:spcBef>
                <a:spcPts val="0"/>
              </a:spcBef>
              <a:spcAft>
                <a:spcPts val="0"/>
              </a:spcAft>
              <a:buClr>
                <a:srgbClr val="666633"/>
              </a:buClr>
            </a:pPr>
            <a:r>
              <a:rPr lang="en-US" sz="2000" dirty="0" smtClean="0"/>
              <a:t>Violence </a:t>
            </a:r>
            <a:r>
              <a:rPr lang="en-US" sz="2000" dirty="0"/>
              <a:t>and trauma </a:t>
            </a:r>
            <a:r>
              <a:rPr lang="en-US" sz="2000" dirty="0" smtClean="0"/>
              <a:t>are </a:t>
            </a:r>
            <a:r>
              <a:rPr lang="en-US" sz="2000" dirty="0"/>
              <a:t>significantly associated with </a:t>
            </a:r>
            <a:r>
              <a:rPr lang="en-US" sz="2000" dirty="0" smtClean="0"/>
              <a:t>↑ risk for health, BH &amp; HIV</a:t>
            </a:r>
          </a:p>
          <a:p>
            <a:pPr lvl="1">
              <a:spcBef>
                <a:spcPts val="0"/>
              </a:spcBef>
              <a:spcAft>
                <a:spcPts val="0"/>
              </a:spcAft>
              <a:buClr>
                <a:srgbClr val="666633"/>
              </a:buClr>
            </a:pPr>
            <a:r>
              <a:rPr lang="en-US" sz="2000" dirty="0" smtClean="0"/>
              <a:t>Lifetime </a:t>
            </a:r>
            <a:r>
              <a:rPr lang="en-US" sz="2000" dirty="0"/>
              <a:t>history of sexual abuse among women: </a:t>
            </a:r>
            <a:r>
              <a:rPr lang="en-US" sz="2000" dirty="0" smtClean="0"/>
              <a:t>~ 15 </a:t>
            </a:r>
            <a:r>
              <a:rPr lang="en-US" sz="2000" dirty="0"/>
              <a:t>to 25 </a:t>
            </a:r>
            <a:r>
              <a:rPr lang="en-US" sz="2000" dirty="0" smtClean="0"/>
              <a:t>percent</a:t>
            </a:r>
          </a:p>
          <a:p>
            <a:pPr lvl="1">
              <a:spcBef>
                <a:spcPts val="0"/>
              </a:spcBef>
              <a:spcAft>
                <a:spcPts val="0"/>
              </a:spcAft>
              <a:buClr>
                <a:srgbClr val="666633"/>
              </a:buClr>
            </a:pPr>
            <a:r>
              <a:rPr lang="en-US" sz="2000" dirty="0"/>
              <a:t>30 to 57 percent of female substance abusers meet criteria for PTSD, with elevated risk related to higher incidence of childhood physical and sexual abuse – 2 or 3 times </a:t>
            </a:r>
            <a:r>
              <a:rPr lang="en-US" sz="2000" dirty="0" smtClean="0"/>
              <a:t>↑ than males</a:t>
            </a:r>
          </a:p>
          <a:p>
            <a:pPr lvl="1">
              <a:spcBef>
                <a:spcPts val="0"/>
              </a:spcBef>
              <a:spcAft>
                <a:spcPts val="1000"/>
              </a:spcAft>
              <a:buClr>
                <a:srgbClr val="666633"/>
              </a:buClr>
            </a:pPr>
            <a:r>
              <a:rPr lang="en-US" sz="2000" dirty="0" smtClean="0"/>
              <a:t>Almost all women in M/SUD treatment settings have history of trauma</a:t>
            </a:r>
          </a:p>
          <a:p>
            <a:pPr>
              <a:spcBef>
                <a:spcPts val="0"/>
              </a:spcBef>
              <a:spcAft>
                <a:spcPts val="1000"/>
              </a:spcAft>
              <a:buClr>
                <a:srgbClr val="666633"/>
              </a:buClr>
            </a:pPr>
            <a:r>
              <a:rPr lang="en-US" sz="2000" dirty="0" smtClean="0"/>
              <a:t>Untreated M/SUDs among top 5 predictors of poor adherence to HIV/AIDS treatment</a:t>
            </a:r>
          </a:p>
        </p:txBody>
      </p:sp>
    </p:spTree>
    <p:extLst>
      <p:ext uri="{BB962C8B-B14F-4D97-AF65-F5344CB8AC3E}">
        <p14:creationId xmlns:p14="http://schemas.microsoft.com/office/powerpoint/2010/main" val="205436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M/SUDs ↑ RISK </a:t>
            </a:r>
            <a:endParaRPr lang="en-US" b="1" dirty="0"/>
          </a:p>
        </p:txBody>
      </p:sp>
      <p:sp>
        <p:nvSpPr>
          <p:cNvPr id="3" name="Content Placeholder 2"/>
          <p:cNvSpPr>
            <a:spLocks noGrp="1"/>
          </p:cNvSpPr>
          <p:nvPr>
            <p:ph idx="1"/>
          </p:nvPr>
        </p:nvSpPr>
        <p:spPr>
          <a:xfrm>
            <a:off x="152400" y="1674829"/>
            <a:ext cx="8763000" cy="5181600"/>
          </a:xfrm>
        </p:spPr>
        <p:txBody>
          <a:bodyPr/>
          <a:lstStyle/>
          <a:p>
            <a:pPr algn="ctr"/>
            <a:r>
              <a:rPr lang="en-US" sz="2800" dirty="0"/>
              <a:t>P</a:t>
            </a:r>
            <a:r>
              <a:rPr lang="en-US" sz="2800" dirty="0" smtClean="0"/>
              <a:t>hysical </a:t>
            </a:r>
            <a:r>
              <a:rPr lang="en-US" sz="2800" dirty="0"/>
              <a:t>health </a:t>
            </a:r>
            <a:r>
              <a:rPr lang="en-US" sz="2800" dirty="0" smtClean="0"/>
              <a:t>problems &amp; chronic disease</a:t>
            </a:r>
          </a:p>
          <a:p>
            <a:pPr algn="ctr"/>
            <a:r>
              <a:rPr lang="en-US" sz="2800" b="1" dirty="0" smtClean="0">
                <a:solidFill>
                  <a:srgbClr val="990000"/>
                </a:solidFill>
              </a:rPr>
              <a:t>HIV/AIDS, STDs, Hepatitis</a:t>
            </a:r>
          </a:p>
          <a:p>
            <a:pPr algn="ctr"/>
            <a:r>
              <a:rPr lang="en-US" sz="2800" dirty="0" smtClean="0"/>
              <a:t>Lost productivity/job loss</a:t>
            </a:r>
          </a:p>
          <a:p>
            <a:pPr algn="ctr"/>
            <a:r>
              <a:rPr lang="en-US" sz="2800" dirty="0" smtClean="0"/>
              <a:t>Parenting deficiencies &amp; involvement in CW system</a:t>
            </a:r>
          </a:p>
          <a:p>
            <a:pPr algn="ctr"/>
            <a:r>
              <a:rPr lang="en-US" sz="2800" dirty="0" smtClean="0"/>
              <a:t>Adult &amp; Juvenile incarceration &amp; recidivism</a:t>
            </a:r>
          </a:p>
          <a:p>
            <a:pPr algn="ctr"/>
            <a:r>
              <a:rPr lang="en-US" sz="2800" dirty="0" smtClean="0"/>
              <a:t>Homelessness</a:t>
            </a:r>
          </a:p>
          <a:p>
            <a:pPr algn="ctr"/>
            <a:r>
              <a:rPr lang="en-US" sz="2800" dirty="0" smtClean="0"/>
              <a:t>Suicide attempts and completions</a:t>
            </a:r>
            <a:endParaRPr lang="en-US" sz="2800" dirty="0"/>
          </a:p>
          <a:p>
            <a:pPr marL="0" indent="0" algn="ctr">
              <a:buNone/>
            </a:pPr>
            <a:endParaRPr lang="en-US" sz="2800" dirty="0"/>
          </a:p>
        </p:txBody>
      </p:sp>
      <p:pic>
        <p:nvPicPr>
          <p:cNvPr id="409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2269" b="15601"/>
          <a:stretch/>
        </p:blipFill>
        <p:spPr bwMode="auto">
          <a:xfrm>
            <a:off x="2819400" y="5181600"/>
            <a:ext cx="3276600" cy="1526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54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SUBSTANCE USE AND HIV/AIDS</a:t>
            </a:r>
            <a:endParaRPr lang="en-US" sz="4000" b="1" dirty="0"/>
          </a:p>
        </p:txBody>
      </p:sp>
      <p:sp>
        <p:nvSpPr>
          <p:cNvPr id="3" name="Content Placeholder 2"/>
          <p:cNvSpPr>
            <a:spLocks noGrp="1"/>
          </p:cNvSpPr>
          <p:nvPr>
            <p:ph idx="1"/>
          </p:nvPr>
        </p:nvSpPr>
        <p:spPr>
          <a:xfrm>
            <a:off x="533400" y="1752600"/>
            <a:ext cx="8305800" cy="4724400"/>
          </a:xfrm>
        </p:spPr>
        <p:txBody>
          <a:bodyPr/>
          <a:lstStyle/>
          <a:p>
            <a:pPr>
              <a:spcBef>
                <a:spcPts val="0"/>
              </a:spcBef>
              <a:spcAft>
                <a:spcPts val="800"/>
              </a:spcAft>
              <a:buClr>
                <a:srgbClr val="666633"/>
              </a:buClr>
            </a:pPr>
            <a:r>
              <a:rPr lang="en-US" sz="2800" dirty="0" smtClean="0"/>
              <a:t>Behaviors associated w/substance abuse fuel HIV transmission </a:t>
            </a:r>
          </a:p>
          <a:p>
            <a:pPr>
              <a:spcBef>
                <a:spcPts val="0"/>
              </a:spcBef>
              <a:spcAft>
                <a:spcPts val="800"/>
              </a:spcAft>
              <a:buClr>
                <a:srgbClr val="666633"/>
              </a:buClr>
              <a:buNone/>
            </a:pPr>
            <a:endParaRPr lang="en-US" sz="2800" dirty="0" smtClean="0"/>
          </a:p>
          <a:p>
            <a:pPr>
              <a:spcBef>
                <a:spcPts val="0"/>
              </a:spcBef>
              <a:spcAft>
                <a:spcPts val="800"/>
              </a:spcAft>
              <a:buClr>
                <a:srgbClr val="666633"/>
              </a:buClr>
            </a:pPr>
            <a:r>
              <a:rPr lang="en-US" sz="2800" dirty="0" smtClean="0"/>
              <a:t>9 percent of all </a:t>
            </a:r>
            <a:r>
              <a:rPr lang="en-US" sz="2800" dirty="0"/>
              <a:t>new HIV infections </a:t>
            </a:r>
            <a:r>
              <a:rPr lang="en-US" sz="2800" dirty="0" smtClean="0"/>
              <a:t>occur </a:t>
            </a:r>
            <a:r>
              <a:rPr lang="en-US" sz="2800" dirty="0"/>
              <a:t>among injection drug </a:t>
            </a:r>
            <a:r>
              <a:rPr lang="en-US" sz="2800" dirty="0" smtClean="0"/>
              <a:t>users; 3 percent among MSM/IDU </a:t>
            </a:r>
          </a:p>
          <a:p>
            <a:pPr>
              <a:spcBef>
                <a:spcPts val="0"/>
              </a:spcBef>
              <a:spcAft>
                <a:spcPts val="800"/>
              </a:spcAft>
              <a:buClr>
                <a:srgbClr val="666633"/>
              </a:buClr>
              <a:buNone/>
            </a:pPr>
            <a:endParaRPr lang="en-US" sz="2800" dirty="0" smtClean="0"/>
          </a:p>
          <a:p>
            <a:pPr>
              <a:spcBef>
                <a:spcPts val="0"/>
              </a:spcBef>
              <a:spcAft>
                <a:spcPts val="800"/>
              </a:spcAft>
              <a:buClr>
                <a:srgbClr val="666633"/>
              </a:buClr>
            </a:pPr>
            <a:r>
              <a:rPr lang="en-US" sz="2800" dirty="0" smtClean="0"/>
              <a:t>Effects </a:t>
            </a:r>
            <a:r>
              <a:rPr lang="en-US" sz="2800" dirty="0"/>
              <a:t>of </a:t>
            </a:r>
            <a:r>
              <a:rPr lang="en-US" sz="2800" dirty="0" smtClean="0"/>
              <a:t>drugs/alcohol alters judgment; people engage </a:t>
            </a:r>
            <a:r>
              <a:rPr lang="en-US" sz="2800" dirty="0"/>
              <a:t>in impulsive and unsafe sexual behaviors contributing to </a:t>
            </a:r>
            <a:r>
              <a:rPr lang="en-US" sz="2800" dirty="0" smtClean="0"/>
              <a:t>spread </a:t>
            </a:r>
            <a:r>
              <a:rPr lang="en-US" sz="2800" dirty="0"/>
              <a:t>of </a:t>
            </a:r>
            <a:r>
              <a:rPr lang="en-US" sz="2800" dirty="0" smtClean="0"/>
              <a:t>HIV as well as lowering adherence to treatment</a:t>
            </a:r>
          </a:p>
          <a:p>
            <a:pPr>
              <a:spcBef>
                <a:spcPts val="0"/>
              </a:spcBef>
              <a:spcAft>
                <a:spcPts val="800"/>
              </a:spcAft>
              <a:buClr>
                <a:srgbClr val="666633"/>
              </a:buClr>
            </a:pPr>
            <a:endParaRPr lang="en-US" sz="2800" dirty="0" smtClean="0"/>
          </a:p>
          <a:p>
            <a:pPr>
              <a:spcBef>
                <a:spcPts val="0"/>
              </a:spcBef>
              <a:spcAft>
                <a:spcPts val="800"/>
              </a:spcAft>
              <a:buClr>
                <a:srgbClr val="666633"/>
              </a:buClr>
            </a:pPr>
            <a:endParaRPr lang="en-US" sz="2800" dirty="0" smtClean="0"/>
          </a:p>
          <a:p>
            <a:pPr>
              <a:spcBef>
                <a:spcPts val="0"/>
              </a:spcBef>
              <a:spcAft>
                <a:spcPts val="800"/>
              </a:spcAft>
              <a:buClr>
                <a:srgbClr val="666633"/>
              </a:buClr>
            </a:pPr>
            <a:endParaRPr lang="en-US" sz="2800" dirty="0" smtClean="0"/>
          </a:p>
        </p:txBody>
      </p:sp>
    </p:spTree>
    <p:extLst>
      <p:ext uri="{BB962C8B-B14F-4D97-AF65-F5344CB8AC3E}">
        <p14:creationId xmlns:p14="http://schemas.microsoft.com/office/powerpoint/2010/main" val="348345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MENTAL HEALTH AND HIV/AIDS</a:t>
            </a:r>
            <a:endParaRPr lang="en-US" b="1" dirty="0"/>
          </a:p>
        </p:txBody>
      </p:sp>
      <p:sp>
        <p:nvSpPr>
          <p:cNvPr id="3" name="Content Placeholder 2"/>
          <p:cNvSpPr>
            <a:spLocks noGrp="1"/>
          </p:cNvSpPr>
          <p:nvPr>
            <p:ph idx="1"/>
          </p:nvPr>
        </p:nvSpPr>
        <p:spPr>
          <a:xfrm>
            <a:off x="304800" y="1676400"/>
            <a:ext cx="8534400" cy="5181600"/>
          </a:xfrm>
        </p:spPr>
        <p:txBody>
          <a:bodyPr/>
          <a:lstStyle/>
          <a:p>
            <a:pPr>
              <a:spcBef>
                <a:spcPts val="0"/>
              </a:spcBef>
              <a:spcAft>
                <a:spcPts val="800"/>
              </a:spcAft>
              <a:buClr>
                <a:srgbClr val="666633"/>
              </a:buClr>
            </a:pPr>
            <a:r>
              <a:rPr lang="en-US" sz="2800" dirty="0" smtClean="0"/>
              <a:t>~50 percent of those in HIV care have a co-morbid mental illness </a:t>
            </a:r>
          </a:p>
          <a:p>
            <a:pPr lvl="1">
              <a:spcBef>
                <a:spcPts val="0"/>
              </a:spcBef>
              <a:spcAft>
                <a:spcPts val="800"/>
              </a:spcAft>
              <a:buClr>
                <a:srgbClr val="666633"/>
              </a:buClr>
            </a:pPr>
            <a:r>
              <a:rPr lang="en-US" sz="2400" dirty="0" smtClean="0"/>
              <a:t>Mental illness can arise independently of HIV infection; can predispose to HIV (through risk-related behaviors);  can be a psychological consequence of HIV (e.g., depression)</a:t>
            </a:r>
          </a:p>
          <a:p>
            <a:pPr>
              <a:spcBef>
                <a:spcPts val="0"/>
              </a:spcBef>
              <a:spcAft>
                <a:spcPts val="800"/>
              </a:spcAft>
              <a:buClr>
                <a:srgbClr val="666633"/>
              </a:buClr>
            </a:pPr>
            <a:r>
              <a:rPr lang="en-US" dirty="0" smtClean="0"/>
              <a:t>Regardless of etiology, co-morbidity of MI-HIV poses special challenges for care</a:t>
            </a:r>
          </a:p>
          <a:p>
            <a:pPr lvl="1">
              <a:spcBef>
                <a:spcPts val="0"/>
              </a:spcBef>
              <a:spcAft>
                <a:spcPts val="800"/>
              </a:spcAft>
              <a:buClr>
                <a:srgbClr val="666633"/>
              </a:buClr>
            </a:pPr>
            <a:r>
              <a:rPr lang="en-US" sz="2400" dirty="0" smtClean="0"/>
              <a:t>Clinical depression is the most commonly observed MH disorder among HIV-infected patients, affecting up to 22 percent of patients; prevalence may be even greater among substance users </a:t>
            </a:r>
          </a:p>
          <a:p>
            <a:endParaRPr lang="en-US" sz="20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sz="4000" b="1" dirty="0" smtClean="0"/>
              <a:t>NATIONAL LOOK: SUBSTANCE DEPENDENCE OR ABUSE</a:t>
            </a:r>
            <a:endParaRPr lang="en-US" sz="4000" b="1" dirty="0"/>
          </a:p>
        </p:txBody>
      </p:sp>
      <p:sp>
        <p:nvSpPr>
          <p:cNvPr id="3" name="Content Placeholder 2"/>
          <p:cNvSpPr>
            <a:spLocks noGrp="1"/>
          </p:cNvSpPr>
          <p:nvPr>
            <p:ph idx="1"/>
          </p:nvPr>
        </p:nvSpPr>
        <p:spPr>
          <a:xfrm>
            <a:off x="228600" y="2438400"/>
            <a:ext cx="8534400" cy="2925763"/>
          </a:xfrm>
          <a:scene3d>
            <a:camera prst="isometricOffAxis1Right"/>
            <a:lightRig rig="threePt" dir="t"/>
          </a:scene3d>
          <a:sp3d>
            <a:bevelT/>
          </a:sp3d>
        </p:spPr>
        <p:style>
          <a:lnRef idx="0">
            <a:scrgbClr r="0" g="0" b="0"/>
          </a:lnRef>
          <a:fillRef idx="1003">
            <a:schemeClr val="lt2"/>
          </a:fillRef>
          <a:effectRef idx="0">
            <a:scrgbClr r="0" g="0" b="0"/>
          </a:effectRef>
          <a:fontRef idx="major"/>
        </p:style>
        <p:txBody>
          <a:bodyPr/>
          <a:lstStyle/>
          <a:p>
            <a:pPr marL="0" indent="0">
              <a:buNone/>
            </a:pPr>
            <a:r>
              <a:rPr lang="en-US" sz="3600" dirty="0" smtClean="0"/>
              <a:t>2011 NSDUH:  ~20.6 </a:t>
            </a:r>
            <a:r>
              <a:rPr lang="en-US" sz="3600" dirty="0"/>
              <a:t>million persons (8.0 percent of the population aged 12 or </a:t>
            </a:r>
            <a:r>
              <a:rPr lang="en-US" sz="3600" dirty="0" smtClean="0"/>
              <a:t>↑) </a:t>
            </a:r>
            <a:r>
              <a:rPr lang="en-US" sz="3600" dirty="0"/>
              <a:t>were classified with substance dependence or abuse in the past </a:t>
            </a:r>
            <a:r>
              <a:rPr lang="en-US" sz="3600" dirty="0" smtClean="0"/>
              <a:t>year</a:t>
            </a:r>
          </a:p>
          <a:p>
            <a:pPr marL="0" indent="0">
              <a:buNone/>
            </a:pPr>
            <a:endParaRPr lang="en-US" sz="3600" dirty="0" smtClean="0"/>
          </a:p>
          <a:p>
            <a:pPr marL="0" indent="0">
              <a:buNone/>
            </a:pPr>
            <a:endParaRPr lang="en-US" sz="3600" dirty="0"/>
          </a:p>
        </p:txBody>
      </p:sp>
    </p:spTree>
    <p:extLst>
      <p:ext uri="{BB962C8B-B14F-4D97-AF65-F5344CB8AC3E}">
        <p14:creationId xmlns:p14="http://schemas.microsoft.com/office/powerpoint/2010/main" val="399282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1143000"/>
          </a:xfrm>
        </p:spPr>
        <p:txBody>
          <a:bodyPr/>
          <a:lstStyle/>
          <a:p>
            <a:r>
              <a:rPr lang="en-US" sz="3200" b="1" dirty="0" smtClean="0"/>
              <a:t>2011 RATE OF SUBSTANCE DEPENDENCE OR ABUSE                         12 AND ↑:  RACE/ETHNICITY</a:t>
            </a:r>
            <a:endParaRPr lang="en-US"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32569733"/>
              </p:ext>
            </p:extLst>
          </p:nvPr>
        </p:nvGraphicFramePr>
        <p:xfrm>
          <a:off x="76200" y="1828800"/>
          <a:ext cx="8763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0" y="6414700"/>
            <a:ext cx="3276600" cy="276999"/>
          </a:xfrm>
          <a:prstGeom prst="rect">
            <a:avLst/>
          </a:prstGeom>
          <a:noFill/>
        </p:spPr>
        <p:txBody>
          <a:bodyPr wrap="square" rtlCol="0" anchor="ctr">
            <a:spAutoFit/>
          </a:bodyPr>
          <a:lstStyle/>
          <a:p>
            <a:pPr fontAlgn="auto">
              <a:spcBef>
                <a:spcPts val="0"/>
              </a:spcBef>
              <a:spcAft>
                <a:spcPts val="0"/>
              </a:spcAft>
            </a:pPr>
            <a:r>
              <a:rPr lang="en-US" sz="1200" b="1" dirty="0" smtClean="0">
                <a:latin typeface="+mn-lt"/>
                <a:cs typeface="+mn-cs"/>
              </a:rPr>
              <a:t>SAMHSA, CBHSQ, 2011 NSDUH</a:t>
            </a:r>
            <a:endParaRPr lang="en-US" sz="1200" b="1" dirty="0">
              <a:latin typeface="+mn-lt"/>
              <a:cs typeface="+mn-cs"/>
            </a:endParaRPr>
          </a:p>
        </p:txBody>
      </p:sp>
    </p:spTree>
    <p:extLst>
      <p:ext uri="{BB962C8B-B14F-4D97-AF65-F5344CB8AC3E}">
        <p14:creationId xmlns:p14="http://schemas.microsoft.com/office/powerpoint/2010/main" val="1624273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020762"/>
          </a:xfrm>
        </p:spPr>
        <p:txBody>
          <a:bodyPr/>
          <a:lstStyle/>
          <a:p>
            <a:r>
              <a:rPr lang="en-US" sz="3600" b="1" dirty="0"/>
              <a:t>PAST MONTH ILLICIT DRUG USE:  12 OR ↑, BY RACE/ETHNICITY, 2002-2011</a:t>
            </a:r>
          </a:p>
        </p:txBody>
      </p:sp>
      <p:graphicFrame>
        <p:nvGraphicFramePr>
          <p:cNvPr id="4" name="Object 6" descr="Alt text for Fig 2.1 chart - live chart, not grouped with any text boxes"/>
          <p:cNvGraphicFramePr>
            <a:graphicFrameLocks noChangeAspect="1"/>
          </p:cNvGraphicFramePr>
          <p:nvPr>
            <p:extLst>
              <p:ext uri="{D42A27DB-BD31-4B8C-83A1-F6EECF244321}">
                <p14:modId xmlns:p14="http://schemas.microsoft.com/office/powerpoint/2010/main" val="4238987500"/>
              </p:ext>
            </p:extLst>
          </p:nvPr>
        </p:nvGraphicFramePr>
        <p:xfrm>
          <a:off x="152400" y="1752971"/>
          <a:ext cx="7113906" cy="4667027"/>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336" y="2514600"/>
            <a:ext cx="1690664"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535668"/>
            <a:ext cx="3657600" cy="369332"/>
          </a:xfrm>
          <a:prstGeom prst="rect">
            <a:avLst/>
          </a:prstGeom>
          <a:noFill/>
        </p:spPr>
        <p:txBody>
          <a:bodyPr wrap="square" rtlCol="0" anchor="ctr">
            <a:spAutoFit/>
          </a:bodyPr>
          <a:lstStyle/>
          <a:p>
            <a:pPr fontAlgn="auto">
              <a:spcBef>
                <a:spcPts val="0"/>
              </a:spcBef>
              <a:spcAft>
                <a:spcPts val="0"/>
              </a:spcAft>
            </a:pPr>
            <a:r>
              <a:rPr lang="en-US" b="1" dirty="0" smtClean="0">
                <a:latin typeface="+mn-lt"/>
                <a:cs typeface="+mn-cs"/>
              </a:rPr>
              <a:t>Percent Using in Past Month</a:t>
            </a:r>
            <a:endParaRPr lang="en-US" b="1" dirty="0">
              <a:latin typeface="+mn-lt"/>
              <a:cs typeface="+mn-cs"/>
            </a:endParaRPr>
          </a:p>
        </p:txBody>
      </p:sp>
    </p:spTree>
    <p:extLst>
      <p:ext uri="{BB962C8B-B14F-4D97-AF65-F5344CB8AC3E}">
        <p14:creationId xmlns:p14="http://schemas.microsoft.com/office/powerpoint/2010/main" val="437219875"/>
      </p:ext>
    </p:extLst>
  </p:cSld>
  <p:clrMapOvr>
    <a:masterClrMapping/>
  </p:clrMapOvr>
</p:sld>
</file>

<file path=ppt/theme/theme1.xml><?xml version="1.0" encoding="utf-8"?>
<a:theme xmlns:a="http://schemas.openxmlformats.org/drawingml/2006/main" name="SAMHSA_PPT_Template_508P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nchor="ctr"/>
      <a:lstStyle>
        <a:defPPr algn="r" fontAlgn="auto">
          <a:spcBef>
            <a:spcPts val="0"/>
          </a:spcBef>
          <a:spcAft>
            <a:spcPts val="0"/>
          </a:spcAft>
          <a:defRPr sz="1200" b="1">
            <a:latin typeface="+mn-lt"/>
            <a:cs typeface="+mn-cs"/>
          </a:defRPr>
        </a:defPPr>
      </a:lstStyle>
    </a:txDef>
  </a:objectDefaults>
  <a:extraClrSchemeLst/>
</a:theme>
</file>

<file path=ppt/theme/theme2.xml><?xml version="1.0" encoding="utf-8"?>
<a:theme xmlns:a="http://schemas.openxmlformats.org/drawingml/2006/main" name="Title Slide">
  <a:themeElements>
    <a:clrScheme name="SAMHSA">
      <a:dk1>
        <a:srgbClr val="000000"/>
      </a:dk1>
      <a:lt1>
        <a:srgbClr val="FFFFFF"/>
      </a:lt1>
      <a:dk2>
        <a:srgbClr val="BCAE78"/>
      </a:dk2>
      <a:lt2>
        <a:srgbClr val="F9F3DD"/>
      </a:lt2>
      <a:accent1>
        <a:srgbClr val="84171A"/>
      </a:accent1>
      <a:accent2>
        <a:srgbClr val="52738D"/>
      </a:accent2>
      <a:accent3>
        <a:srgbClr val="616F57"/>
      </a:accent3>
      <a:accent4>
        <a:srgbClr val="B56C3B"/>
      </a:accent4>
      <a:accent5>
        <a:srgbClr val="D6BE7A"/>
      </a:accent5>
      <a:accent6>
        <a:srgbClr val="C6AB5C"/>
      </a:accent6>
      <a:hlink>
        <a:srgbClr val="BCAE78"/>
      </a:hlink>
      <a:folHlink>
        <a:srgbClr val="F9F3DD"/>
      </a:folHlink>
    </a:clrScheme>
    <a:fontScheme name="Title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itle Slide 1">
        <a:dk1>
          <a:srgbClr val="000000"/>
        </a:dk1>
        <a:lt1>
          <a:srgbClr val="FFFFFF"/>
        </a:lt1>
        <a:dk2>
          <a:srgbClr val="000000"/>
        </a:dk2>
        <a:lt2>
          <a:srgbClr val="808080"/>
        </a:lt2>
        <a:accent1>
          <a:srgbClr val="000000"/>
        </a:accent1>
        <a:accent2>
          <a:srgbClr val="B2B2B2"/>
        </a:accent2>
        <a:accent3>
          <a:srgbClr val="FFFFFF"/>
        </a:accent3>
        <a:accent4>
          <a:srgbClr val="000000"/>
        </a:accent4>
        <a:accent5>
          <a:srgbClr val="AAAAAA"/>
        </a:accent5>
        <a:accent6>
          <a:srgbClr val="A1A1A1"/>
        </a:accent6>
        <a:hlink>
          <a:srgbClr val="333399"/>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15836</TotalTime>
  <Words>1989</Words>
  <Application>Microsoft Office PowerPoint</Application>
  <PresentationFormat>On-screen Show (4:3)</PresentationFormat>
  <Paragraphs>197</Paragraphs>
  <Slides>23</Slides>
  <Notes>6</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SAMHSA_PPT_Template_508PSH</vt:lpstr>
      <vt:lpstr>Title Slide</vt:lpstr>
      <vt:lpstr>PowerPoint Presentation</vt:lpstr>
      <vt:lpstr>BEHAVIORAL HEALTH:  CHALLENGES AND OPPORTUNITIES IN HELPING TO END THE HIV/AIDS EPIDEMIC </vt:lpstr>
      <vt:lpstr>WHY DOES  BEHAVIORAL HEALTH MATTER?</vt:lpstr>
      <vt:lpstr>M/SUDs ↑ RISK </vt:lpstr>
      <vt:lpstr>SUBSTANCE USE AND HIV/AIDS</vt:lpstr>
      <vt:lpstr>MENTAL HEALTH AND HIV/AIDS</vt:lpstr>
      <vt:lpstr>NATIONAL LOOK: SUBSTANCE DEPENDENCE OR ABUSE</vt:lpstr>
      <vt:lpstr>2011 RATE OF SUBSTANCE DEPENDENCE OR ABUSE                         12 AND ↑:  RACE/ETHNICITY</vt:lpstr>
      <vt:lpstr>PAST MONTH ILLICIT DRUG USE:  12 OR ↑, BY RACE/ETHNICITY, 2002-2011</vt:lpstr>
      <vt:lpstr>CHANGING LANDSCAPE:                REPORTED AIDS CASES</vt:lpstr>
      <vt:lpstr>NATIONAL HIV/AIDS STRATEGY:  REDUCING DISPARITIES/PROMOTING EQUITY </vt:lpstr>
      <vt:lpstr>NATIONAL HIV/AIDS STRATEGY:   4 KEY GOALS </vt:lpstr>
      <vt:lpstr>GOAL 4:  ACHIEVE A MORE COORDINATED NATIONAL RESPONSE TO HIV EPIDEMIC IN U.S. </vt:lpstr>
      <vt:lpstr>COMMON CORE INDICATORS (SAMHSA Reducing Burden 20-25%)</vt:lpstr>
      <vt:lpstr>SAMHSA’S ROLE IN NHAS IMPLEMENTATION – Funding (# in millions)</vt:lpstr>
      <vt:lpstr>SAMHSA’S ROLE IN FEDERAL IMPLEMENTATION PLAN – NHAS TARGETS</vt:lpstr>
      <vt:lpstr>SAMHSA’S ROLE IN 12 CITIES PROJECT</vt:lpstr>
      <vt:lpstr>SAMHSA’S MINORITY AIDS INITIATIVE TCE:  INTEGRATED BH/PC NETWORK GRANTS</vt:lpstr>
      <vt:lpstr>SAMHSA’S SA TREATMENT FOR RACIAL/ETHNIC MINORITY POPULATIONS AT HIGH-RISK FOR HIV/AIDS GRANTS</vt:lpstr>
      <vt:lpstr>SAMHSA’S PREVENTION OF SUBSTANCE ABUSE AND HIV FOR AT-RISK RACIAL/ETHNIC MINORITY POPULATIONS GRANTS</vt:lpstr>
      <vt:lpstr>ACA:  TRANSFORMATIVE POSITIVE EFFECT FOR THOSE LIVING W/BH PROBLEMS AND/OR HIV</vt:lpstr>
      <vt:lpstr>SAMHSA’S HEALTH REFORM PRIORITIES – FY 2012 AND FY 2013</vt:lpstr>
      <vt:lpstr>BEHAVIORAL HEALTH IS     COMMUNITY HEATLH </vt:lpstr>
    </vt:vector>
  </TitlesOfParts>
  <Company>Macro International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 Schlosser w input from Kevin Malone</dc:creator>
  <cp:lastModifiedBy>Robin Clemens</cp:lastModifiedBy>
  <cp:revision>847</cp:revision>
  <cp:lastPrinted>2011-07-13T23:02:36Z</cp:lastPrinted>
  <dcterms:created xsi:type="dcterms:W3CDTF">2010-04-20T20:44:52Z</dcterms:created>
  <dcterms:modified xsi:type="dcterms:W3CDTF">2012-09-29T20:58:29Z</dcterms:modified>
</cp:coreProperties>
</file>