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92" r:id="rId2"/>
    <p:sldId id="274" r:id="rId3"/>
    <p:sldId id="275" r:id="rId4"/>
    <p:sldId id="291" r:id="rId5"/>
    <p:sldId id="276" r:id="rId6"/>
    <p:sldId id="277" r:id="rId7"/>
    <p:sldId id="278" r:id="rId8"/>
    <p:sldId id="279" r:id="rId9"/>
    <p:sldId id="283" r:id="rId10"/>
    <p:sldId id="273" r:id="rId11"/>
    <p:sldId id="284" r:id="rId12"/>
    <p:sldId id="285" r:id="rId13"/>
    <p:sldId id="287" r:id="rId14"/>
    <p:sldId id="288" r:id="rId15"/>
    <p:sldId id="289" r:id="rId16"/>
    <p:sldId id="29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3218" autoAdjust="0"/>
  </p:normalViewPr>
  <p:slideViewPr>
    <p:cSldViewPr>
      <p:cViewPr varScale="1">
        <p:scale>
          <a:sx n="92" d="100"/>
          <a:sy n="92" d="100"/>
        </p:scale>
        <p:origin x="-210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58BE71-4C9E-4746-8295-127739CAB18F}" type="datetimeFigureOut">
              <a:rPr lang="en-US" smtClean="0"/>
              <a:pPr/>
              <a:t>9/29/12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CD84CC-4CEC-4CC1-9A88-76B8114CF1D2}" type="slidenum">
              <a:rPr lang="en-US" smtClean="0"/>
              <a:pPr/>
              <a:t>‹#›</a:t>
            </a:fld>
            <a:endParaRPr lang="en-US"/>
          </a:p>
        </p:txBody>
      </p:sp>
    </p:spTree>
    <p:extLst>
      <p:ext uri="{BB962C8B-B14F-4D97-AF65-F5344CB8AC3E}">
        <p14:creationId xmlns:p14="http://schemas.microsoft.com/office/powerpoint/2010/main" val="2445057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5EE3-49BA-4214-BAC6-FA1B75BDC7FC}" type="datetimeFigureOut">
              <a:rPr lang="en-US" smtClean="0"/>
              <a:pPr/>
              <a:t>9/29/12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D5B28-A02C-4876-AF16-5270A8B35AB8}" type="slidenum">
              <a:rPr lang="en-US" smtClean="0"/>
              <a:pPr/>
              <a:t>‹#›</a:t>
            </a:fld>
            <a:endParaRPr lang="en-US"/>
          </a:p>
        </p:txBody>
      </p:sp>
    </p:spTree>
    <p:extLst>
      <p:ext uri="{BB962C8B-B14F-4D97-AF65-F5344CB8AC3E}">
        <p14:creationId xmlns:p14="http://schemas.microsoft.com/office/powerpoint/2010/main" val="68444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defTabSz="457200"/>
            <a:endParaRPr lang="en-US" dirty="0" smtClean="0">
              <a:latin typeface="Arial" pitchFamily="34" charset="0"/>
            </a:endParaRPr>
          </a:p>
        </p:txBody>
      </p:sp>
      <p:sp>
        <p:nvSpPr>
          <p:cNvPr id="26628" name="Slide Number Placeholder 3"/>
          <p:cNvSpPr txBox="1">
            <a:spLocks noGrp="1"/>
          </p:cNvSpPr>
          <p:nvPr/>
        </p:nvSpPr>
        <p:spPr bwMode="auto">
          <a:xfrm>
            <a:off x="3884030" y="8684927"/>
            <a:ext cx="2972421" cy="457513"/>
          </a:xfrm>
          <a:prstGeom prst="rect">
            <a:avLst/>
          </a:prstGeom>
          <a:noFill/>
          <a:ln w="9525">
            <a:noFill/>
            <a:miter lim="800000"/>
            <a:headEnd/>
            <a:tailEnd/>
          </a:ln>
        </p:spPr>
        <p:txBody>
          <a:bodyPr lIns="93177" tIns="46589" rIns="93177" bIns="46589" anchor="b"/>
          <a:lstStyle/>
          <a:p>
            <a:pPr algn="r" defTabSz="457200"/>
            <a:fld id="{49CC2A05-2E2A-47D0-8DF8-336DC9B62200}" type="slidenum">
              <a:rPr lang="en-US" sz="1200">
                <a:latin typeface="Calibri" pitchFamily="34" charset="0"/>
                <a:ea typeface="Geneva"/>
                <a:cs typeface="Geneva"/>
              </a:rPr>
              <a:pPr algn="r" defTabSz="457200"/>
              <a:t>1</a:t>
            </a:fld>
            <a:endParaRPr lang="en-US" sz="1200">
              <a:latin typeface="Calibri" pitchFamily="34" charset="0"/>
              <a:ea typeface="Geneva"/>
              <a:cs typeface="Gene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D5B28-A02C-4876-AF16-5270A8B35AB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892E53C9-601A-45F6-A2D3-2BD782F15744}" type="slidenum">
              <a:rPr lang="en-US" smtClean="0"/>
              <a:pPr eaLnBrk="1" hangingPunct="1"/>
              <a:t>11</a:t>
            </a:fld>
            <a:endParaRPr lang="en-US" smtClean="0"/>
          </a:p>
        </p:txBody>
      </p:sp>
      <p:sp>
        <p:nvSpPr>
          <p:cNvPr id="12291" name="Slide Image Placeholder 1"/>
          <p:cNvSpPr>
            <a:spLocks noGrp="1" noRot="1" noChangeAspect="1" noTextEdit="1"/>
          </p:cNvSpPr>
          <p:nvPr>
            <p:ph type="sldImg"/>
          </p:nvPr>
        </p:nvSpPr>
        <p:spPr>
          <a:ln/>
        </p:spPr>
      </p:sp>
      <p:sp>
        <p:nvSpPr>
          <p:cNvPr id="12292" name="Notes Placeholder 2"/>
          <p:cNvSpPr>
            <a:spLocks noGrp="1"/>
          </p:cNvSpPr>
          <p:nvPr>
            <p:ph type="body" idx="1"/>
          </p:nvPr>
        </p:nvSpPr>
        <p:spPr>
          <a:noFill/>
        </p:spPr>
        <p:txBody>
          <a:bodyPr/>
          <a:lstStyle/>
          <a:p>
            <a:pPr eaLnBrk="1" hangingPunct="1"/>
            <a:endParaRPr lang="en-US" smtClean="0"/>
          </a:p>
        </p:txBody>
      </p:sp>
      <p:sp>
        <p:nvSpPr>
          <p:cNvPr id="12293" name="Slide Number Placeholder 3"/>
          <p:cNvSpPr txBox="1">
            <a:spLocks noGrp="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2EE3174D-10B9-43D8-8970-2D8B34958EE0}" type="slidenum">
              <a:rPr lang="en-US" sz="1200"/>
              <a:pPr algn="r" eaLnBrk="1" hangingPunct="1"/>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B1FFA067-0B00-47FF-A401-5D26FDB08A0F}" type="slidenum">
              <a:rPr lang="en-US" smtClean="0"/>
              <a:pPr eaLnBrk="1" hangingPunct="1"/>
              <a:t>12</a:t>
            </a:fld>
            <a:endParaRPr lang="en-US" smtClean="0"/>
          </a:p>
        </p:txBody>
      </p:sp>
      <p:sp>
        <p:nvSpPr>
          <p:cNvPr id="13315" name="Slide Image Placeholder 1"/>
          <p:cNvSpPr>
            <a:spLocks noGrp="1" noRot="1" noChangeAspect="1" noTextEdit="1"/>
          </p:cNvSpPr>
          <p:nvPr>
            <p:ph type="sldImg"/>
          </p:nvPr>
        </p:nvSpPr>
        <p:spPr>
          <a:ln/>
        </p:spPr>
      </p:sp>
      <p:sp>
        <p:nvSpPr>
          <p:cNvPr id="13316" name="Notes Placeholder 2"/>
          <p:cNvSpPr>
            <a:spLocks noGrp="1"/>
          </p:cNvSpPr>
          <p:nvPr>
            <p:ph type="body" idx="1"/>
          </p:nvPr>
        </p:nvSpPr>
        <p:spPr>
          <a:noFill/>
        </p:spPr>
        <p:txBody>
          <a:bodyPr/>
          <a:lstStyle/>
          <a:p>
            <a:pPr eaLnBrk="1" hangingPunct="1"/>
            <a:r>
              <a:rPr lang="en-US" dirty="0" smtClean="0"/>
              <a:t>Note: this slide is by alert not by person</a:t>
            </a:r>
          </a:p>
          <a:p>
            <a:pPr fontAlgn="auto">
              <a:lnSpc>
                <a:spcPct val="90000"/>
              </a:lnSpc>
              <a:spcAft>
                <a:spcPts val="0"/>
              </a:spcAft>
              <a:defRPr/>
            </a:pPr>
            <a:r>
              <a:rPr lang="en-US" sz="2800" dirty="0" smtClean="0"/>
              <a:t>. Of those seen,</a:t>
            </a:r>
          </a:p>
          <a:p>
            <a:pPr lvl="1" fontAlgn="auto">
              <a:lnSpc>
                <a:spcPct val="90000"/>
              </a:lnSpc>
              <a:spcAft>
                <a:spcPts val="0"/>
              </a:spcAft>
              <a:defRPr/>
            </a:pPr>
            <a:r>
              <a:rPr lang="en-US" sz="2400" dirty="0" smtClean="0"/>
              <a:t>659 (79%) </a:t>
            </a:r>
            <a:r>
              <a:rPr lang="en-US" sz="2400" u="sng" dirty="0" smtClean="0"/>
              <a:t>&lt;</a:t>
            </a:r>
            <a:r>
              <a:rPr lang="en-US" sz="2400" dirty="0" smtClean="0"/>
              <a:t> 2 hour delay</a:t>
            </a:r>
          </a:p>
          <a:p>
            <a:pPr lvl="1" fontAlgn="auto">
              <a:lnSpc>
                <a:spcPct val="90000"/>
              </a:lnSpc>
              <a:spcAft>
                <a:spcPts val="0"/>
              </a:spcAft>
              <a:defRPr/>
            </a:pPr>
            <a:r>
              <a:rPr lang="en-US" sz="2400" dirty="0" smtClean="0"/>
              <a:t>51(6%) &gt;2 hour and </a:t>
            </a:r>
            <a:r>
              <a:rPr lang="en-US" sz="2400" u="sng" dirty="0" smtClean="0"/>
              <a:t>&lt;</a:t>
            </a:r>
            <a:r>
              <a:rPr lang="en-US" sz="2400" dirty="0" smtClean="0"/>
              <a:t> 8 hour delay</a:t>
            </a:r>
          </a:p>
          <a:p>
            <a:pPr lvl="1" fontAlgn="auto">
              <a:lnSpc>
                <a:spcPct val="90000"/>
              </a:lnSpc>
              <a:spcAft>
                <a:spcPts val="0"/>
              </a:spcAft>
              <a:defRPr/>
            </a:pPr>
            <a:r>
              <a:rPr lang="en-US" sz="2400" dirty="0" smtClean="0"/>
              <a:t>9 (1%) &gt;8 hour delay</a:t>
            </a:r>
          </a:p>
          <a:p>
            <a:pPr lvl="1" fontAlgn="auto">
              <a:lnSpc>
                <a:spcPct val="90000"/>
              </a:lnSpc>
              <a:spcAft>
                <a:spcPts val="0"/>
              </a:spcAft>
              <a:defRPr/>
            </a:pPr>
            <a:r>
              <a:rPr lang="en-US" sz="2400" dirty="0" smtClean="0"/>
              <a:t>31 (4%) seen by provider where clinic code is ORX</a:t>
            </a:r>
          </a:p>
          <a:p>
            <a:pPr lvl="2" fontAlgn="auto">
              <a:lnSpc>
                <a:spcPct val="90000"/>
              </a:lnSpc>
              <a:spcAft>
                <a:spcPts val="0"/>
              </a:spcAft>
              <a:defRPr/>
            </a:pPr>
            <a:r>
              <a:rPr lang="en-US" sz="2000" dirty="0" smtClean="0"/>
              <a:t>6 (19%) of these had action taken</a:t>
            </a:r>
            <a:endParaRPr lang="en-US" dirty="0" smtClean="0"/>
          </a:p>
          <a:p>
            <a:pPr eaLnBrk="1" hangingPunct="1"/>
            <a:endParaRPr lang="en-US" dirty="0" smtClean="0"/>
          </a:p>
          <a:p>
            <a:pPr eaLnBrk="1" hangingPunct="1"/>
            <a:endParaRPr lang="en-US" dirty="0" smtClean="0"/>
          </a:p>
        </p:txBody>
      </p:sp>
      <p:sp>
        <p:nvSpPr>
          <p:cNvPr id="13317" name="Slide Number Placeholder 3"/>
          <p:cNvSpPr txBox="1">
            <a:spLocks noGrp="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0A81AD1D-735C-42EC-8BAE-57587954D8E5}" type="slidenum">
              <a:rPr lang="en-US" sz="1200"/>
              <a:pPr algn="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3DD73749-AF51-44D4-8AB1-BEA4CE014226}" type="slidenum">
              <a:rPr lang="en-US" smtClean="0"/>
              <a:pPr/>
              <a:t>13</a:t>
            </a:fld>
            <a:endParaRPr lang="en-US" smtClean="0"/>
          </a:p>
        </p:txBody>
      </p:sp>
      <p:sp>
        <p:nvSpPr>
          <p:cNvPr id="41987" name="Slide Image Placeholder 1"/>
          <p:cNvSpPr>
            <a:spLocks noGrp="1" noRot="1" noChangeAspect="1" noTextEdit="1"/>
          </p:cNvSpPr>
          <p:nvPr>
            <p:ph type="sldImg"/>
          </p:nvPr>
        </p:nvSpPr>
        <p:spPr>
          <a:ln/>
        </p:spPr>
      </p:sp>
      <p:sp>
        <p:nvSpPr>
          <p:cNvPr id="41988" name="Notes Placeholder 2"/>
          <p:cNvSpPr>
            <a:spLocks noGrp="1"/>
          </p:cNvSpPr>
          <p:nvPr>
            <p:ph type="body" idx="1"/>
          </p:nvPr>
        </p:nvSpPr>
        <p:spPr>
          <a:noFill/>
        </p:spPr>
        <p:txBody>
          <a:bodyPr/>
          <a:lstStyle/>
          <a:p>
            <a:r>
              <a:rPr lang="en-US" smtClean="0">
                <a:latin typeface="Arial" pitchFamily="34" charset="0"/>
              </a:rPr>
              <a:t>Can note provider follow up surveys pending</a:t>
            </a:r>
          </a:p>
        </p:txBody>
      </p:sp>
      <p:sp>
        <p:nvSpPr>
          <p:cNvPr id="41989" name="Slide Number Placeholder 3"/>
          <p:cNvSpPr txBox="1">
            <a:spLocks noGrp="1"/>
          </p:cNvSpPr>
          <p:nvPr/>
        </p:nvSpPr>
        <p:spPr bwMode="auto">
          <a:xfrm>
            <a:off x="3884030" y="8684927"/>
            <a:ext cx="2972421" cy="457513"/>
          </a:xfrm>
          <a:prstGeom prst="rect">
            <a:avLst/>
          </a:prstGeom>
          <a:noFill/>
          <a:ln w="9525">
            <a:noFill/>
            <a:miter lim="800000"/>
            <a:headEnd/>
            <a:tailEnd/>
          </a:ln>
        </p:spPr>
        <p:txBody>
          <a:bodyPr lIns="93177" tIns="46589" rIns="93177" bIns="46589" anchor="b"/>
          <a:lstStyle/>
          <a:p>
            <a:pPr algn="r"/>
            <a:fld id="{C675D758-EE82-44C4-9486-A86EF1F53A76}" type="slidenum">
              <a:rPr lang="en-US" sz="1200"/>
              <a:pPr algn="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238ADF49-CC68-45F6-9BF4-FCF9DA69A14C}" type="slidenum">
              <a:rPr lang="en-US" smtClean="0"/>
              <a:pPr/>
              <a:t>14</a:t>
            </a:fld>
            <a:endParaRPr lang="en-US" smtClean="0"/>
          </a:p>
        </p:txBody>
      </p:sp>
      <p:sp>
        <p:nvSpPr>
          <p:cNvPr id="43011" name="Slide Image Placeholder 1"/>
          <p:cNvSpPr>
            <a:spLocks noGrp="1" noRot="1" noChangeAspect="1" noTextEdit="1"/>
          </p:cNvSpPr>
          <p:nvPr>
            <p:ph type="sldImg"/>
          </p:nvPr>
        </p:nvSpPr>
        <p:spPr>
          <a:ln/>
        </p:spPr>
      </p:sp>
      <p:sp>
        <p:nvSpPr>
          <p:cNvPr id="43012" name="Notes Placeholder 2"/>
          <p:cNvSpPr>
            <a:spLocks noGrp="1"/>
          </p:cNvSpPr>
          <p:nvPr>
            <p:ph type="body" idx="1"/>
          </p:nvPr>
        </p:nvSpPr>
        <p:spPr>
          <a:noFill/>
        </p:spPr>
        <p:txBody>
          <a:bodyPr/>
          <a:lstStyle/>
          <a:p>
            <a:pPr eaLnBrk="1" hangingPunct="1"/>
            <a:r>
              <a:rPr lang="en-US" dirty="0" smtClean="0">
                <a:latin typeface="Arial" pitchFamily="34" charset="0"/>
              </a:rPr>
              <a:t>Since </a:t>
            </a:r>
            <a:r>
              <a:rPr lang="en-US" dirty="0" err="1" smtClean="0">
                <a:latin typeface="Arial" pitchFamily="34" charset="0"/>
              </a:rPr>
              <a:t>LaPHIE</a:t>
            </a:r>
            <a:r>
              <a:rPr lang="en-US" dirty="0" smtClean="0">
                <a:latin typeface="Arial" pitchFamily="34" charset="0"/>
              </a:rPr>
              <a:t> went “live</a:t>
            </a:r>
            <a:r>
              <a:rPr lang="en-US" smtClean="0">
                <a:latin typeface="Arial" pitchFamily="34" charset="0"/>
              </a:rPr>
              <a:t>”, nearly 800 </a:t>
            </a:r>
            <a:r>
              <a:rPr lang="en-US" dirty="0" smtClean="0">
                <a:latin typeface="Arial" pitchFamily="34" charset="0"/>
              </a:rPr>
              <a:t>persons living with HIV who had not received HIV-related medical care for the past 12 months have been identified. It was determined that 24% had no prior labs in the OPH surveillance system, meaning that they had not received any HIV-related medical care in Louisiana.  </a:t>
            </a:r>
            <a:endParaRPr lang="en-US" b="1" u="sng" dirty="0" smtClean="0">
              <a:latin typeface="Arial" pitchFamily="34" charset="0"/>
            </a:endParaRPr>
          </a:p>
          <a:p>
            <a:pPr eaLnBrk="1" hangingPunct="1"/>
            <a:endParaRPr lang="en-US" b="1" u="sng" dirty="0" smtClean="0">
              <a:latin typeface="Arial" pitchFamily="34" charset="0"/>
            </a:endParaRPr>
          </a:p>
          <a:p>
            <a:pPr eaLnBrk="1" hangingPunct="1"/>
            <a:r>
              <a:rPr lang="en-US" dirty="0" smtClean="0">
                <a:latin typeface="Arial" pitchFamily="34" charset="0"/>
              </a:rPr>
              <a:t>Through the development and implementation of this process, we feel that </a:t>
            </a:r>
            <a:r>
              <a:rPr lang="en-US" dirty="0" err="1" smtClean="0">
                <a:latin typeface="Arial" pitchFamily="34" charset="0"/>
              </a:rPr>
              <a:t>LaPHIE</a:t>
            </a:r>
            <a:r>
              <a:rPr lang="en-US" dirty="0" smtClean="0">
                <a:latin typeface="Arial" pitchFamily="34" charset="0"/>
              </a:rPr>
              <a:t> is one tool to successfully offer clinical services to improve both individual- and population-level health.  In addition, through the formative research activities, as well as the ongoing evaluation processes, we’ve determined that this system is a mechanism that is acceptable to both patients and providers.  And finally, this process, which has been well thought-out, thorough, and collaborative including both consumers and key stakeholders, has resulted in high success.</a:t>
            </a:r>
          </a:p>
          <a:p>
            <a:pPr eaLnBrk="1" hangingPunct="1"/>
            <a:endParaRPr lang="en-US" dirty="0" smtClean="0">
              <a:latin typeface="Arial" pitchFamily="34" charset="0"/>
            </a:endParaRPr>
          </a:p>
          <a:p>
            <a:pPr eaLnBrk="1" hangingPunct="1"/>
            <a:r>
              <a:rPr lang="en-US" dirty="0" smtClean="0">
                <a:latin typeface="Arial" pitchFamily="34" charset="0"/>
              </a:rPr>
              <a:t>We look forward to continuing to utilize and expand this system to other medical facilities during the upcoming year and that this system demonstrates another tool that can promote “new hope for stopping HIV”.  </a:t>
            </a:r>
          </a:p>
          <a:p>
            <a:pPr eaLnBrk="1" hangingPunct="1"/>
            <a:endParaRPr lang="en-US" dirty="0" smtClean="0">
              <a:latin typeface="Arial" pitchFamily="34" charset="0"/>
            </a:endParaRPr>
          </a:p>
          <a:p>
            <a:pPr marL="228570" indent="-228570">
              <a:lnSpc>
                <a:spcPct val="90000"/>
              </a:lnSpc>
            </a:pPr>
            <a:r>
              <a:rPr lang="en-US" sz="2800" dirty="0"/>
              <a:t>Replication and the SPNS grant at OLOL and HRSA initiative to 3 states to replicate </a:t>
            </a:r>
            <a:r>
              <a:rPr lang="en-US" sz="2800" dirty="0" err="1"/>
              <a:t>LaPHIE</a:t>
            </a:r>
            <a:r>
              <a:rPr lang="en-US" sz="2800" dirty="0"/>
              <a:t> type interventions.</a:t>
            </a:r>
          </a:p>
          <a:p>
            <a:pPr marL="457140" lvl="1" indent="-228570">
              <a:lnSpc>
                <a:spcPct val="90000"/>
              </a:lnSpc>
            </a:pPr>
            <a:endParaRPr lang="en-US" dirty="0" smtClean="0">
              <a:solidFill>
                <a:schemeClr val="bg1"/>
              </a:solidFill>
            </a:endParaRPr>
          </a:p>
          <a:p>
            <a:pPr eaLnBrk="1" hangingPunct="1"/>
            <a:r>
              <a:rPr lang="en-US" dirty="0" smtClean="0">
                <a:latin typeface="Arial" pitchFamily="34" charset="0"/>
              </a:rPr>
              <a:t>I’d like to acknowledge the many, many partners who have been a part of this process, who are listed here.  Thank you very much.</a:t>
            </a:r>
          </a:p>
        </p:txBody>
      </p:sp>
      <p:sp>
        <p:nvSpPr>
          <p:cNvPr id="43013" name="Slide Number Placeholder 3"/>
          <p:cNvSpPr txBox="1">
            <a:spLocks noGrp="1"/>
          </p:cNvSpPr>
          <p:nvPr/>
        </p:nvSpPr>
        <p:spPr bwMode="auto">
          <a:xfrm>
            <a:off x="3884031" y="8686490"/>
            <a:ext cx="2972421" cy="455952"/>
          </a:xfrm>
          <a:prstGeom prst="rect">
            <a:avLst/>
          </a:prstGeom>
          <a:noFill/>
          <a:ln w="9525">
            <a:noFill/>
            <a:miter lim="800000"/>
            <a:headEnd/>
            <a:tailEnd/>
          </a:ln>
        </p:spPr>
        <p:txBody>
          <a:bodyPr lIns="91428" tIns="45714" rIns="91428" bIns="45714" anchor="b"/>
          <a:lstStyle/>
          <a:p>
            <a:pPr algn="r"/>
            <a:fld id="{03A537A3-89AE-48E7-A9FA-5196CA30141A}" type="slidenum">
              <a:rPr lang="en-US" sz="1200"/>
              <a:pPr algn="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CF878519-9431-40ED-8049-31F2B4A41286}" type="slidenum">
              <a:rPr lang="en-US" smtClean="0"/>
              <a:pPr/>
              <a:t>15</a:t>
            </a:fld>
            <a:endParaRPr lang="en-US" smtClean="0"/>
          </a:p>
        </p:txBody>
      </p:sp>
      <p:sp>
        <p:nvSpPr>
          <p:cNvPr id="44035" name="Slide Image Placeholder 1"/>
          <p:cNvSpPr>
            <a:spLocks noGrp="1" noRot="1" noChangeAspect="1" noTextEdit="1"/>
          </p:cNvSpPr>
          <p:nvPr>
            <p:ph type="sldImg"/>
          </p:nvPr>
        </p:nvSpPr>
        <p:spPr>
          <a:xfrm>
            <a:off x="1144588" y="685800"/>
            <a:ext cx="4572000" cy="3429000"/>
          </a:xfrm>
          <a:ln/>
        </p:spPr>
      </p:sp>
      <p:sp>
        <p:nvSpPr>
          <p:cNvPr id="44036" name="Notes Placeholder 2"/>
          <p:cNvSpPr>
            <a:spLocks noGrp="1"/>
          </p:cNvSpPr>
          <p:nvPr>
            <p:ph type="body" idx="1"/>
          </p:nvPr>
        </p:nvSpPr>
        <p:spPr>
          <a:noFill/>
        </p:spPr>
        <p:txBody>
          <a:bodyPr lIns="91276" tIns="45639" rIns="91276" bIns="45639"/>
          <a:lstStyle/>
          <a:p>
            <a:pPr marL="231775" indent="-231775" defTabSz="457200" eaLnBrk="1" hangingPunct="1">
              <a:spcBef>
                <a:spcPct val="0"/>
              </a:spcBef>
            </a:pPr>
            <a:r>
              <a:rPr lang="en-US" smtClean="0">
                <a:latin typeface="Arial" pitchFamily="34" charset="0"/>
              </a:rPr>
              <a:t>.</a:t>
            </a:r>
          </a:p>
        </p:txBody>
      </p:sp>
      <p:sp>
        <p:nvSpPr>
          <p:cNvPr id="44037" name="Slide Number Placeholder 3"/>
          <p:cNvSpPr txBox="1">
            <a:spLocks noGrp="1"/>
          </p:cNvSpPr>
          <p:nvPr/>
        </p:nvSpPr>
        <p:spPr bwMode="auto">
          <a:xfrm>
            <a:off x="3884030" y="8686489"/>
            <a:ext cx="2972421" cy="455952"/>
          </a:xfrm>
          <a:prstGeom prst="rect">
            <a:avLst/>
          </a:prstGeom>
          <a:noFill/>
          <a:ln w="9525">
            <a:noFill/>
            <a:miter lim="800000"/>
            <a:headEnd/>
            <a:tailEnd/>
          </a:ln>
        </p:spPr>
        <p:txBody>
          <a:bodyPr lIns="91276" tIns="45639" rIns="91276" bIns="45639" anchor="b"/>
          <a:lstStyle/>
          <a:p>
            <a:pPr algn="r" defTabSz="447675"/>
            <a:fld id="{09534C71-8744-4FB6-AD94-E32766DF0C5C}" type="slidenum">
              <a:rPr lang="en-US" sz="1200">
                <a:ea typeface="Geneva"/>
                <a:cs typeface="Geneva"/>
              </a:rPr>
              <a:pPr algn="r" defTabSz="447675"/>
              <a:t>15</a:t>
            </a:fld>
            <a:endParaRPr lang="en-US" sz="1200">
              <a:ea typeface="Geneva"/>
              <a:cs typeface="Genev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smtClean="0">
              <a:latin typeface="Arial" pitchFamily="34" charset="0"/>
            </a:endParaRPr>
          </a:p>
        </p:txBody>
      </p:sp>
      <p:sp>
        <p:nvSpPr>
          <p:cNvPr id="45060" name="Slide Number Placeholder 3"/>
          <p:cNvSpPr>
            <a:spLocks noGrp="1"/>
          </p:cNvSpPr>
          <p:nvPr>
            <p:ph type="sldNum" sz="quarter" idx="5"/>
          </p:nvPr>
        </p:nvSpPr>
        <p:spPr>
          <a:noFill/>
          <a:ln>
            <a:miter lim="800000"/>
            <a:headEnd/>
            <a:tailEnd/>
          </a:ln>
        </p:spPr>
        <p:txBody>
          <a:bodyPr/>
          <a:lstStyle/>
          <a:p>
            <a:fld id="{BCDA9586-DD3C-48BC-9936-03AEA37962A6}" type="slidenum">
              <a:rPr lang="en-US" smtClean="0"/>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38E10BC2-99B3-4DBD-924A-864D76E874ED}" type="slidenum">
              <a:rPr lang="en-US" smtClean="0">
                <a:solidFill>
                  <a:srgbClr val="000000"/>
                </a:solidFill>
              </a:rPr>
              <a:pPr/>
              <a:t>2</a:t>
            </a:fld>
            <a:endParaRPr lang="en-US" smtClean="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defTabSz="457200"/>
            <a:endParaRPr lang="en-US" smtClean="0">
              <a:latin typeface="Arial" pitchFamily="34" charset="0"/>
            </a:endParaRPr>
          </a:p>
        </p:txBody>
      </p:sp>
      <p:sp>
        <p:nvSpPr>
          <p:cNvPr id="28676" name="Slide Number Placeholder 3"/>
          <p:cNvSpPr txBox="1">
            <a:spLocks noGrp="1"/>
          </p:cNvSpPr>
          <p:nvPr/>
        </p:nvSpPr>
        <p:spPr bwMode="auto">
          <a:xfrm>
            <a:off x="3884030" y="8684927"/>
            <a:ext cx="2972421" cy="457513"/>
          </a:xfrm>
          <a:prstGeom prst="rect">
            <a:avLst/>
          </a:prstGeom>
          <a:noFill/>
          <a:ln w="9525">
            <a:noFill/>
            <a:miter lim="800000"/>
            <a:headEnd/>
            <a:tailEnd/>
          </a:ln>
        </p:spPr>
        <p:txBody>
          <a:bodyPr lIns="93177" tIns="46589" rIns="93177" bIns="46589" anchor="b"/>
          <a:lstStyle/>
          <a:p>
            <a:pPr algn="r" defTabSz="457200"/>
            <a:fld id="{191E7FB0-67F8-4C97-9020-FECE735C42F7}" type="slidenum">
              <a:rPr lang="en-US" sz="1200">
                <a:latin typeface="Calibri" pitchFamily="34" charset="0"/>
                <a:ea typeface="Geneva"/>
                <a:cs typeface="Geneva"/>
              </a:rPr>
              <a:pPr algn="r" defTabSz="457200"/>
              <a:t>3</a:t>
            </a:fld>
            <a:endParaRPr lang="en-US" sz="1200">
              <a:latin typeface="Calibri" pitchFamily="34" charset="0"/>
              <a:ea typeface="Geneva"/>
              <a:cs typeface="Gene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HPL</a:t>
            </a:r>
            <a:r>
              <a:rPr lang="en-US" baseline="0" dirty="0" smtClean="0"/>
              <a:t> is not shown on this map – but it is part of </a:t>
            </a:r>
            <a:r>
              <a:rPr lang="en-US" baseline="0" dirty="0" err="1" smtClean="0"/>
              <a:t>LaPHIE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0D2B1FCD-27ED-4C89-8ADA-25FB119512E4}" type="slidenum">
              <a:rPr lang="en-US" smtClean="0"/>
              <a:pPr>
                <a:defRPr/>
              </a:pPr>
              <a:t>4</a:t>
            </a:fld>
            <a:endParaRPr lang="en-US"/>
          </a:p>
        </p:txBody>
      </p:sp>
    </p:spTree>
    <p:extLst>
      <p:ext uri="{BB962C8B-B14F-4D97-AF65-F5344CB8AC3E}">
        <p14:creationId xmlns:p14="http://schemas.microsoft.com/office/powerpoint/2010/main" val="4097997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defTabSz="457200">
              <a:lnSpc>
                <a:spcPct val="90000"/>
              </a:lnSpc>
            </a:pPr>
            <a:r>
              <a:rPr lang="en-US" sz="1600" smtClean="0">
                <a:solidFill>
                  <a:srgbClr val="FFFFFF"/>
                </a:solidFill>
                <a:latin typeface="Arial" pitchFamily="34" charset="0"/>
              </a:rPr>
              <a:t>A carefully designed bi-directional electronic information exchange linking public health and the LSU HCSD (public hospital) system</a:t>
            </a:r>
          </a:p>
          <a:p>
            <a:pPr defTabSz="457200">
              <a:lnSpc>
                <a:spcPct val="90000"/>
              </a:lnSpc>
            </a:pPr>
            <a:r>
              <a:rPr lang="en-US" sz="1600" smtClean="0">
                <a:solidFill>
                  <a:srgbClr val="FFFFFF"/>
                </a:solidFill>
                <a:latin typeface="Arial" pitchFamily="34" charset="0"/>
              </a:rPr>
              <a:t>Uses OPH surveillance data to generate point of care alert messages in real time for providers in 7 hospitals and their affiliated ERs, inpatient units and ambulatory clinics.</a:t>
            </a:r>
          </a:p>
          <a:p>
            <a:pPr defTabSz="457200">
              <a:lnSpc>
                <a:spcPct val="90000"/>
              </a:lnSpc>
            </a:pPr>
            <a:r>
              <a:rPr lang="en-US" sz="1600" smtClean="0">
                <a:solidFill>
                  <a:srgbClr val="FFFFFF"/>
                </a:solidFill>
                <a:latin typeface="Arial" pitchFamily="34" charset="0"/>
              </a:rPr>
              <a:t>Targets patients with HIV, TB, syphilis who have fallen out of care, or never received test results, as well as perinatally HIV-exposed infants needing follow-up</a:t>
            </a:r>
          </a:p>
          <a:p>
            <a:pPr defTabSz="457200" eaLnBrk="1" hangingPunct="1">
              <a:lnSpc>
                <a:spcPct val="90000"/>
              </a:lnSpc>
            </a:pPr>
            <a:endParaRPr lang="en-US" smtClean="0">
              <a:latin typeface="Arial" pitchFamily="34" charset="0"/>
            </a:endParaRPr>
          </a:p>
          <a:p>
            <a:pPr defTabSz="457200" eaLnBrk="1" hangingPunct="1">
              <a:lnSpc>
                <a:spcPct val="90000"/>
              </a:lnSpc>
            </a:pPr>
            <a:r>
              <a:rPr lang="en-US" smtClean="0">
                <a:latin typeface="Arial" pitchFamily="34" charset="0"/>
              </a:rPr>
              <a:t>Briefly, OPH populates a dataset nightly with those out of care per LaPHIE criteria (figure on right).  As a patient registers at a participating LSU facility (top left), his/her identifying information is immediately and securely transmitted to OPH and “bounced off” the dataset to see if there is a match.  If so, a standardized message is immediately returned which will appear in the patient’s electronic medical record when it is accessed by an authorized clinician at the point of care. </a:t>
            </a:r>
          </a:p>
          <a:p>
            <a:pPr defTabSz="457200" eaLnBrk="1" hangingPunct="1">
              <a:lnSpc>
                <a:spcPct val="90000"/>
              </a:lnSpc>
            </a:pPr>
            <a:endParaRPr lang="en-US" smtClean="0">
              <a:latin typeface="Arial" pitchFamily="34" charset="0"/>
            </a:endParaRPr>
          </a:p>
          <a:p>
            <a:pPr defTabSz="457200"/>
            <a:endParaRPr lang="en-US" smtClean="0">
              <a:latin typeface="Arial" pitchFamily="34" charset="0"/>
            </a:endParaRPr>
          </a:p>
        </p:txBody>
      </p:sp>
      <p:sp>
        <p:nvSpPr>
          <p:cNvPr id="30724" name="Slide Number Placeholder 3"/>
          <p:cNvSpPr>
            <a:spLocks noGrp="1"/>
          </p:cNvSpPr>
          <p:nvPr>
            <p:ph type="sldNum" sz="quarter" idx="5"/>
          </p:nvPr>
        </p:nvSpPr>
        <p:spPr>
          <a:noFill/>
          <a:ln>
            <a:miter lim="800000"/>
            <a:headEnd/>
            <a:tailEnd/>
          </a:ln>
        </p:spPr>
        <p:txBody>
          <a:bodyPr/>
          <a:lstStyle/>
          <a:p>
            <a:fld id="{541A0FFC-73E1-4436-8BA9-2C92B64EDDE0}"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D5B28-A02C-4876-AF16-5270A8B35AB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5A735F94-BEF9-449C-B0D1-31A16E9412BE}" type="slidenum">
              <a:rPr lang="en-US" smtClean="0">
                <a:solidFill>
                  <a:srgbClr val="000000"/>
                </a:solidFill>
              </a:rPr>
              <a:pPr/>
              <a:t>7</a:t>
            </a:fld>
            <a:endParaRPr lang="en-US" smtClean="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dirty="0" smtClean="0">
                <a:latin typeface="Arial" pitchFamily="34" charset="0"/>
              </a:rPr>
              <a:t>This slide has animation!!!  Need</a:t>
            </a:r>
            <a:r>
              <a:rPr lang="en-US" baseline="0" dirty="0" smtClean="0">
                <a:latin typeface="Arial" pitchFamily="34" charset="0"/>
              </a:rPr>
              <a:t> to click through to get to next step.  </a:t>
            </a:r>
            <a:r>
              <a:rPr lang="en-US" dirty="0" smtClean="0">
                <a:latin typeface="Arial" pitchFamily="34" charset="0"/>
              </a:rPr>
              <a:t>Provide concrete example here: person comes into ED with broken toe, identified as having been out of care (sans viral load &amp; CD4 x 2 years) person re-engaged in-care, referred for treatment at HIV specialty clinic, then followed.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eaLnBrk="1" hangingPunct="1"/>
            <a:endParaRPr lang="en-US" smtClean="0">
              <a:latin typeface="Arial" pitchFamily="34" charset="0"/>
            </a:endParaRPr>
          </a:p>
        </p:txBody>
      </p:sp>
      <p:sp>
        <p:nvSpPr>
          <p:cNvPr id="32772" name="Slide Number Placeholder 3"/>
          <p:cNvSpPr txBox="1">
            <a:spLocks noGrp="1"/>
          </p:cNvSpPr>
          <p:nvPr/>
        </p:nvSpPr>
        <p:spPr bwMode="auto">
          <a:xfrm>
            <a:off x="3884030" y="8684927"/>
            <a:ext cx="2972421" cy="457513"/>
          </a:xfrm>
          <a:prstGeom prst="rect">
            <a:avLst/>
          </a:prstGeom>
          <a:noFill/>
          <a:ln w="9525">
            <a:noFill/>
            <a:miter lim="800000"/>
            <a:headEnd/>
            <a:tailEnd/>
          </a:ln>
        </p:spPr>
        <p:txBody>
          <a:bodyPr lIns="93177" tIns="46589" rIns="93177" bIns="46589" anchor="b"/>
          <a:lstStyle/>
          <a:p>
            <a:pPr algn="r" defTabSz="931863"/>
            <a:fld id="{023D2D6E-8921-4B7A-9F4B-25BB5FF77B91}" type="slidenum">
              <a:rPr lang="en-US" sz="1200"/>
              <a:pPr algn="r" defTabSz="931863"/>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 the “change ‘don’t’ come easy” days…</a:t>
            </a:r>
          </a:p>
          <a:p>
            <a:r>
              <a:rPr lang="en-US" dirty="0" smtClean="0"/>
              <a:t>Cultivating the “invisible infrastructure” – this isn’t just an IT project</a:t>
            </a:r>
          </a:p>
          <a:p>
            <a:r>
              <a:rPr lang="en-US" dirty="0" smtClean="0"/>
              <a:t>Stewardship of information – what can</a:t>
            </a:r>
            <a:r>
              <a:rPr lang="en-US" baseline="0" dirty="0" smtClean="0"/>
              <a:t> and can’t be shared – better understanding of the laws as well as consideration of minimum necessary.</a:t>
            </a:r>
          </a:p>
          <a:p>
            <a:r>
              <a:rPr lang="en-US" baseline="0" dirty="0" smtClean="0"/>
              <a:t>Communication – among partners and with the community.  Transparency and Readiness to go public with potentially controversial model</a:t>
            </a:r>
          </a:p>
          <a:p>
            <a:r>
              <a:rPr lang="en-US" baseline="0" dirty="0" smtClean="0"/>
              <a:t>Change management</a:t>
            </a:r>
          </a:p>
          <a:p>
            <a:r>
              <a:rPr lang="en-US" baseline="0" dirty="0" smtClean="0"/>
              <a:t>Mindfulness of patients and patient concerns from qualitative research</a:t>
            </a:r>
          </a:p>
          <a:p>
            <a:r>
              <a:rPr lang="en-US" baseline="0" dirty="0" smtClean="0"/>
              <a:t>“invasion of an individual’s right to privacy’ and you can’t do that… then well maybe you can legally, but it will be a public relations nightmare. Shifting the paradigm</a:t>
            </a:r>
          </a:p>
          <a:p>
            <a:r>
              <a:rPr lang="en-US" baseline="0" dirty="0" smtClean="0"/>
              <a:t>Openness around purpose, design and evaluation findings</a:t>
            </a:r>
          </a:p>
          <a:p>
            <a:r>
              <a:rPr lang="en-US" baseline="0" dirty="0" smtClean="0"/>
              <a:t>Cautious optimism, recognition of any partner’s concern – value of neutral convener.</a:t>
            </a:r>
          </a:p>
          <a:p>
            <a:r>
              <a:rPr lang="en-US" baseline="0" dirty="0" smtClean="0"/>
              <a:t>Recognizing people will need to fully understand the model and see the outcomes before supporting.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D5B28-A02C-4876-AF16-5270A8B35AB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7075327-FCA4-488D-ABC1-6D2F321C6C20}" type="datetimeFigureOut">
              <a:rPr lang="en-US" smtClean="0"/>
              <a:pPr/>
              <a:t>9/29/12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BACC349-C567-4E4E-BCE0-AB3A697D1F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075327-FCA4-488D-ABC1-6D2F321C6C20}" type="datetimeFigureOut">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CC349-C567-4E4E-BCE0-AB3A697D1F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7075327-FCA4-488D-ABC1-6D2F321C6C20}" type="datetimeFigureOut">
              <a:rPr lang="en-US" smtClean="0"/>
              <a:pPr/>
              <a:t>9/29/12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BACC349-C567-4E4E-BCE0-AB3A697D1F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7075327-FCA4-488D-ABC1-6D2F321C6C20}" type="datetimeFigureOut">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BACC349-C567-4E4E-BCE0-AB3A697D1F2D}"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7075327-FCA4-488D-ABC1-6D2F321C6C20}" type="datetimeFigureOut">
              <a:rPr lang="en-US" smtClean="0"/>
              <a:pPr/>
              <a:t>9/29/12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BACC349-C567-4E4E-BCE0-AB3A697D1F2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7075327-FCA4-488D-ABC1-6D2F321C6C20}" type="datetimeFigureOut">
              <a:rPr lang="en-US" smtClean="0"/>
              <a:pPr/>
              <a:t>9/29/12</a:t>
            </a:fld>
            <a:endParaRPr lang="en-US"/>
          </a:p>
        </p:txBody>
      </p:sp>
      <p:sp>
        <p:nvSpPr>
          <p:cNvPr id="10" name="Slide Number Placeholder 9"/>
          <p:cNvSpPr>
            <a:spLocks noGrp="1"/>
          </p:cNvSpPr>
          <p:nvPr>
            <p:ph type="sldNum" sz="quarter" idx="16"/>
          </p:nvPr>
        </p:nvSpPr>
        <p:spPr/>
        <p:txBody>
          <a:bodyPr rtlCol="0"/>
          <a:lstStyle/>
          <a:p>
            <a:fld id="{EBACC349-C567-4E4E-BCE0-AB3A697D1F2D}"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7075327-FCA4-488D-ABC1-6D2F321C6C20}" type="datetimeFigureOut">
              <a:rPr lang="en-US" smtClean="0"/>
              <a:pPr/>
              <a:t>9/29/12</a:t>
            </a:fld>
            <a:endParaRPr lang="en-US"/>
          </a:p>
        </p:txBody>
      </p:sp>
      <p:sp>
        <p:nvSpPr>
          <p:cNvPr id="12" name="Slide Number Placeholder 11"/>
          <p:cNvSpPr>
            <a:spLocks noGrp="1"/>
          </p:cNvSpPr>
          <p:nvPr>
            <p:ph type="sldNum" sz="quarter" idx="16"/>
          </p:nvPr>
        </p:nvSpPr>
        <p:spPr/>
        <p:txBody>
          <a:bodyPr rtlCol="0"/>
          <a:lstStyle/>
          <a:p>
            <a:fld id="{EBACC349-C567-4E4E-BCE0-AB3A697D1F2D}"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075327-FCA4-488D-ABC1-6D2F321C6C20}" type="datetimeFigureOut">
              <a:rPr lang="en-US" smtClean="0"/>
              <a:pPr/>
              <a:t>9/29/12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BACC349-C567-4E4E-BCE0-AB3A697D1F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75327-FCA4-488D-ABC1-6D2F321C6C20}" type="datetimeFigureOut">
              <a:rPr lang="en-US" smtClean="0"/>
              <a:pPr/>
              <a:t>9/29/12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BACC349-C567-4E4E-BCE0-AB3A697D1F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7075327-FCA4-488D-ABC1-6D2F321C6C20}" type="datetimeFigureOut">
              <a:rPr lang="en-US" smtClean="0"/>
              <a:pPr/>
              <a:t>9/29/12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BACC349-C567-4E4E-BCE0-AB3A697D1F2D}"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7075327-FCA4-488D-ABC1-6D2F321C6C20}" type="datetimeFigureOut">
              <a:rPr lang="en-US" smtClean="0"/>
              <a:pPr/>
              <a:t>9/29/12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BACC349-C567-4E4E-BCE0-AB3A697D1F2D}"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7075327-FCA4-488D-ABC1-6D2F321C6C20}" type="datetimeFigureOut">
              <a:rPr lang="en-US" smtClean="0"/>
              <a:pPr/>
              <a:t>9/29/12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BACC349-C567-4E4E-BCE0-AB3A697D1F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hyperlink" Target="mailto:jherwe@lsuhsc.edu" TargetMode="External"/><Relationship Id="rId4" Type="http://schemas.openxmlformats.org/officeDocument/2006/relationships/image" Target="../media/image7.jpe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w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http://www.lsuhospitals.org/Hospitals/images/LA-state-vector_01.jpg" TargetMode="External"/><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pn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2"/>
          <p:cNvSpPr>
            <a:spLocks noGrp="1"/>
          </p:cNvSpPr>
          <p:nvPr>
            <p:ph type="ctrTitle"/>
          </p:nvPr>
        </p:nvSpPr>
        <p:spPr>
          <a:xfrm>
            <a:off x="838200" y="1295400"/>
            <a:ext cx="7924800" cy="1828800"/>
          </a:xfrm>
          <a:effectLst/>
        </p:spPr>
        <p:txBody>
          <a:bodyPr>
            <a:normAutofit fontScale="90000"/>
          </a:bodyPr>
          <a:lstStyle/>
          <a:p>
            <a:pPr algn="l"/>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a:r>
            <a:br>
              <a:rPr lang="en-US" sz="3200" b="1" dirty="0" smtClean="0">
                <a:solidFill>
                  <a:schemeClr val="tx1"/>
                </a:solidFill>
              </a:rPr>
            </a:br>
            <a:r>
              <a:rPr lang="en-US" b="1" dirty="0" smtClean="0">
                <a:ln w="1905"/>
                <a:solidFill>
                  <a:schemeClr val="accent1">
                    <a:lumMod val="50000"/>
                  </a:schemeClr>
                </a:solidFill>
                <a:effectLst>
                  <a:outerShdw blurRad="38100" dist="38100" dir="2700000" algn="tl">
                    <a:srgbClr val="000000">
                      <a:alpha val="43137"/>
                    </a:srgbClr>
                  </a:outerShdw>
                </a:effectLst>
                <a:latin typeface="+mn-lt"/>
              </a:rPr>
              <a:t>Summit to End AIDS in America</a:t>
            </a:r>
            <a:br>
              <a:rPr lang="en-US" b="1" dirty="0" smtClean="0">
                <a:ln w="1905"/>
                <a:solidFill>
                  <a:schemeClr val="accent1">
                    <a:lumMod val="50000"/>
                  </a:schemeClr>
                </a:solidFill>
                <a:effectLst>
                  <a:outerShdw blurRad="38100" dist="38100" dir="2700000" algn="tl">
                    <a:srgbClr val="000000">
                      <a:alpha val="43137"/>
                    </a:srgbClr>
                  </a:outerShdw>
                </a:effectLst>
                <a:latin typeface="+mn-lt"/>
              </a:rPr>
            </a:br>
            <a:r>
              <a:rPr lang="en-US" sz="3100" b="1" dirty="0" smtClean="0">
                <a:ln w="1905"/>
                <a:solidFill>
                  <a:schemeClr val="accent1">
                    <a:lumMod val="50000"/>
                  </a:schemeClr>
                </a:solidFill>
                <a:effectLst>
                  <a:outerShdw blurRad="38100" dist="38100" dir="2700000" algn="tl">
                    <a:srgbClr val="000000">
                      <a:alpha val="43137"/>
                    </a:srgbClr>
                  </a:outerShdw>
                </a:effectLst>
                <a:latin typeface="+mn-lt"/>
              </a:rPr>
              <a:t>September 29, 2012</a:t>
            </a:r>
            <a:br>
              <a:rPr lang="en-US" sz="3100" b="1" dirty="0" smtClean="0">
                <a:ln w="1905"/>
                <a:solidFill>
                  <a:schemeClr val="accent1">
                    <a:lumMod val="50000"/>
                  </a:schemeClr>
                </a:solidFill>
                <a:effectLst>
                  <a:outerShdw blurRad="38100" dist="38100" dir="2700000" algn="tl">
                    <a:srgbClr val="000000">
                      <a:alpha val="43137"/>
                    </a:srgbClr>
                  </a:outerShdw>
                </a:effectLst>
                <a:latin typeface="+mn-lt"/>
              </a:rPr>
            </a:br>
            <a:r>
              <a:rPr lang="en-US" sz="3100" b="1" dirty="0" smtClean="0">
                <a:ln w="1905"/>
                <a:solidFill>
                  <a:schemeClr val="accent1">
                    <a:lumMod val="50000"/>
                  </a:schemeClr>
                </a:solidFill>
                <a:effectLst>
                  <a:outerShdw blurRad="38100" dist="38100" dir="2700000" algn="tl">
                    <a:srgbClr val="000000">
                      <a:alpha val="43137"/>
                    </a:srgbClr>
                  </a:outerShdw>
                </a:effectLst>
                <a:latin typeface="+mn-lt"/>
              </a:rPr>
              <a:t>Las Vegas, NV</a:t>
            </a:r>
            <a:endParaRPr lang="en-US" sz="4000" dirty="0" smtClean="0">
              <a:solidFill>
                <a:schemeClr val="accent1">
                  <a:lumMod val="50000"/>
                </a:schemeClr>
              </a:solidFill>
              <a:effectLst>
                <a:outerShdw blurRad="38100" dist="38100" dir="2700000" algn="tl">
                  <a:srgbClr val="000000">
                    <a:alpha val="43137"/>
                  </a:srgbClr>
                </a:outerShdw>
              </a:effectLst>
              <a:latin typeface="+mn-lt"/>
            </a:endParaRPr>
          </a:p>
        </p:txBody>
      </p:sp>
      <p:sp>
        <p:nvSpPr>
          <p:cNvPr id="3074" name="Content Placeholder 1"/>
          <p:cNvSpPr>
            <a:spLocks noGrp="1"/>
          </p:cNvSpPr>
          <p:nvPr>
            <p:ph type="subTitle" idx="1"/>
          </p:nvPr>
        </p:nvSpPr>
        <p:spPr>
          <a:xfrm>
            <a:off x="2438400" y="4495800"/>
            <a:ext cx="6705600" cy="685800"/>
          </a:xfrm>
        </p:spPr>
        <p:txBody>
          <a:bodyPr>
            <a:normAutofit fontScale="25000" lnSpcReduction="20000"/>
          </a:bodyPr>
          <a:lstStyle/>
          <a:p>
            <a:pPr marL="0" indent="0" algn="r">
              <a:buFontTx/>
              <a:buNone/>
            </a:pPr>
            <a:endParaRPr lang="en-US" sz="2400" b="1" dirty="0" smtClean="0"/>
          </a:p>
          <a:p>
            <a:pPr marL="0" indent="0" algn="r">
              <a:buFontTx/>
              <a:buNone/>
            </a:pPr>
            <a:endParaRPr lang="en-US" sz="2400" b="1" dirty="0" smtClean="0"/>
          </a:p>
          <a:p>
            <a:pPr marL="0" indent="0" algn="r">
              <a:buFontTx/>
              <a:buNone/>
            </a:pPr>
            <a:endParaRPr lang="en-US" sz="2400" b="1" dirty="0" smtClean="0"/>
          </a:p>
          <a:p>
            <a:pPr marL="0" indent="0" algn="r">
              <a:buFontTx/>
              <a:buNone/>
            </a:pPr>
            <a:endParaRPr lang="en-US" sz="2400" b="1" dirty="0" smtClean="0"/>
          </a:p>
          <a:p>
            <a:pPr marL="0" indent="0" algn="r">
              <a:buFontTx/>
              <a:buNone/>
            </a:pPr>
            <a:endParaRPr lang="en-US" sz="2400" b="1" dirty="0" smtClean="0"/>
          </a:p>
          <a:p>
            <a:pPr marL="0" indent="0" algn="r">
              <a:buFontTx/>
              <a:buNone/>
            </a:pPr>
            <a:endParaRPr lang="en-US" sz="2400" b="1" dirty="0" smtClean="0"/>
          </a:p>
          <a:p>
            <a:pPr marL="0" indent="0" algn="r">
              <a:buFontTx/>
              <a:buNone/>
            </a:pPr>
            <a:r>
              <a:rPr lang="en-US" sz="11200" b="1" cap="small" dirty="0" smtClean="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rPr>
              <a:t>DeAnn Gruber, PhD</a:t>
            </a:r>
          </a:p>
          <a:p>
            <a:pPr marL="0" indent="0" algn="r">
              <a:buFontTx/>
              <a:buNone/>
            </a:pPr>
            <a:r>
              <a:rPr lang="en-US" sz="11200" b="1" cap="small" dirty="0" smtClean="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rPr>
              <a:t>Administrative Director</a:t>
            </a:r>
          </a:p>
          <a:p>
            <a:pPr marL="0" indent="0" algn="r">
              <a:buFontTx/>
              <a:buNone/>
            </a:pPr>
            <a:r>
              <a:rPr lang="en-US" sz="11200" b="1" cap="small" dirty="0" smtClean="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rPr>
              <a:t>Louisiana OPH STD/HIV Program</a:t>
            </a:r>
          </a:p>
          <a:p>
            <a:pPr marL="0" indent="0">
              <a:buFontTx/>
              <a:buNone/>
            </a:pP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reflection blurRad="6350" stA="52000" endA="300" endPos="35000" dir="5400000" sy="-100000" algn="bl" rotWithShape="0"/>
          </a:effectLst>
        </p:spPr>
        <p:txBody>
          <a:bodyPr>
            <a:noAutofit/>
          </a:bodyPr>
          <a:lstStyle/>
          <a:p>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Calibri" pitchFamily="34" charset="0"/>
              </a:rPr>
              <a:t>Considerations Using </a:t>
            </a:r>
            <a:b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Calibri" pitchFamily="34" charset="0"/>
              </a:rPr>
            </a:b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Calibri" pitchFamily="34" charset="0"/>
              </a:rPr>
              <a:t>Surveillance Data</a:t>
            </a:r>
            <a:endParaRPr lang="en-US" sz="3600"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762000" y="1600200"/>
            <a:ext cx="8004048" cy="4495800"/>
          </a:xfrm>
        </p:spPr>
        <p:txBody>
          <a:bodyPr>
            <a:noAutofit/>
          </a:bodyPr>
          <a:lstStyle/>
          <a:p>
            <a:pPr>
              <a:spcBef>
                <a:spcPts val="600"/>
              </a:spcBef>
              <a:buClrTx/>
              <a:buNone/>
            </a:pPr>
            <a:r>
              <a:rPr lang="en-US" sz="2000" dirty="0" smtClean="0">
                <a:latin typeface="Calibri" pitchFamily="34" charset="0"/>
                <a:cs typeface="Calibri" pitchFamily="34" charset="0"/>
              </a:rPr>
              <a:t>Essential questions:</a:t>
            </a:r>
          </a:p>
          <a:p>
            <a:pPr>
              <a:spcBef>
                <a:spcPts val="600"/>
              </a:spcBef>
              <a:buClrTx/>
            </a:pPr>
            <a:r>
              <a:rPr lang="en-US" sz="2000" dirty="0" smtClean="0">
                <a:latin typeface="Calibri" pitchFamily="34" charset="0"/>
                <a:cs typeface="Calibri" pitchFamily="34" charset="0"/>
              </a:rPr>
              <a:t>We have the information and the technical ability to inform clinicians about patients in need of care …  </a:t>
            </a:r>
            <a:r>
              <a:rPr lang="en-US" sz="2000" i="1" dirty="0" smtClean="0">
                <a:latin typeface="Calibri" pitchFamily="34" charset="0"/>
                <a:cs typeface="Calibri" pitchFamily="34" charset="0"/>
              </a:rPr>
              <a:t>BUT SHOULD WE?</a:t>
            </a:r>
          </a:p>
          <a:p>
            <a:pPr>
              <a:spcBef>
                <a:spcPts val="600"/>
              </a:spcBef>
              <a:buClrTx/>
            </a:pPr>
            <a:r>
              <a:rPr lang="en-US" sz="2000" dirty="0" smtClean="0">
                <a:latin typeface="Calibri" pitchFamily="34" charset="0"/>
                <a:cs typeface="Calibri" pitchFamily="34" charset="0"/>
              </a:rPr>
              <a:t>Would this be accepted by patients, providers, and the public? </a:t>
            </a:r>
          </a:p>
          <a:p>
            <a:pPr>
              <a:spcBef>
                <a:spcPts val="600"/>
              </a:spcBef>
              <a:buClrTx/>
            </a:pPr>
            <a:r>
              <a:rPr lang="en-US" sz="2000" dirty="0" smtClean="0">
                <a:latin typeface="Calibri" pitchFamily="34" charset="0"/>
                <a:cs typeface="Calibri" pitchFamily="34" charset="0"/>
              </a:rPr>
              <a:t>Do state laws and regulations allow the proposed information exchange? </a:t>
            </a:r>
          </a:p>
          <a:p>
            <a:pPr>
              <a:spcBef>
                <a:spcPts val="600"/>
              </a:spcBef>
              <a:buClrTx/>
            </a:pPr>
            <a:r>
              <a:rPr lang="en-US" sz="2000" dirty="0" smtClean="0">
                <a:latin typeface="Calibri" pitchFamily="34" charset="0"/>
                <a:cs typeface="Calibri" pitchFamily="34" charset="0"/>
              </a:rPr>
              <a:t>Is surveillance data reliable as a basis for clinical interventions? </a:t>
            </a:r>
          </a:p>
          <a:p>
            <a:pPr>
              <a:spcBef>
                <a:spcPts val="600"/>
              </a:spcBef>
              <a:buClrTx/>
            </a:pPr>
            <a:r>
              <a:rPr lang="en-US" sz="2000" dirty="0" smtClean="0">
                <a:latin typeface="Calibri" pitchFamily="34" charset="0"/>
                <a:cs typeface="Calibri" pitchFamily="34" charset="0"/>
              </a:rPr>
              <a:t>Can we adequately address security/privacy concerns?</a:t>
            </a:r>
          </a:p>
          <a:p>
            <a:pPr>
              <a:lnSpc>
                <a:spcPct val="80000"/>
              </a:lnSpc>
              <a:spcBef>
                <a:spcPts val="600"/>
              </a:spcBef>
              <a:buClrTx/>
              <a:buNone/>
            </a:pPr>
            <a:endParaRPr lang="en-US" sz="1600" dirty="0" smtClean="0">
              <a:latin typeface="Calibri" pitchFamily="34" charset="0"/>
              <a:cs typeface="Calibri" pitchFamily="34" charset="0"/>
            </a:endParaRPr>
          </a:p>
          <a:p>
            <a:pPr>
              <a:lnSpc>
                <a:spcPct val="80000"/>
              </a:lnSpc>
              <a:spcBef>
                <a:spcPts val="600"/>
              </a:spcBef>
              <a:buClrTx/>
              <a:buNone/>
            </a:pPr>
            <a:r>
              <a:rPr lang="en-US" sz="2000" dirty="0" smtClean="0">
                <a:latin typeface="Calibri" pitchFamily="34" charset="0"/>
                <a:cs typeface="Calibri" pitchFamily="34" charset="0"/>
              </a:rPr>
              <a:t>Considerations:</a:t>
            </a:r>
          </a:p>
          <a:p>
            <a:pPr>
              <a:lnSpc>
                <a:spcPct val="80000"/>
              </a:lnSpc>
              <a:spcBef>
                <a:spcPts val="600"/>
              </a:spcBef>
              <a:buClrTx/>
            </a:pPr>
            <a:r>
              <a:rPr lang="en-US" sz="2000" dirty="0" smtClean="0">
                <a:latin typeface="Calibri" pitchFamily="34" charset="0"/>
                <a:cs typeface="Calibri" pitchFamily="34" charset="0"/>
              </a:rPr>
              <a:t>Legitimate public health purposes</a:t>
            </a:r>
          </a:p>
          <a:p>
            <a:pPr>
              <a:lnSpc>
                <a:spcPct val="80000"/>
              </a:lnSpc>
              <a:spcBef>
                <a:spcPts val="600"/>
              </a:spcBef>
              <a:buClrTx/>
            </a:pPr>
            <a:r>
              <a:rPr lang="en-US" sz="2000" dirty="0" smtClean="0">
                <a:latin typeface="Calibri" pitchFamily="34" charset="0"/>
                <a:cs typeface="Calibri" pitchFamily="34" charset="0"/>
              </a:rPr>
              <a:t>Respect rights of individuals and communities</a:t>
            </a:r>
          </a:p>
          <a:p>
            <a:pPr lvl="1">
              <a:lnSpc>
                <a:spcPct val="80000"/>
              </a:lnSpc>
              <a:spcBef>
                <a:spcPts val="600"/>
              </a:spcBef>
              <a:buClr>
                <a:schemeClr val="accent1">
                  <a:lumMod val="75000"/>
                </a:schemeClr>
              </a:buClr>
              <a:buFont typeface="Wingdings" pitchFamily="2" charset="2"/>
              <a:buChar char="§"/>
            </a:pPr>
            <a:r>
              <a:rPr lang="en-US" sz="1800" dirty="0" smtClean="0">
                <a:latin typeface="Calibri" pitchFamily="34" charset="0"/>
                <a:cs typeface="Calibri" pitchFamily="34" charset="0"/>
              </a:rPr>
              <a:t>Seek input from those to be impacted </a:t>
            </a:r>
          </a:p>
          <a:p>
            <a:pPr lvl="1">
              <a:lnSpc>
                <a:spcPct val="80000"/>
              </a:lnSpc>
              <a:spcBef>
                <a:spcPts val="600"/>
              </a:spcBef>
              <a:buClr>
                <a:schemeClr val="accent1">
                  <a:lumMod val="75000"/>
                </a:schemeClr>
              </a:buClr>
              <a:buFont typeface="Wingdings" pitchFamily="2" charset="2"/>
              <a:buChar char="§"/>
            </a:pPr>
            <a:r>
              <a:rPr lang="en-US" sz="1800" dirty="0" smtClean="0">
                <a:latin typeface="Calibri" pitchFamily="34" charset="0"/>
                <a:cs typeface="Calibri" pitchFamily="34" charset="0"/>
              </a:rPr>
              <a:t>Minimize undue burden</a:t>
            </a:r>
          </a:p>
          <a:p>
            <a:pPr>
              <a:lnSpc>
                <a:spcPct val="80000"/>
              </a:lnSpc>
              <a:spcBef>
                <a:spcPts val="600"/>
              </a:spcBef>
              <a:buClrTx/>
            </a:pPr>
            <a:r>
              <a:rPr lang="en-US" sz="2000" dirty="0" smtClean="0">
                <a:latin typeface="Calibri" pitchFamily="34" charset="0"/>
                <a:cs typeface="Calibri" pitchFamily="34" charset="0"/>
              </a:rPr>
              <a:t>Privacy and security standards</a:t>
            </a:r>
          </a:p>
          <a:p>
            <a:endParaRPr lang="en-US" sz="2200" dirty="0"/>
          </a:p>
        </p:txBody>
      </p:sp>
      <p:pic>
        <p:nvPicPr>
          <p:cNvPr id="4" name="Picture 14" descr="LAPHIE-Final"/>
          <p:cNvPicPr>
            <a:picLocks noChangeAspect="1" noChangeArrowheads="1"/>
          </p:cNvPicPr>
          <p:nvPr/>
        </p:nvPicPr>
        <p:blipFill>
          <a:blip r:embed="rId3" cstate="print"/>
          <a:srcRect/>
          <a:stretch>
            <a:fillRect/>
          </a:stretch>
        </p:blipFill>
        <p:spPr bwMode="auto">
          <a:xfrm>
            <a:off x="6945313" y="6283325"/>
            <a:ext cx="2198687" cy="5746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499730" y="1600200"/>
            <a:ext cx="8229600" cy="1143000"/>
          </a:xfrm>
        </p:spPr>
        <p:txBody>
          <a:bodyPr rtlCol="0">
            <a:noAutofit/>
          </a:bodyPr>
          <a:lstStyle/>
          <a:p>
            <a:pPr fontAlgn="auto">
              <a:spcAft>
                <a:spcPts val="0"/>
              </a:spcAft>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Preliminary Results</a:t>
            </a:r>
            <a:b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br>
            <a:r>
              <a:rPr lang="en-US" sz="4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2/1/09 through 1/31/12</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 </a:t>
            </a:r>
          </a:p>
        </p:txBody>
      </p:sp>
      <p:sp>
        <p:nvSpPr>
          <p:cNvPr id="2051" name="Line 4"/>
          <p:cNvSpPr>
            <a:spLocks noChangeShapeType="1"/>
          </p:cNvSpPr>
          <p:nvPr/>
        </p:nvSpPr>
        <p:spPr bwMode="auto">
          <a:xfrm>
            <a:off x="533400" y="2971800"/>
            <a:ext cx="8229600" cy="0"/>
          </a:xfrm>
          <a:prstGeom prst="line">
            <a:avLst/>
          </a:prstGeom>
          <a:noFill/>
          <a:ln w="28575">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 name="Picture 14" descr="LAPHIE-Final"/>
          <p:cNvPicPr>
            <a:picLocks noChangeAspect="1" noChangeArrowheads="1"/>
          </p:cNvPicPr>
          <p:nvPr/>
        </p:nvPicPr>
        <p:blipFill>
          <a:blip r:embed="rId3" cstate="print"/>
          <a:srcRect/>
          <a:stretch>
            <a:fillRect/>
          </a:stretch>
        </p:blipFill>
        <p:spPr bwMode="auto">
          <a:xfrm>
            <a:off x="6945313" y="6283325"/>
            <a:ext cx="2198687" cy="574675"/>
          </a:xfrm>
          <a:prstGeom prst="rect">
            <a:avLst/>
          </a:prstGeom>
          <a:noFill/>
          <a:ln w="9525">
            <a:noFill/>
            <a:miter lim="800000"/>
            <a:headEnd/>
            <a:tailEnd/>
          </a:ln>
        </p:spPr>
      </p:pic>
    </p:spTree>
    <p:extLst>
      <p:ext uri="{BB962C8B-B14F-4D97-AF65-F5344CB8AC3E}">
        <p14:creationId xmlns:p14="http://schemas.microsoft.com/office/powerpoint/2010/main" val="10633586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57200" y="152400"/>
            <a:ext cx="8229600" cy="1143000"/>
          </a:xfrm>
        </p:spPr>
        <p:txBody>
          <a:bodyPr/>
          <a:lstStyle/>
          <a:p>
            <a:pPr algn="ct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Messages through </a:t>
            </a: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LaPHIE</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  </a:t>
            </a:r>
          </a:p>
        </p:txBody>
      </p:sp>
      <p:sp>
        <p:nvSpPr>
          <p:cNvPr id="3075" name="Rectangle 3"/>
          <p:cNvSpPr>
            <a:spLocks noGrp="1" noChangeArrowheads="1"/>
          </p:cNvSpPr>
          <p:nvPr>
            <p:ph type="body" idx="4294967295"/>
          </p:nvPr>
        </p:nvSpPr>
        <p:spPr>
          <a:xfrm>
            <a:off x="533400" y="1524000"/>
            <a:ext cx="8229600" cy="4525963"/>
          </a:xfrm>
        </p:spPr>
        <p:txBody>
          <a:bodyPr rtlCol="0">
            <a:normAutofit/>
          </a:bodyPr>
          <a:lstStyle/>
          <a:p>
            <a:pPr fontAlgn="auto">
              <a:lnSpc>
                <a:spcPct val="90000"/>
              </a:lnSpc>
              <a:spcAft>
                <a:spcPts val="0"/>
              </a:spcAft>
              <a:defRPr/>
            </a:pPr>
            <a:r>
              <a:rPr lang="en-US" sz="2800" b="1" dirty="0" smtClean="0">
                <a:latin typeface="Calibri" pitchFamily="34" charset="0"/>
              </a:rPr>
              <a:t>825 alerts sent across system of which 719 (86%) were seen by a provider</a:t>
            </a:r>
          </a:p>
          <a:p>
            <a:pPr>
              <a:lnSpc>
                <a:spcPct val="90000"/>
              </a:lnSpc>
            </a:pPr>
            <a:endParaRPr lang="en-US" sz="2800" dirty="0" smtClean="0">
              <a:latin typeface="Calibri" pitchFamily="34" charset="0"/>
            </a:endParaRPr>
          </a:p>
          <a:p>
            <a:pPr>
              <a:lnSpc>
                <a:spcPct val="90000"/>
              </a:lnSpc>
            </a:pPr>
            <a:r>
              <a:rPr lang="en-US" sz="2800" dirty="0" smtClean="0">
                <a:latin typeface="Calibri" pitchFamily="34" charset="0"/>
              </a:rPr>
              <a:t>Among </a:t>
            </a:r>
            <a:r>
              <a:rPr lang="en-US" sz="2800" b="1" dirty="0" smtClean="0">
                <a:latin typeface="Calibri" pitchFamily="34" charset="0"/>
              </a:rPr>
              <a:t>547 unduplicated HIV patients</a:t>
            </a:r>
            <a:r>
              <a:rPr lang="en-US" sz="2800" dirty="0" smtClean="0">
                <a:latin typeface="Calibri" pitchFamily="34" charset="0"/>
              </a:rPr>
              <a:t> with records alerted in system, 447 (82%) had any action taken</a:t>
            </a:r>
          </a:p>
          <a:p>
            <a:pPr>
              <a:lnSpc>
                <a:spcPct val="80000"/>
              </a:lnSpc>
              <a:buNone/>
            </a:pPr>
            <a:endParaRPr lang="en-US" b="1" dirty="0" smtClean="0">
              <a:latin typeface="Calibri" pitchFamily="34" charset="0"/>
            </a:endParaRPr>
          </a:p>
          <a:p>
            <a:pPr>
              <a:lnSpc>
                <a:spcPct val="80000"/>
              </a:lnSpc>
            </a:pPr>
            <a:r>
              <a:rPr lang="en-US" b="1" dirty="0" smtClean="0">
                <a:latin typeface="Calibri" pitchFamily="34" charset="0"/>
              </a:rPr>
              <a:t>Of all identified people</a:t>
            </a:r>
          </a:p>
          <a:p>
            <a:pPr lvl="1">
              <a:lnSpc>
                <a:spcPct val="80000"/>
              </a:lnSpc>
            </a:pPr>
            <a:r>
              <a:rPr lang="en-US" b="1" dirty="0" smtClean="0">
                <a:latin typeface="Calibri" pitchFamily="34" charset="0"/>
              </a:rPr>
              <a:t>82% had at least one CD4 or viral load over follow up</a:t>
            </a:r>
          </a:p>
          <a:p>
            <a:pPr>
              <a:lnSpc>
                <a:spcPct val="80000"/>
              </a:lnSpc>
            </a:pPr>
            <a:r>
              <a:rPr lang="en-US" b="1" dirty="0" smtClean="0">
                <a:latin typeface="Calibri" pitchFamily="34" charset="0"/>
              </a:rPr>
              <a:t>Among those followed at least 12 months (n=418)</a:t>
            </a:r>
          </a:p>
          <a:p>
            <a:pPr lvl="1">
              <a:lnSpc>
                <a:spcPct val="80000"/>
              </a:lnSpc>
            </a:pPr>
            <a:r>
              <a:rPr lang="en-US" b="1" dirty="0" smtClean="0">
                <a:latin typeface="Calibri" pitchFamily="34" charset="0"/>
              </a:rPr>
              <a:t>84% had at least one CD4 or viral load over follow up</a:t>
            </a:r>
          </a:p>
          <a:p>
            <a:pPr fontAlgn="auto">
              <a:lnSpc>
                <a:spcPct val="90000"/>
              </a:lnSpc>
              <a:spcAft>
                <a:spcPts val="0"/>
              </a:spcAft>
              <a:defRPr/>
            </a:pPr>
            <a:endParaRPr lang="en-US" sz="2800" dirty="0" smtClean="0"/>
          </a:p>
          <a:p>
            <a:pPr lvl="2" fontAlgn="auto">
              <a:lnSpc>
                <a:spcPct val="90000"/>
              </a:lnSpc>
              <a:spcAft>
                <a:spcPts val="0"/>
              </a:spcAft>
              <a:buFontTx/>
              <a:buNone/>
              <a:defRPr/>
            </a:pPr>
            <a:endParaRPr lang="en-US" sz="2000" dirty="0" smtClean="0"/>
          </a:p>
          <a:p>
            <a:pPr lvl="2" fontAlgn="auto">
              <a:lnSpc>
                <a:spcPct val="90000"/>
              </a:lnSpc>
              <a:spcAft>
                <a:spcPts val="0"/>
              </a:spcAft>
              <a:defRPr/>
            </a:pPr>
            <a:endParaRPr lang="en-US" sz="1800" dirty="0" smtClean="0"/>
          </a:p>
          <a:p>
            <a:pPr lvl="1" fontAlgn="auto">
              <a:lnSpc>
                <a:spcPct val="90000"/>
              </a:lnSpc>
              <a:spcAft>
                <a:spcPts val="0"/>
              </a:spcAft>
              <a:defRPr/>
            </a:pPr>
            <a:endParaRPr lang="en-US" sz="2000" dirty="0" smtClean="0"/>
          </a:p>
        </p:txBody>
      </p:sp>
      <p:sp>
        <p:nvSpPr>
          <p:cNvPr id="3076" name="Text Box 4"/>
          <p:cNvSpPr txBox="1">
            <a:spLocks noChangeArrowheads="1"/>
          </p:cNvSpPr>
          <p:nvPr/>
        </p:nvSpPr>
        <p:spPr bwMode="auto">
          <a:xfrm>
            <a:off x="304800" y="6553200"/>
            <a:ext cx="632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solidFill>
                  <a:schemeClr val="bg1"/>
                </a:solidFill>
              </a:rPr>
              <a:t>Source: Activity</a:t>
            </a:r>
          </a:p>
        </p:txBody>
      </p:sp>
      <p:pic>
        <p:nvPicPr>
          <p:cNvPr id="5" name="Picture 14" descr="LAPHIE-Final"/>
          <p:cNvPicPr>
            <a:picLocks noChangeAspect="1" noChangeArrowheads="1"/>
          </p:cNvPicPr>
          <p:nvPr/>
        </p:nvPicPr>
        <p:blipFill>
          <a:blip r:embed="rId3" cstate="print"/>
          <a:srcRect/>
          <a:stretch>
            <a:fillRect/>
          </a:stretch>
        </p:blipFill>
        <p:spPr bwMode="auto">
          <a:xfrm>
            <a:off x="6945313" y="6283325"/>
            <a:ext cx="2198687" cy="574675"/>
          </a:xfrm>
          <a:prstGeom prst="rect">
            <a:avLst/>
          </a:prstGeom>
          <a:noFill/>
          <a:ln w="9525">
            <a:noFill/>
            <a:miter lim="800000"/>
            <a:headEnd/>
            <a:tailEnd/>
          </a:ln>
        </p:spPr>
      </p:pic>
    </p:spTree>
    <p:extLst>
      <p:ext uri="{BB962C8B-B14F-4D97-AF65-F5344CB8AC3E}">
        <p14:creationId xmlns:p14="http://schemas.microsoft.com/office/powerpoint/2010/main" val="18363449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57200" y="228600"/>
            <a:ext cx="8229600" cy="1143000"/>
          </a:xfrm>
        </p:spPr>
        <p:txBody>
          <a:bodyPr>
            <a:normAutofit fontScale="90000"/>
          </a:bodyPr>
          <a:lstStyle/>
          <a:p>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Acceptability</a:t>
            </a:r>
          </a:p>
        </p:txBody>
      </p:sp>
      <p:sp>
        <p:nvSpPr>
          <p:cNvPr id="21507" name="Rectangle 3"/>
          <p:cNvSpPr>
            <a:spLocks noGrp="1" noChangeArrowheads="1"/>
          </p:cNvSpPr>
          <p:nvPr>
            <p:ph type="body" idx="4294967295"/>
          </p:nvPr>
        </p:nvSpPr>
        <p:spPr>
          <a:xfrm>
            <a:off x="762000" y="1828800"/>
            <a:ext cx="8229600" cy="4525963"/>
          </a:xfrm>
        </p:spPr>
        <p:txBody>
          <a:bodyPr/>
          <a:lstStyle/>
          <a:p>
            <a:pPr>
              <a:lnSpc>
                <a:spcPct val="90000"/>
              </a:lnSpc>
            </a:pPr>
            <a:r>
              <a:rPr lang="en-US" sz="2400" b="1" dirty="0" smtClean="0">
                <a:latin typeface="Calibri" pitchFamily="34" charset="0"/>
              </a:rPr>
              <a:t>Substantial formative and evaluative work with consumers demonstrated acceptability</a:t>
            </a:r>
          </a:p>
          <a:p>
            <a:pPr>
              <a:lnSpc>
                <a:spcPct val="90000"/>
              </a:lnSpc>
            </a:pPr>
            <a:r>
              <a:rPr lang="en-US" sz="2400" b="1" dirty="0" smtClean="0">
                <a:latin typeface="Calibri" pitchFamily="34" charset="0"/>
              </a:rPr>
              <a:t>N=24 qualitative interviews of </a:t>
            </a:r>
            <a:r>
              <a:rPr lang="en-US" sz="2400" b="1" dirty="0" err="1" smtClean="0">
                <a:latin typeface="Calibri" pitchFamily="34" charset="0"/>
              </a:rPr>
              <a:t>LaPHIE</a:t>
            </a:r>
            <a:r>
              <a:rPr lang="en-US" sz="2400" b="1" dirty="0" smtClean="0">
                <a:latin typeface="Calibri" pitchFamily="34" charset="0"/>
              </a:rPr>
              <a:t> identified patients</a:t>
            </a:r>
          </a:p>
          <a:p>
            <a:pPr lvl="1">
              <a:lnSpc>
                <a:spcPct val="90000"/>
              </a:lnSpc>
            </a:pPr>
            <a:r>
              <a:rPr lang="en-US" sz="2000" b="1" dirty="0" smtClean="0">
                <a:latin typeface="Calibri" pitchFamily="34" charset="0"/>
              </a:rPr>
              <a:t>Acceptable</a:t>
            </a:r>
          </a:p>
          <a:p>
            <a:pPr lvl="1">
              <a:lnSpc>
                <a:spcPct val="90000"/>
              </a:lnSpc>
            </a:pPr>
            <a:r>
              <a:rPr lang="en-US" sz="2000" b="1" dirty="0" smtClean="0">
                <a:latin typeface="Calibri" pitchFamily="34" charset="0"/>
              </a:rPr>
              <a:t>Positive experience of </a:t>
            </a:r>
            <a:r>
              <a:rPr lang="en-US" sz="2000" b="1" dirty="0" err="1" smtClean="0">
                <a:latin typeface="Calibri" pitchFamily="34" charset="0"/>
              </a:rPr>
              <a:t>LaPHIE</a:t>
            </a:r>
            <a:r>
              <a:rPr lang="en-US" sz="2000" b="1" dirty="0" smtClean="0">
                <a:latin typeface="Calibri" pitchFamily="34" charset="0"/>
              </a:rPr>
              <a:t> communication</a:t>
            </a:r>
          </a:p>
          <a:p>
            <a:pPr lvl="1">
              <a:lnSpc>
                <a:spcPct val="90000"/>
              </a:lnSpc>
            </a:pPr>
            <a:r>
              <a:rPr lang="en-US" sz="2000" b="1" dirty="0" smtClean="0">
                <a:latin typeface="Calibri" pitchFamily="34" charset="0"/>
              </a:rPr>
              <a:t>Perception that it is a “good system”</a:t>
            </a:r>
          </a:p>
          <a:p>
            <a:pPr lvl="1">
              <a:lnSpc>
                <a:spcPct val="90000"/>
              </a:lnSpc>
            </a:pPr>
            <a:r>
              <a:rPr lang="en-US" sz="2000" b="1" dirty="0" smtClean="0">
                <a:latin typeface="Calibri" pitchFamily="34" charset="0"/>
              </a:rPr>
              <a:t>System helped re-engage in care</a:t>
            </a:r>
          </a:p>
          <a:p>
            <a:pPr>
              <a:lnSpc>
                <a:spcPct val="90000"/>
              </a:lnSpc>
            </a:pPr>
            <a:r>
              <a:rPr lang="en-US" sz="2400" b="1" dirty="0" smtClean="0">
                <a:latin typeface="Calibri" pitchFamily="34" charset="0"/>
              </a:rPr>
              <a:t>No negative calls to OPH hotline</a:t>
            </a:r>
          </a:p>
          <a:p>
            <a:pPr>
              <a:lnSpc>
                <a:spcPct val="90000"/>
              </a:lnSpc>
            </a:pPr>
            <a:r>
              <a:rPr lang="en-US" sz="2400" b="1" dirty="0" smtClean="0">
                <a:latin typeface="Calibri" pitchFamily="34" charset="0"/>
              </a:rPr>
              <a:t>Provider ease of use, acceptable</a:t>
            </a:r>
          </a:p>
          <a:p>
            <a:pPr lvl="1">
              <a:lnSpc>
                <a:spcPct val="90000"/>
              </a:lnSpc>
            </a:pPr>
            <a:endParaRPr lang="en-US" sz="2000" dirty="0" smtClean="0"/>
          </a:p>
        </p:txBody>
      </p:sp>
      <p:sp>
        <p:nvSpPr>
          <p:cNvPr id="21508" name="Text Box 4"/>
          <p:cNvSpPr txBox="1">
            <a:spLocks noChangeArrowheads="1"/>
          </p:cNvSpPr>
          <p:nvPr/>
        </p:nvSpPr>
        <p:spPr bwMode="auto">
          <a:xfrm>
            <a:off x="685800" y="6324600"/>
            <a:ext cx="5943600" cy="304800"/>
          </a:xfrm>
          <a:prstGeom prst="rect">
            <a:avLst/>
          </a:prstGeom>
          <a:noFill/>
          <a:ln w="9525">
            <a:noFill/>
            <a:miter lim="800000"/>
            <a:headEnd/>
            <a:tailEnd/>
          </a:ln>
          <a:effectLst/>
        </p:spPr>
        <p:txBody>
          <a:bodyPr wrap="square">
            <a:spAutoFit/>
          </a:bodyPr>
          <a:lstStyle/>
          <a:p>
            <a:r>
              <a:rPr lang="en-US" sz="1400" dirty="0">
                <a:solidFill>
                  <a:schemeClr val="bg1"/>
                </a:solidFill>
              </a:rPr>
              <a:t>Source: Qualitative data</a:t>
            </a:r>
          </a:p>
        </p:txBody>
      </p:sp>
      <p:pic>
        <p:nvPicPr>
          <p:cNvPr id="5" name="Picture 14" descr="LAPHIE-Final"/>
          <p:cNvPicPr>
            <a:picLocks noChangeAspect="1" noChangeArrowheads="1"/>
          </p:cNvPicPr>
          <p:nvPr/>
        </p:nvPicPr>
        <p:blipFill>
          <a:blip r:embed="rId3" cstate="print"/>
          <a:srcRect/>
          <a:stretch>
            <a:fillRect/>
          </a:stretch>
        </p:blipFill>
        <p:spPr bwMode="auto">
          <a:xfrm>
            <a:off x="6945313" y="6283325"/>
            <a:ext cx="2198687" cy="574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noAutofit/>
          </a:bodyPr>
          <a:lstStyle/>
          <a:p>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conclusion</a:t>
            </a:r>
            <a:endParaRPr lang="en-US" sz="7200" dirty="0" smtClean="0">
              <a:solidFill>
                <a:schemeClr val="tx1"/>
              </a:solidFill>
              <a:latin typeface="Calibri" pitchFamily="34" charset="0"/>
              <a:cs typeface="Calibri" pitchFamily="34" charset="0"/>
            </a:endParaRPr>
          </a:p>
        </p:txBody>
      </p:sp>
      <p:sp>
        <p:nvSpPr>
          <p:cNvPr id="22531" name="Rectangle 3"/>
          <p:cNvSpPr>
            <a:spLocks noGrp="1" noChangeArrowheads="1"/>
          </p:cNvSpPr>
          <p:nvPr>
            <p:ph type="body" idx="4294967295"/>
          </p:nvPr>
        </p:nvSpPr>
        <p:spPr>
          <a:xfrm>
            <a:off x="457200" y="1371600"/>
            <a:ext cx="8229600" cy="5029200"/>
          </a:xfrm>
        </p:spPr>
        <p:txBody>
          <a:bodyPr/>
          <a:lstStyle/>
          <a:p>
            <a:pPr eaLnBrk="1" hangingPunct="1">
              <a:buFontTx/>
              <a:buNone/>
            </a:pPr>
            <a:r>
              <a:rPr lang="en-US" sz="3200" b="1" dirty="0" smtClean="0">
                <a:latin typeface="Calibri" pitchFamily="34" charset="0"/>
                <a:cs typeface="Calibri" pitchFamily="34" charset="0"/>
              </a:rPr>
              <a:t>Using </a:t>
            </a:r>
            <a:r>
              <a:rPr lang="en-US" sz="3200" b="1" dirty="0" err="1" smtClean="0">
                <a:latin typeface="Calibri" pitchFamily="34" charset="0"/>
                <a:cs typeface="Calibri" pitchFamily="34" charset="0"/>
              </a:rPr>
              <a:t>LaPHIE</a:t>
            </a:r>
            <a:r>
              <a:rPr lang="en-US" sz="3200" b="1" dirty="0" smtClean="0">
                <a:latin typeface="Calibri" pitchFamily="34" charset="0"/>
                <a:cs typeface="Calibri" pitchFamily="34" charset="0"/>
              </a:rPr>
              <a:t>, we were able to:</a:t>
            </a:r>
          </a:p>
          <a:p>
            <a:pPr eaLnBrk="1" hangingPunct="1"/>
            <a:r>
              <a:rPr lang="en-US" sz="2200" dirty="0" smtClean="0">
                <a:latin typeface="Calibri" pitchFamily="34" charset="0"/>
                <a:cs typeface="Calibri" pitchFamily="34" charset="0"/>
              </a:rPr>
              <a:t>Identify over 789 (thru 9/6/2012) HIV-infected individuals who had been out of care </a:t>
            </a:r>
            <a:r>
              <a:rPr lang="en-US" sz="2200" dirty="0">
                <a:latin typeface="Calibri" pitchFamily="34" charset="0"/>
                <a:cs typeface="Calibri" pitchFamily="34" charset="0"/>
              </a:rPr>
              <a:t>thereby reducing missed opportunities to </a:t>
            </a:r>
            <a:r>
              <a:rPr lang="en-US" sz="2200" dirty="0" smtClean="0">
                <a:latin typeface="Calibri" pitchFamily="34" charset="0"/>
                <a:cs typeface="Calibri" pitchFamily="34" charset="0"/>
              </a:rPr>
              <a:t>intervene</a:t>
            </a:r>
          </a:p>
          <a:p>
            <a:pPr eaLnBrk="1" hangingPunct="1"/>
            <a:r>
              <a:rPr lang="en-US" sz="2200" dirty="0" smtClean="0">
                <a:latin typeface="Calibri" pitchFamily="34" charset="0"/>
                <a:cs typeface="Calibri" pitchFamily="34" charset="0"/>
              </a:rPr>
              <a:t>Offer clinical services to improve individual- and population-level health </a:t>
            </a:r>
          </a:p>
          <a:p>
            <a:pPr eaLnBrk="1" hangingPunct="1"/>
            <a:r>
              <a:rPr lang="en-US" sz="2200" dirty="0" smtClean="0">
                <a:latin typeface="Calibri" pitchFamily="34" charset="0"/>
                <a:cs typeface="Calibri" pitchFamily="34" charset="0"/>
              </a:rPr>
              <a:t>Determine that system is acceptable to both patients and providers through feedback processes</a:t>
            </a:r>
          </a:p>
          <a:p>
            <a:pPr eaLnBrk="1" hangingPunct="1"/>
            <a:r>
              <a:rPr lang="en-US" sz="2200" dirty="0" smtClean="0">
                <a:latin typeface="Calibri" pitchFamily="34" charset="0"/>
                <a:cs typeface="Calibri" pitchFamily="34" charset="0"/>
              </a:rPr>
              <a:t>Confirm that a well developed, stakeholder involved process promotes success in implementing novel approaches in addressing linkage and retention.</a:t>
            </a:r>
            <a:endParaRPr lang="en-US" sz="2800" dirty="0" smtClean="0">
              <a:latin typeface="Calibri" pitchFamily="34" charset="0"/>
              <a:cs typeface="Calibri" pitchFamily="34" charset="0"/>
            </a:endParaRPr>
          </a:p>
        </p:txBody>
      </p:sp>
      <p:pic>
        <p:nvPicPr>
          <p:cNvPr id="4" name="Picture 14" descr="LAPHIE-Final"/>
          <p:cNvPicPr>
            <a:picLocks noChangeAspect="1" noChangeArrowheads="1"/>
          </p:cNvPicPr>
          <p:nvPr/>
        </p:nvPicPr>
        <p:blipFill>
          <a:blip r:embed="rId3" cstate="print"/>
          <a:srcRect/>
          <a:stretch>
            <a:fillRect/>
          </a:stretch>
        </p:blipFill>
        <p:spPr bwMode="auto">
          <a:xfrm>
            <a:off x="6945313" y="6283325"/>
            <a:ext cx="2198687" cy="574675"/>
          </a:xfrm>
          <a:prstGeom prst="rect">
            <a:avLst/>
          </a:prstGeom>
          <a:noFill/>
          <a:ln w="9525">
            <a:noFill/>
            <a:miter lim="800000"/>
            <a:headEnd/>
            <a:tailEnd/>
          </a:ln>
        </p:spPr>
      </p:pic>
    </p:spTree>
    <p:extLst>
      <p:ext uri="{BB962C8B-B14F-4D97-AF65-F5344CB8AC3E}">
        <p14:creationId xmlns:p14="http://schemas.microsoft.com/office/powerpoint/2010/main" val="39112384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p:cNvSpPr>
          <p:nvPr/>
        </p:nvSpPr>
        <p:spPr bwMode="auto">
          <a:xfrm>
            <a:off x="533400" y="228600"/>
            <a:ext cx="7772400" cy="1219200"/>
          </a:xfrm>
          <a:prstGeom prst="rect">
            <a:avLst/>
          </a:prstGeom>
          <a:noFill/>
          <a:ln w="9525">
            <a:noFill/>
            <a:miter lim="800000"/>
            <a:headEnd/>
            <a:tailEnd/>
          </a:ln>
        </p:spPr>
        <p:txBody>
          <a:bodyPr anchor="ctr"/>
          <a:lstStyle/>
          <a:p>
            <a:pPr algn="ctr" defTabSz="457200" eaLnBrk="0" hangingPunct="0"/>
            <a:r>
              <a:rPr lang="en-US" sz="4400" b="1" dirty="0">
                <a:effectLst>
                  <a:outerShdw blurRad="38100" dist="38100" dir="2700000" algn="tl">
                    <a:srgbClr val="000000">
                      <a:alpha val="43137"/>
                    </a:srgbClr>
                  </a:outerShdw>
                </a:effectLst>
                <a:latin typeface="Calibri" pitchFamily="34" charset="0"/>
                <a:ea typeface="Geneva"/>
                <a:cs typeface="Arial" pitchFamily="34" charset="0"/>
              </a:rPr>
              <a:t>Acknowledgements</a:t>
            </a:r>
          </a:p>
        </p:txBody>
      </p:sp>
      <p:sp>
        <p:nvSpPr>
          <p:cNvPr id="23555" name="Rectangle 5"/>
          <p:cNvSpPr txBox="1">
            <a:spLocks noChangeArrowheads="1"/>
          </p:cNvSpPr>
          <p:nvPr/>
        </p:nvSpPr>
        <p:spPr bwMode="auto">
          <a:xfrm>
            <a:off x="609600" y="1371600"/>
            <a:ext cx="4038600" cy="4525963"/>
          </a:xfrm>
          <a:prstGeom prst="rect">
            <a:avLst/>
          </a:prstGeom>
          <a:noFill/>
          <a:ln w="9525">
            <a:noFill/>
            <a:miter lim="800000"/>
            <a:headEnd/>
            <a:tailEnd/>
          </a:ln>
        </p:spPr>
        <p:txBody>
          <a:bodyPr/>
          <a:lstStyle/>
          <a:p>
            <a:pPr marL="228600" indent="-228600">
              <a:lnSpc>
                <a:spcPct val="90000"/>
              </a:lnSpc>
              <a:spcBef>
                <a:spcPts val="2000"/>
              </a:spcBef>
              <a:buClr>
                <a:schemeClr val="accent1"/>
              </a:buClr>
              <a:buSzPct val="75000"/>
              <a:buFont typeface="Wingdings" pitchFamily="2" charset="2"/>
              <a:buChar char="n"/>
            </a:pPr>
            <a:r>
              <a:rPr lang="en-US" sz="2000" b="1" dirty="0">
                <a:latin typeface="Calibri" pitchFamily="34" charset="0"/>
                <a:ea typeface="Geneva"/>
                <a:cs typeface="Calibri" pitchFamily="34" charset="0"/>
              </a:rPr>
              <a:t>Patients</a:t>
            </a:r>
          </a:p>
          <a:p>
            <a:pPr marL="228600" indent="-228600">
              <a:lnSpc>
                <a:spcPct val="90000"/>
              </a:lnSpc>
              <a:spcBef>
                <a:spcPts val="2000"/>
              </a:spcBef>
              <a:buClr>
                <a:schemeClr val="accent1"/>
              </a:buClr>
              <a:buSzPct val="75000"/>
              <a:buFont typeface="Wingdings" pitchFamily="2" charset="2"/>
              <a:buChar char="n"/>
            </a:pPr>
            <a:r>
              <a:rPr lang="en-US" sz="2000" b="1" dirty="0">
                <a:latin typeface="Calibri" pitchFamily="34" charset="0"/>
                <a:ea typeface="Geneva"/>
                <a:cs typeface="Calibri" pitchFamily="34" charset="0"/>
              </a:rPr>
              <a:t>LSU/TU clinicians</a:t>
            </a:r>
          </a:p>
          <a:p>
            <a:pPr marL="228600" indent="-228600">
              <a:lnSpc>
                <a:spcPct val="90000"/>
              </a:lnSpc>
              <a:spcBef>
                <a:spcPts val="2000"/>
              </a:spcBef>
              <a:buClr>
                <a:schemeClr val="accent1"/>
              </a:buClr>
              <a:buSzPct val="75000"/>
              <a:buFont typeface="Wingdings" pitchFamily="2" charset="2"/>
              <a:buChar char="n"/>
            </a:pPr>
            <a:r>
              <a:rPr lang="en-US" sz="2000" b="1" dirty="0">
                <a:latin typeface="Calibri" pitchFamily="34" charset="0"/>
                <a:ea typeface="Geneva"/>
                <a:cs typeface="Calibri" pitchFamily="34" charset="0"/>
              </a:rPr>
              <a:t>UH Infection Control</a:t>
            </a:r>
          </a:p>
          <a:p>
            <a:pPr marL="228600" indent="-228600">
              <a:lnSpc>
                <a:spcPct val="90000"/>
              </a:lnSpc>
              <a:spcBef>
                <a:spcPts val="2000"/>
              </a:spcBef>
              <a:buClr>
                <a:schemeClr val="accent1"/>
              </a:buClr>
              <a:buSzPct val="75000"/>
              <a:buFont typeface="Wingdings" pitchFamily="2" charset="2"/>
              <a:buChar char="n"/>
            </a:pPr>
            <a:r>
              <a:rPr lang="en-US" sz="2000" b="1" dirty="0">
                <a:latin typeface="Calibri" pitchFamily="34" charset="0"/>
                <a:ea typeface="Geneva"/>
                <a:cs typeface="Calibri" pitchFamily="34" charset="0"/>
              </a:rPr>
              <a:t>Delta Region AETC</a:t>
            </a:r>
          </a:p>
          <a:p>
            <a:pPr marL="228600" indent="-228600">
              <a:lnSpc>
                <a:spcPct val="90000"/>
              </a:lnSpc>
              <a:spcBef>
                <a:spcPts val="2000"/>
              </a:spcBef>
              <a:buClr>
                <a:schemeClr val="accent1"/>
              </a:buClr>
              <a:buSzPct val="75000"/>
              <a:buFont typeface="Wingdings" pitchFamily="2" charset="2"/>
              <a:buChar char="n"/>
            </a:pPr>
            <a:r>
              <a:rPr lang="en-US" sz="2000" b="1" dirty="0">
                <a:latin typeface="Calibri" pitchFamily="34" charset="0"/>
                <a:ea typeface="Geneva"/>
                <a:cs typeface="Calibri" pitchFamily="34" charset="0"/>
              </a:rPr>
              <a:t>LSU SPH Medical Informatics &amp; Telemedicine</a:t>
            </a:r>
          </a:p>
          <a:p>
            <a:pPr marL="228600" indent="-228600">
              <a:lnSpc>
                <a:spcPct val="90000"/>
              </a:lnSpc>
              <a:spcBef>
                <a:spcPts val="2000"/>
              </a:spcBef>
              <a:buClr>
                <a:schemeClr val="accent1"/>
              </a:buClr>
              <a:buSzPct val="75000"/>
              <a:buFont typeface="Wingdings" pitchFamily="2" charset="2"/>
              <a:buChar char="n"/>
            </a:pPr>
            <a:r>
              <a:rPr lang="en-US" sz="2000" b="1" dirty="0">
                <a:latin typeface="Calibri" pitchFamily="34" charset="0"/>
                <a:ea typeface="Geneva"/>
                <a:cs typeface="Calibri" pitchFamily="34" charset="0"/>
              </a:rPr>
              <a:t>HCSD CEO, CMO, CIO/CMIO</a:t>
            </a:r>
          </a:p>
          <a:p>
            <a:pPr marL="228600" indent="-228600">
              <a:lnSpc>
                <a:spcPct val="90000"/>
              </a:lnSpc>
              <a:spcBef>
                <a:spcPts val="2000"/>
              </a:spcBef>
              <a:buClr>
                <a:schemeClr val="accent1"/>
              </a:buClr>
              <a:buSzPct val="75000"/>
              <a:buFont typeface="Wingdings" pitchFamily="2" charset="2"/>
              <a:buChar char="n"/>
            </a:pPr>
            <a:r>
              <a:rPr lang="en-US" sz="2000" b="1" dirty="0">
                <a:latin typeface="Calibri" pitchFamily="34" charset="0"/>
                <a:ea typeface="Geneva"/>
                <a:cs typeface="Calibri" pitchFamily="34" charset="0"/>
              </a:rPr>
              <a:t>LIS Core Group</a:t>
            </a:r>
          </a:p>
          <a:p>
            <a:pPr marL="228600" indent="-228600">
              <a:lnSpc>
                <a:spcPct val="90000"/>
              </a:lnSpc>
              <a:spcBef>
                <a:spcPts val="2000"/>
              </a:spcBef>
              <a:buClr>
                <a:schemeClr val="accent1"/>
              </a:buClr>
              <a:buSzPct val="75000"/>
              <a:buFont typeface="Wingdings" pitchFamily="2" charset="2"/>
              <a:buChar char="n"/>
            </a:pPr>
            <a:r>
              <a:rPr lang="en-US" sz="2000" b="1" dirty="0">
                <a:latin typeface="Calibri" pitchFamily="34" charset="0"/>
                <a:ea typeface="Geneva"/>
                <a:cs typeface="Calibri" pitchFamily="34" charset="0"/>
              </a:rPr>
              <a:t>HCSD Programming Support </a:t>
            </a:r>
          </a:p>
          <a:p>
            <a:pPr lvl="1" indent="-228600">
              <a:lnSpc>
                <a:spcPct val="90000"/>
              </a:lnSpc>
              <a:spcBef>
                <a:spcPts val="600"/>
              </a:spcBef>
              <a:buClr>
                <a:srgbClr val="B2B2B2"/>
              </a:buClr>
              <a:buSzPct val="75000"/>
              <a:buFont typeface="Wingdings" pitchFamily="2" charset="2"/>
              <a:buChar char="n"/>
            </a:pPr>
            <a:endParaRPr lang="en-US" sz="2000" b="1" dirty="0">
              <a:ea typeface="Geneva"/>
              <a:cs typeface="Geneva"/>
            </a:endParaRPr>
          </a:p>
        </p:txBody>
      </p:sp>
      <p:sp>
        <p:nvSpPr>
          <p:cNvPr id="23556" name="Rectangle 6"/>
          <p:cNvSpPr txBox="1">
            <a:spLocks noChangeArrowheads="1"/>
          </p:cNvSpPr>
          <p:nvPr/>
        </p:nvSpPr>
        <p:spPr bwMode="auto">
          <a:xfrm>
            <a:off x="4800600" y="1524000"/>
            <a:ext cx="4038600" cy="4525963"/>
          </a:xfrm>
          <a:prstGeom prst="rect">
            <a:avLst/>
          </a:prstGeom>
          <a:noFill/>
          <a:ln w="9525">
            <a:noFill/>
            <a:miter lim="800000"/>
            <a:headEnd/>
            <a:tailEnd/>
          </a:ln>
        </p:spPr>
        <p:txBody>
          <a:bodyPr/>
          <a:lstStyle/>
          <a:p>
            <a:pPr marL="228600" indent="-228600">
              <a:lnSpc>
                <a:spcPct val="90000"/>
              </a:lnSpc>
              <a:spcBef>
                <a:spcPts val="2000"/>
              </a:spcBef>
              <a:buClr>
                <a:schemeClr val="accent1"/>
              </a:buClr>
              <a:buSzPct val="75000"/>
              <a:buFont typeface="Wingdings" pitchFamily="2" charset="2"/>
              <a:buChar char="n"/>
            </a:pPr>
            <a:r>
              <a:rPr lang="en-US" sz="2000" b="1" dirty="0">
                <a:latin typeface="Calibri" pitchFamily="34" charset="0"/>
                <a:ea typeface="Geneva"/>
                <a:cs typeface="Calibri" pitchFamily="34" charset="0"/>
              </a:rPr>
              <a:t>OPH HIV, STD and TB programs</a:t>
            </a:r>
          </a:p>
          <a:p>
            <a:pPr marL="228600" indent="-228600">
              <a:lnSpc>
                <a:spcPct val="90000"/>
              </a:lnSpc>
              <a:spcBef>
                <a:spcPts val="2000"/>
              </a:spcBef>
              <a:buClr>
                <a:schemeClr val="accent1"/>
              </a:buClr>
              <a:buSzPct val="75000"/>
              <a:buFont typeface="Wingdings" pitchFamily="2" charset="2"/>
              <a:buChar char="n"/>
            </a:pPr>
            <a:r>
              <a:rPr lang="en-US" sz="2000" b="1" dirty="0">
                <a:latin typeface="Calibri" pitchFamily="34" charset="0"/>
                <a:ea typeface="Geneva"/>
                <a:cs typeface="Calibri" pitchFamily="34" charset="0"/>
              </a:rPr>
              <a:t>OPH nurses</a:t>
            </a:r>
          </a:p>
          <a:p>
            <a:pPr marL="228600" indent="-228600">
              <a:lnSpc>
                <a:spcPct val="90000"/>
              </a:lnSpc>
              <a:spcBef>
                <a:spcPts val="2000"/>
              </a:spcBef>
              <a:buClr>
                <a:schemeClr val="accent1"/>
              </a:buClr>
              <a:buSzPct val="75000"/>
              <a:buFont typeface="Wingdings" pitchFamily="2" charset="2"/>
              <a:buChar char="n"/>
            </a:pPr>
            <a:r>
              <a:rPr lang="en-US" sz="2000" b="1" dirty="0">
                <a:latin typeface="Calibri" pitchFamily="34" charset="0"/>
                <a:ea typeface="Geneva"/>
                <a:cs typeface="Calibri" pitchFamily="34" charset="0"/>
              </a:rPr>
              <a:t>OPH epidemiologists</a:t>
            </a:r>
          </a:p>
          <a:p>
            <a:pPr marL="228600" indent="-228600">
              <a:lnSpc>
                <a:spcPct val="90000"/>
              </a:lnSpc>
              <a:spcBef>
                <a:spcPts val="2000"/>
              </a:spcBef>
              <a:buClr>
                <a:schemeClr val="accent1"/>
              </a:buClr>
              <a:buSzPct val="75000"/>
              <a:buFont typeface="Wingdings" pitchFamily="2" charset="2"/>
              <a:buChar char="n"/>
            </a:pPr>
            <a:r>
              <a:rPr lang="en-US" sz="2000" b="1" dirty="0">
                <a:latin typeface="Calibri" pitchFamily="34" charset="0"/>
                <a:ea typeface="Geneva"/>
                <a:cs typeface="Calibri" pitchFamily="34" charset="0"/>
              </a:rPr>
              <a:t>OPH Disease Intervention Specialists</a:t>
            </a:r>
          </a:p>
          <a:p>
            <a:pPr marL="228600" indent="-228600">
              <a:lnSpc>
                <a:spcPct val="90000"/>
              </a:lnSpc>
              <a:spcBef>
                <a:spcPts val="2000"/>
              </a:spcBef>
              <a:buClr>
                <a:schemeClr val="accent1"/>
              </a:buClr>
              <a:buSzPct val="75000"/>
              <a:buFont typeface="Wingdings" pitchFamily="2" charset="2"/>
              <a:buChar char="n"/>
            </a:pPr>
            <a:r>
              <a:rPr lang="en-US" sz="2000" b="1" dirty="0">
                <a:latin typeface="Calibri" pitchFamily="34" charset="0"/>
                <a:ea typeface="Geneva"/>
                <a:cs typeface="Calibri" pitchFamily="34" charset="0"/>
              </a:rPr>
              <a:t>OPH Medical Directors</a:t>
            </a:r>
          </a:p>
          <a:p>
            <a:pPr marL="228600" indent="-228600">
              <a:lnSpc>
                <a:spcPct val="90000"/>
              </a:lnSpc>
              <a:spcBef>
                <a:spcPts val="2000"/>
              </a:spcBef>
              <a:buClr>
                <a:schemeClr val="accent1"/>
              </a:buClr>
              <a:buSzPct val="75000"/>
              <a:buFont typeface="Wingdings" pitchFamily="2" charset="2"/>
              <a:buChar char="n"/>
            </a:pPr>
            <a:r>
              <a:rPr lang="en-US" sz="2000" b="1" dirty="0">
                <a:latin typeface="Calibri" pitchFamily="34" charset="0"/>
                <a:ea typeface="Geneva"/>
                <a:cs typeface="Calibri" pitchFamily="34" charset="0"/>
              </a:rPr>
              <a:t>DHH Legal Counsel</a:t>
            </a:r>
          </a:p>
          <a:p>
            <a:pPr marL="228600" indent="-228600">
              <a:lnSpc>
                <a:spcPct val="90000"/>
              </a:lnSpc>
              <a:spcBef>
                <a:spcPts val="2000"/>
              </a:spcBef>
              <a:buClr>
                <a:schemeClr val="accent1"/>
              </a:buClr>
              <a:buSzPct val="75000"/>
              <a:buFont typeface="Wingdings" pitchFamily="2" charset="2"/>
              <a:buChar char="n"/>
            </a:pPr>
            <a:r>
              <a:rPr lang="en-US" sz="2000" b="1" dirty="0">
                <a:latin typeface="Calibri" pitchFamily="34" charset="0"/>
                <a:ea typeface="Geneva"/>
                <a:cs typeface="Calibri" pitchFamily="34" charset="0"/>
              </a:rPr>
              <a:t>LPHI</a:t>
            </a:r>
          </a:p>
          <a:p>
            <a:pPr marL="228600" indent="-228600">
              <a:lnSpc>
                <a:spcPct val="90000"/>
              </a:lnSpc>
              <a:spcBef>
                <a:spcPts val="2000"/>
              </a:spcBef>
              <a:buClr>
                <a:schemeClr val="accent1"/>
              </a:buClr>
              <a:buSzPct val="75000"/>
              <a:buFont typeface="Wingdings 3" pitchFamily="18" charset="2"/>
              <a:buNone/>
            </a:pPr>
            <a:endParaRPr lang="en-US" sz="2000" b="1" dirty="0">
              <a:solidFill>
                <a:srgbClr val="333333"/>
              </a:solidFill>
              <a:ea typeface="Geneva"/>
              <a:cs typeface="Geneva"/>
            </a:endParaRPr>
          </a:p>
        </p:txBody>
      </p:sp>
      <p:pic>
        <p:nvPicPr>
          <p:cNvPr id="23557" name="Picture 14" descr="LAPHIE-Final"/>
          <p:cNvPicPr>
            <a:picLocks noChangeAspect="1" noChangeArrowheads="1"/>
          </p:cNvPicPr>
          <p:nvPr/>
        </p:nvPicPr>
        <p:blipFill>
          <a:blip r:embed="rId3" cstate="print"/>
          <a:srcRect/>
          <a:stretch>
            <a:fillRect/>
          </a:stretch>
        </p:blipFill>
        <p:spPr bwMode="auto">
          <a:xfrm>
            <a:off x="6945313" y="6283325"/>
            <a:ext cx="2198687" cy="574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Contact Information</a:t>
            </a:r>
          </a:p>
        </p:txBody>
      </p:sp>
      <p:sp>
        <p:nvSpPr>
          <p:cNvPr id="5" name="Content Placeholder 4"/>
          <p:cNvSpPr>
            <a:spLocks noGrp="1"/>
          </p:cNvSpPr>
          <p:nvPr>
            <p:ph sz="quarter" idx="2"/>
          </p:nvPr>
        </p:nvSpPr>
        <p:spPr>
          <a:xfrm>
            <a:off x="609600" y="2819400"/>
            <a:ext cx="3886200" cy="3581400"/>
          </a:xfrm>
        </p:spPr>
        <p:txBody>
          <a:bodyPr>
            <a:normAutofit/>
          </a:bodyPr>
          <a:lstStyle/>
          <a:p>
            <a:pPr>
              <a:buNone/>
            </a:pPr>
            <a:r>
              <a:rPr lang="en-US" dirty="0" smtClean="0"/>
              <a:t>DeAnn Gruber, PhD</a:t>
            </a:r>
          </a:p>
          <a:p>
            <a:pPr>
              <a:buNone/>
            </a:pPr>
            <a:r>
              <a:rPr lang="en-US" dirty="0" smtClean="0"/>
              <a:t>Administrative Director</a:t>
            </a:r>
          </a:p>
          <a:p>
            <a:pPr>
              <a:buNone/>
            </a:pPr>
            <a:r>
              <a:rPr lang="en-US" u="sng" dirty="0" smtClean="0">
                <a:solidFill>
                  <a:schemeClr val="accent5">
                    <a:lumMod val="75000"/>
                  </a:schemeClr>
                </a:solidFill>
              </a:rPr>
              <a:t>deann.gruber@la.gov</a:t>
            </a:r>
          </a:p>
          <a:p>
            <a:pPr>
              <a:buNone/>
            </a:pPr>
            <a:r>
              <a:rPr lang="en-US" dirty="0" smtClean="0"/>
              <a:t>504-568-7474</a:t>
            </a:r>
            <a:endParaRPr lang="en-US" dirty="0"/>
          </a:p>
        </p:txBody>
      </p:sp>
      <p:sp>
        <p:nvSpPr>
          <p:cNvPr id="7" name="Content Placeholder 6"/>
          <p:cNvSpPr>
            <a:spLocks noGrp="1"/>
          </p:cNvSpPr>
          <p:nvPr>
            <p:ph sz="quarter" idx="4"/>
          </p:nvPr>
        </p:nvSpPr>
        <p:spPr>
          <a:xfrm>
            <a:off x="4800600" y="2819400"/>
            <a:ext cx="3886200" cy="3581400"/>
          </a:xfrm>
        </p:spPr>
        <p:txBody>
          <a:bodyPr/>
          <a:lstStyle/>
          <a:p>
            <a:pPr>
              <a:buNone/>
            </a:pPr>
            <a:r>
              <a:rPr lang="en-US" dirty="0" smtClean="0"/>
              <a:t>Jane Herwehe, MPH</a:t>
            </a:r>
          </a:p>
          <a:p>
            <a:pPr>
              <a:buNone/>
            </a:pPr>
            <a:r>
              <a:rPr lang="en-US" dirty="0" smtClean="0"/>
              <a:t>Project Coordinator</a:t>
            </a:r>
          </a:p>
          <a:p>
            <a:pPr>
              <a:buNone/>
            </a:pPr>
            <a:r>
              <a:rPr lang="en-US" u="sng" dirty="0" smtClean="0">
                <a:solidFill>
                  <a:schemeClr val="accent5">
                    <a:lumMod val="75000"/>
                  </a:schemeClr>
                </a:solidFill>
                <a:hlinkClick r:id="rId3"/>
              </a:rPr>
              <a:t>jherwe</a:t>
            </a:r>
            <a:r>
              <a:rPr lang="en-US" dirty="0" smtClean="0">
                <a:solidFill>
                  <a:schemeClr val="accent5">
                    <a:lumMod val="75000"/>
                  </a:schemeClr>
                </a:solidFill>
                <a:hlinkClick r:id="rId3"/>
              </a:rPr>
              <a:t>@lsuhsc.edu</a:t>
            </a:r>
            <a:endParaRPr lang="en-US" dirty="0" smtClean="0">
              <a:solidFill>
                <a:schemeClr val="accent5">
                  <a:lumMod val="75000"/>
                </a:schemeClr>
              </a:solidFill>
            </a:endParaRPr>
          </a:p>
          <a:p>
            <a:pPr>
              <a:buNone/>
            </a:pPr>
            <a:r>
              <a:rPr lang="en-US" dirty="0" smtClean="0"/>
              <a:t>504-903-3089</a:t>
            </a:r>
          </a:p>
          <a:p>
            <a:endParaRPr lang="en-US" dirty="0"/>
          </a:p>
        </p:txBody>
      </p:sp>
      <p:sp>
        <p:nvSpPr>
          <p:cNvPr id="24579" name="Rectangle 3"/>
          <p:cNvSpPr>
            <a:spLocks noGrp="1" noChangeArrowheads="1"/>
          </p:cNvSpPr>
          <p:nvPr>
            <p:ph type="body" sz="quarter" idx="1"/>
          </p:nvPr>
        </p:nvSpPr>
        <p:spPr>
          <a:xfrm>
            <a:off x="457200" y="1752600"/>
            <a:ext cx="3886200" cy="838200"/>
          </a:xfrm>
        </p:spPr>
        <p:txBody>
          <a:bodyPr>
            <a:noAutofit/>
          </a:bodyPr>
          <a:lstStyle/>
          <a:p>
            <a:pPr algn="ctr" eaLnBrk="1" hangingPunct="1">
              <a:spcBef>
                <a:spcPts val="0"/>
              </a:spcBef>
              <a:buFontTx/>
              <a:buNone/>
            </a:pPr>
            <a:r>
              <a:rPr lang="en-US" sz="2900" dirty="0" smtClean="0"/>
              <a:t>Louisiana OPH</a:t>
            </a:r>
          </a:p>
          <a:p>
            <a:pPr algn="ctr" eaLnBrk="1" hangingPunct="1">
              <a:spcBef>
                <a:spcPts val="0"/>
              </a:spcBef>
              <a:buFontTx/>
              <a:buNone/>
            </a:pPr>
            <a:r>
              <a:rPr lang="en-US" sz="2900" dirty="0" smtClean="0"/>
              <a:t>STD/HIV Program	</a:t>
            </a:r>
          </a:p>
        </p:txBody>
      </p:sp>
      <p:sp>
        <p:nvSpPr>
          <p:cNvPr id="6" name="Text Placeholder 5"/>
          <p:cNvSpPr>
            <a:spLocks noGrp="1"/>
          </p:cNvSpPr>
          <p:nvPr>
            <p:ph type="body" sz="quarter" idx="3"/>
          </p:nvPr>
        </p:nvSpPr>
        <p:spPr>
          <a:xfrm>
            <a:off x="4648200" y="1752600"/>
            <a:ext cx="4191000" cy="838200"/>
          </a:xfrm>
        </p:spPr>
        <p:txBody>
          <a:bodyPr>
            <a:noAutofit/>
          </a:bodyPr>
          <a:lstStyle/>
          <a:p>
            <a:pPr algn="ctr">
              <a:spcBef>
                <a:spcPts val="0"/>
              </a:spcBef>
            </a:pPr>
            <a:r>
              <a:rPr lang="en-US" sz="2900" dirty="0" smtClean="0"/>
              <a:t>LSU Health Care</a:t>
            </a:r>
          </a:p>
          <a:p>
            <a:pPr algn="ctr">
              <a:spcBef>
                <a:spcPts val="0"/>
              </a:spcBef>
            </a:pPr>
            <a:r>
              <a:rPr lang="en-US" sz="2900" dirty="0" smtClean="0"/>
              <a:t>Services Division</a:t>
            </a:r>
          </a:p>
        </p:txBody>
      </p:sp>
      <p:pic>
        <p:nvPicPr>
          <p:cNvPr id="24580" name="Picture 14" descr="LAPHIE-Final"/>
          <p:cNvPicPr>
            <a:picLocks noChangeAspect="1" noChangeArrowheads="1"/>
          </p:cNvPicPr>
          <p:nvPr/>
        </p:nvPicPr>
        <p:blipFill>
          <a:blip r:embed="rId4" cstate="print"/>
          <a:srcRect/>
          <a:stretch>
            <a:fillRect/>
          </a:stretch>
        </p:blipFill>
        <p:spPr bwMode="auto">
          <a:xfrm>
            <a:off x="6945313" y="6283325"/>
            <a:ext cx="2198687" cy="574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LPHI Color wSubtext"/>
          <p:cNvPicPr>
            <a:picLocks noChangeAspect="1" noChangeArrowheads="1"/>
          </p:cNvPicPr>
          <p:nvPr/>
        </p:nvPicPr>
        <p:blipFill>
          <a:blip r:embed="rId3" cstate="print"/>
          <a:srcRect/>
          <a:stretch>
            <a:fillRect/>
          </a:stretch>
        </p:blipFill>
        <p:spPr bwMode="auto">
          <a:xfrm>
            <a:off x="6553200" y="5334000"/>
            <a:ext cx="2057400" cy="728663"/>
          </a:xfrm>
          <a:prstGeom prst="rect">
            <a:avLst/>
          </a:prstGeom>
          <a:noFill/>
          <a:ln w="9525">
            <a:noFill/>
            <a:miter lim="800000"/>
            <a:headEnd/>
            <a:tailEnd/>
          </a:ln>
        </p:spPr>
      </p:pic>
      <p:pic>
        <p:nvPicPr>
          <p:cNvPr id="4099" name="Picture 9" descr="lsu_healthsystem"/>
          <p:cNvPicPr>
            <a:picLocks noChangeAspect="1" noChangeArrowheads="1"/>
          </p:cNvPicPr>
          <p:nvPr/>
        </p:nvPicPr>
        <p:blipFill>
          <a:blip r:embed="rId4" cstate="print"/>
          <a:srcRect/>
          <a:stretch>
            <a:fillRect/>
          </a:stretch>
        </p:blipFill>
        <p:spPr bwMode="auto">
          <a:xfrm>
            <a:off x="685800" y="5410200"/>
            <a:ext cx="2895600" cy="615950"/>
          </a:xfrm>
          <a:prstGeom prst="rect">
            <a:avLst/>
          </a:prstGeom>
          <a:noFill/>
          <a:ln w="9525">
            <a:noFill/>
            <a:miter lim="800000"/>
            <a:headEnd/>
            <a:tailEnd/>
          </a:ln>
        </p:spPr>
      </p:pic>
      <p:pic>
        <p:nvPicPr>
          <p:cNvPr id="4100" name="Picture 14" descr="LAPHIE-Final"/>
          <p:cNvPicPr>
            <a:picLocks noChangeAspect="1" noChangeArrowheads="1"/>
          </p:cNvPicPr>
          <p:nvPr/>
        </p:nvPicPr>
        <p:blipFill>
          <a:blip r:embed="rId5" cstate="print"/>
          <a:srcRect/>
          <a:stretch>
            <a:fillRect/>
          </a:stretch>
        </p:blipFill>
        <p:spPr bwMode="auto">
          <a:xfrm>
            <a:off x="1905000" y="609600"/>
            <a:ext cx="5410200" cy="1503363"/>
          </a:xfrm>
          <a:prstGeom prst="rect">
            <a:avLst/>
          </a:prstGeom>
          <a:noFill/>
          <a:ln w="9525">
            <a:noFill/>
            <a:miter lim="800000"/>
            <a:headEnd/>
            <a:tailEnd/>
          </a:ln>
        </p:spPr>
      </p:pic>
      <p:sp>
        <p:nvSpPr>
          <p:cNvPr id="4101" name="Text Box 16"/>
          <p:cNvSpPr txBox="1">
            <a:spLocks noChangeArrowheads="1"/>
          </p:cNvSpPr>
          <p:nvPr/>
        </p:nvSpPr>
        <p:spPr bwMode="auto">
          <a:xfrm>
            <a:off x="381000" y="304800"/>
            <a:ext cx="8534400" cy="457200"/>
          </a:xfrm>
          <a:prstGeom prst="rect">
            <a:avLst/>
          </a:prstGeom>
          <a:noFill/>
          <a:ln w="9525">
            <a:noFill/>
            <a:miter lim="800000"/>
            <a:headEnd/>
            <a:tailEnd/>
          </a:ln>
        </p:spPr>
        <p:txBody>
          <a:bodyPr>
            <a:spAutoFit/>
          </a:bodyPr>
          <a:lstStyle/>
          <a:p>
            <a:pPr algn="ctr">
              <a:spcBef>
                <a:spcPct val="50000"/>
              </a:spcBef>
            </a:pPr>
            <a:endParaRPr lang="en-US" sz="2400" b="1">
              <a:solidFill>
                <a:srgbClr val="333333"/>
              </a:solidFill>
            </a:endParaRPr>
          </a:p>
        </p:txBody>
      </p:sp>
      <p:sp>
        <p:nvSpPr>
          <p:cNvPr id="4102" name="Rectangle 1"/>
          <p:cNvSpPr>
            <a:spLocks noChangeArrowheads="1"/>
          </p:cNvSpPr>
          <p:nvPr/>
        </p:nvSpPr>
        <p:spPr bwMode="auto">
          <a:xfrm>
            <a:off x="990600" y="2514600"/>
            <a:ext cx="4572000" cy="1938992"/>
          </a:xfrm>
          <a:prstGeom prst="rect">
            <a:avLst/>
          </a:prstGeom>
          <a:noFill/>
          <a:ln w="9525">
            <a:noFill/>
            <a:miter lim="800000"/>
            <a:headEnd/>
            <a:tailEnd/>
          </a:ln>
        </p:spPr>
        <p:txBody>
          <a:bodyPr>
            <a:spAutoFit/>
          </a:bodyPr>
          <a:lstStyle/>
          <a:p>
            <a:r>
              <a:rPr lang="en-US" sz="2000" b="1" dirty="0">
                <a:latin typeface="Calibri" pitchFamily="34" charset="0"/>
              </a:rPr>
              <a:t>A Collaborative Initiative funded in part by:</a:t>
            </a:r>
          </a:p>
          <a:p>
            <a:endParaRPr lang="en-US" sz="2000" b="1" dirty="0">
              <a:latin typeface="Calibri" pitchFamily="34" charset="0"/>
            </a:endParaRPr>
          </a:p>
          <a:p>
            <a:r>
              <a:rPr lang="en-US" sz="2000" b="1" dirty="0">
                <a:latin typeface="Calibri" pitchFamily="34" charset="0"/>
              </a:rPr>
              <a:t>HRSA HIV/AIDS Bureau</a:t>
            </a:r>
          </a:p>
          <a:p>
            <a:r>
              <a:rPr lang="en-US" sz="2000" b="1" dirty="0">
                <a:latin typeface="Calibri" pitchFamily="34" charset="0"/>
              </a:rPr>
              <a:t>Office of Science and Policy</a:t>
            </a:r>
          </a:p>
          <a:p>
            <a:r>
              <a:rPr lang="en-US" sz="2000" b="1" dirty="0">
                <a:latin typeface="Calibri" pitchFamily="34" charset="0"/>
              </a:rPr>
              <a:t>Special Projects of National Significance </a:t>
            </a:r>
          </a:p>
        </p:txBody>
      </p:sp>
      <p:pic>
        <p:nvPicPr>
          <p:cNvPr id="4103" name="Picture 3"/>
          <p:cNvPicPr>
            <a:picLocks noChangeAspect="1" noChangeArrowheads="1"/>
          </p:cNvPicPr>
          <p:nvPr/>
        </p:nvPicPr>
        <p:blipFill>
          <a:blip r:embed="rId6" cstate="print"/>
          <a:srcRect/>
          <a:stretch>
            <a:fillRect/>
          </a:stretch>
        </p:blipFill>
        <p:spPr bwMode="auto">
          <a:xfrm>
            <a:off x="4191000" y="4953000"/>
            <a:ext cx="1143000" cy="10763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sz="quarter" idx="4294967295"/>
          </p:nvPr>
        </p:nvSpPr>
        <p:spPr>
          <a:xfrm>
            <a:off x="857250" y="1828800"/>
            <a:ext cx="7143750" cy="3810000"/>
          </a:xfrm>
        </p:spPr>
        <p:txBody>
          <a:bodyPr/>
          <a:lstStyle/>
          <a:p>
            <a:pPr marL="228600" indent="-228600"/>
            <a:r>
              <a:rPr lang="en-US" sz="2400" b="1" dirty="0" smtClean="0">
                <a:latin typeface="Calibri" pitchFamily="34" charset="0"/>
              </a:rPr>
              <a:t>A carefully designed two-way electronic information exchange</a:t>
            </a:r>
          </a:p>
          <a:p>
            <a:pPr marL="228600" indent="-228600"/>
            <a:r>
              <a:rPr lang="en-US" sz="2400" b="1" dirty="0" smtClean="0">
                <a:latin typeface="Calibri" pitchFamily="34" charset="0"/>
              </a:rPr>
              <a:t>Uses OPH surveillance data to generate point of care messages for providers in the LSU HCSD (public hospital) system in Louisiana</a:t>
            </a:r>
          </a:p>
          <a:p>
            <a:pPr marL="228600" indent="-228600"/>
            <a:r>
              <a:rPr lang="en-US" sz="2400" b="1" dirty="0" smtClean="0">
                <a:latin typeface="Calibri" pitchFamily="34" charset="0"/>
              </a:rPr>
              <a:t>Targets patients with HIV, TB, syphilis who have fallen out of care, or never received test results, as well as </a:t>
            </a:r>
            <a:r>
              <a:rPr lang="en-US" sz="2400" b="1" dirty="0" err="1" smtClean="0">
                <a:latin typeface="Calibri" pitchFamily="34" charset="0"/>
              </a:rPr>
              <a:t>perinatally</a:t>
            </a:r>
            <a:r>
              <a:rPr lang="en-US" sz="2400" b="1" dirty="0" smtClean="0">
                <a:latin typeface="Calibri" pitchFamily="34" charset="0"/>
              </a:rPr>
              <a:t> HIV-exposed infants needing follow-up</a:t>
            </a:r>
          </a:p>
        </p:txBody>
      </p:sp>
      <p:sp>
        <p:nvSpPr>
          <p:cNvPr id="5123" name="Title 2"/>
          <p:cNvSpPr>
            <a:spLocks noGrp="1"/>
          </p:cNvSpPr>
          <p:nvPr>
            <p:ph type="title" idx="4294967295"/>
          </p:nvPr>
        </p:nvSpPr>
        <p:spPr>
          <a:xfrm>
            <a:off x="609600" y="457200"/>
            <a:ext cx="7502525" cy="1116012"/>
          </a:xfrm>
        </p:spPr>
        <p:txBody>
          <a:bodyPr>
            <a:normAutofit fontScale="90000"/>
          </a:bodyPr>
          <a:lstStyle/>
          <a:p>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Louisiana Public Health Information Exchange (</a:t>
            </a:r>
            <a:r>
              <a:rPr lang="en-US"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LaPHIE</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a:t>
            </a:r>
          </a:p>
        </p:txBody>
      </p:sp>
      <p:pic>
        <p:nvPicPr>
          <p:cNvPr id="4" name="Picture 14" descr="LAPHIE-Final"/>
          <p:cNvPicPr>
            <a:picLocks noChangeAspect="1" noChangeArrowheads="1"/>
          </p:cNvPicPr>
          <p:nvPr/>
        </p:nvPicPr>
        <p:blipFill>
          <a:blip r:embed="rId3" cstate="print"/>
          <a:srcRect/>
          <a:stretch>
            <a:fillRect/>
          </a:stretch>
        </p:blipFill>
        <p:spPr bwMode="auto">
          <a:xfrm>
            <a:off x="6945313" y="6283325"/>
            <a:ext cx="2198687" cy="574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lsuhospitals.org/Hospitals/images/LA-state-vector_01.jpg"/>
          <p:cNvPicPr preferRelativeResize="0">
            <a:picLocks noChangeArrowheads="1"/>
          </p:cNvPicPr>
          <p:nvPr/>
        </p:nvPicPr>
        <p:blipFill>
          <a:blip r:link="rId3" cstate="print"/>
          <a:stretch>
            <a:fillRect/>
          </a:stretch>
        </p:blipFill>
        <p:spPr bwMode="auto">
          <a:xfrm>
            <a:off x="2133600" y="1600200"/>
            <a:ext cx="4872038" cy="4191000"/>
          </a:xfrm>
          <a:prstGeom prst="rect">
            <a:avLst/>
          </a:prstGeom>
          <a:noFill/>
          <a:ln w="9525">
            <a:noFill/>
            <a:miter lim="800000"/>
            <a:headEnd/>
            <a:tailEnd/>
          </a:ln>
        </p:spPr>
      </p:pic>
      <p:sp>
        <p:nvSpPr>
          <p:cNvPr id="3" name="TextBox 2"/>
          <p:cNvSpPr txBox="1"/>
          <p:nvPr/>
        </p:nvSpPr>
        <p:spPr>
          <a:xfrm>
            <a:off x="1066800" y="381000"/>
            <a:ext cx="7162800" cy="1077218"/>
          </a:xfrm>
          <a:prstGeom prst="rect">
            <a:avLst/>
          </a:prstGeom>
          <a:noFill/>
        </p:spPr>
        <p:txBody>
          <a:bodyPr wrap="square" rtlCol="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LSU Health Care Service Division </a:t>
            </a:r>
          </a:p>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Hospitals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endParaRPr>
          </a:p>
        </p:txBody>
      </p:sp>
      <p:pic>
        <p:nvPicPr>
          <p:cNvPr id="4" name="Picture 14" descr="LAPHIE-Final"/>
          <p:cNvPicPr>
            <a:picLocks noChangeAspect="1" noChangeArrowheads="1"/>
          </p:cNvPicPr>
          <p:nvPr/>
        </p:nvPicPr>
        <p:blipFill>
          <a:blip r:embed="rId4" cstate="print"/>
          <a:srcRect/>
          <a:stretch>
            <a:fillRect/>
          </a:stretch>
        </p:blipFill>
        <p:spPr bwMode="auto">
          <a:xfrm>
            <a:off x="6945313" y="6283325"/>
            <a:ext cx="2198687" cy="574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Program Files\Microsoft Office\MEDIA\CAGCAT10\j0285750.wmf"/>
          <p:cNvPicPr>
            <a:picLocks noChangeAspect="1" noChangeArrowheads="1"/>
          </p:cNvPicPr>
          <p:nvPr/>
        </p:nvPicPr>
        <p:blipFill>
          <a:blip r:embed="rId3" cstate="print"/>
          <a:srcRect/>
          <a:stretch>
            <a:fillRect/>
          </a:stretch>
        </p:blipFill>
        <p:spPr bwMode="auto">
          <a:xfrm>
            <a:off x="1752600" y="1447800"/>
            <a:ext cx="1219200" cy="827087"/>
          </a:xfrm>
          <a:prstGeom prst="rect">
            <a:avLst/>
          </a:prstGeom>
          <a:noFill/>
          <a:scene3d>
            <a:camera prst="orthographicFront">
              <a:rot lat="0" lon="11399976" rev="0"/>
            </a:camera>
            <a:lightRig rig="threePt" dir="t"/>
          </a:scene3d>
        </p:spPr>
      </p:pic>
      <p:pic>
        <p:nvPicPr>
          <p:cNvPr id="7171" name="Picture 4" descr="C:\Documents and Settings\lsmith\Local Settings\Temporary Internet Files\Content.IE5\2U08U713\MCj04352420000[1].png"/>
          <p:cNvPicPr>
            <a:picLocks noChangeAspect="1" noChangeArrowheads="1"/>
          </p:cNvPicPr>
          <p:nvPr/>
        </p:nvPicPr>
        <p:blipFill>
          <a:blip r:embed="rId4" cstate="print"/>
          <a:srcRect/>
          <a:stretch>
            <a:fillRect/>
          </a:stretch>
        </p:blipFill>
        <p:spPr bwMode="auto">
          <a:xfrm>
            <a:off x="6629400" y="2286000"/>
            <a:ext cx="990600" cy="2112963"/>
          </a:xfrm>
          <a:prstGeom prst="rect">
            <a:avLst/>
          </a:prstGeom>
          <a:noFill/>
          <a:ln w="9525">
            <a:noFill/>
            <a:miter lim="800000"/>
            <a:headEnd/>
            <a:tailEnd/>
          </a:ln>
        </p:spPr>
      </p:pic>
      <p:sp>
        <p:nvSpPr>
          <p:cNvPr id="6161" name="TextBox 19"/>
          <p:cNvSpPr txBox="1">
            <a:spLocks noChangeArrowheads="1"/>
          </p:cNvSpPr>
          <p:nvPr/>
        </p:nvSpPr>
        <p:spPr bwMode="auto">
          <a:xfrm>
            <a:off x="6096000" y="3962400"/>
            <a:ext cx="2438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chemeClr val="accent1">
                  <a:lumMod val="75000"/>
                </a:schemeClr>
              </a:buClr>
              <a:defRPr/>
            </a:pPr>
            <a:r>
              <a:rPr lang="en-US" sz="1600" b="1" dirty="0" smtClean="0">
                <a:latin typeface="Calibri" pitchFamily="34" charset="0"/>
                <a:cs typeface="Arial" pitchFamily="34" charset="0"/>
              </a:rPr>
              <a:t>        </a:t>
            </a:r>
            <a:r>
              <a:rPr lang="en-US" sz="1600" b="1" u="sng" dirty="0" smtClean="0">
                <a:latin typeface="Calibri" pitchFamily="34" charset="0"/>
                <a:cs typeface="Arial" pitchFamily="34" charset="0"/>
              </a:rPr>
              <a:t>LaPHIE Server</a:t>
            </a:r>
          </a:p>
          <a:p>
            <a:pPr eaLnBrk="1" hangingPunct="1">
              <a:buClr>
                <a:schemeClr val="accent1">
                  <a:lumMod val="75000"/>
                </a:schemeClr>
              </a:buClr>
              <a:buFont typeface="Wingdings" pitchFamily="2" charset="2"/>
              <a:buChar char="q"/>
              <a:defRPr/>
            </a:pPr>
            <a:r>
              <a:rPr lang="en-US" sz="1600" b="1" dirty="0" smtClean="0">
                <a:latin typeface="Calibri" pitchFamily="34" charset="0"/>
                <a:cs typeface="Arial" pitchFamily="34" charset="0"/>
              </a:rPr>
              <a:t>LaPHIE Database</a:t>
            </a:r>
          </a:p>
          <a:p>
            <a:pPr eaLnBrk="1" hangingPunct="1">
              <a:buClr>
                <a:schemeClr val="accent1">
                  <a:lumMod val="75000"/>
                </a:schemeClr>
              </a:buClr>
              <a:buFont typeface="Wingdings" pitchFamily="2" charset="2"/>
              <a:buChar char="q"/>
              <a:defRPr/>
            </a:pPr>
            <a:r>
              <a:rPr lang="en-US" sz="1600" b="1" dirty="0" smtClean="0">
                <a:latin typeface="Calibri" pitchFamily="34" charset="0"/>
                <a:cs typeface="Arial" pitchFamily="34" charset="0"/>
              </a:rPr>
              <a:t>Communication system:  </a:t>
            </a:r>
          </a:p>
          <a:p>
            <a:pPr eaLnBrk="1" hangingPunct="1">
              <a:buClr>
                <a:schemeClr val="accent1">
                  <a:lumMod val="75000"/>
                </a:schemeClr>
              </a:buClr>
              <a:defRPr/>
            </a:pPr>
            <a:r>
              <a:rPr lang="en-US" sz="1600" b="1" dirty="0" smtClean="0">
                <a:latin typeface="Calibri" pitchFamily="34" charset="0"/>
                <a:cs typeface="Arial" pitchFamily="34" charset="0"/>
              </a:rPr>
              <a:t>     MIRTH – open source</a:t>
            </a:r>
          </a:p>
          <a:p>
            <a:pPr eaLnBrk="1" hangingPunct="1">
              <a:defRPr/>
            </a:pPr>
            <a:r>
              <a:rPr lang="en-US" sz="1600" b="1" dirty="0" smtClean="0">
                <a:latin typeface="Calibri" pitchFamily="34" charset="0"/>
                <a:cs typeface="Arial" pitchFamily="34" charset="0"/>
              </a:rPr>
              <a:t>     (</a:t>
            </a:r>
            <a:r>
              <a:rPr lang="en-US" sz="1200" b="1" dirty="0" smtClean="0">
                <a:latin typeface="Calibri" pitchFamily="34" charset="0"/>
                <a:cs typeface="Arial" pitchFamily="34" charset="0"/>
              </a:rPr>
              <a:t>behind OPH firewall)</a:t>
            </a:r>
            <a:endParaRPr lang="en-US" sz="1600" b="1" dirty="0">
              <a:latin typeface="Calibri" pitchFamily="34" charset="0"/>
              <a:cs typeface="Arial" pitchFamily="34" charset="0"/>
            </a:endParaRPr>
          </a:p>
        </p:txBody>
      </p:sp>
      <p:sp>
        <p:nvSpPr>
          <p:cNvPr id="7173" name="TextBox 24"/>
          <p:cNvSpPr txBox="1">
            <a:spLocks noChangeArrowheads="1"/>
          </p:cNvSpPr>
          <p:nvPr/>
        </p:nvSpPr>
        <p:spPr bwMode="auto">
          <a:xfrm>
            <a:off x="228600" y="228600"/>
            <a:ext cx="8610600" cy="769441"/>
          </a:xfrm>
          <a:prstGeom prst="rect">
            <a:avLst/>
          </a:prstGeom>
          <a:noFill/>
          <a:ln w="9525">
            <a:noFill/>
            <a:miter lim="800000"/>
            <a:headEnd/>
            <a:tailEnd/>
          </a:ln>
        </p:spPr>
        <p:txBody>
          <a:bodyPr>
            <a:spAutoFit/>
          </a:bodyPr>
          <a:lstStyle/>
          <a:p>
            <a:pPr algn="ctr"/>
            <a:r>
              <a:rPr lang="en-US" sz="4400" b="1" dirty="0" err="1">
                <a:effectLst>
                  <a:outerShdw blurRad="38100" dist="38100" dir="2700000" algn="tl">
                    <a:srgbClr val="000000">
                      <a:alpha val="43137"/>
                    </a:srgbClr>
                  </a:outerShdw>
                </a:effectLst>
                <a:latin typeface="Calibri" pitchFamily="34" charset="0"/>
                <a:ea typeface="Calibri" pitchFamily="34" charset="0"/>
                <a:cs typeface="Calibri" pitchFamily="34" charset="0"/>
              </a:rPr>
              <a:t>LaPHIE</a:t>
            </a:r>
            <a:r>
              <a:rPr lang="en-US" sz="4400" b="1" dirty="0">
                <a:effectLst>
                  <a:outerShdw blurRad="38100" dist="38100" dir="2700000" algn="tl">
                    <a:srgbClr val="000000">
                      <a:alpha val="43137"/>
                    </a:srgbClr>
                  </a:outerShdw>
                </a:effectLst>
                <a:latin typeface="Calibri" pitchFamily="34" charset="0"/>
                <a:ea typeface="Calibri" pitchFamily="34" charset="0"/>
                <a:cs typeface="Calibri" pitchFamily="34" charset="0"/>
              </a:rPr>
              <a:t> - Surveillance Data Inputs</a:t>
            </a:r>
          </a:p>
        </p:txBody>
      </p:sp>
      <p:cxnSp>
        <p:nvCxnSpPr>
          <p:cNvPr id="29" name="Straight Arrow Connector 28"/>
          <p:cNvCxnSpPr/>
          <p:nvPr/>
        </p:nvCxnSpPr>
        <p:spPr>
          <a:xfrm>
            <a:off x="3657600" y="2209800"/>
            <a:ext cx="2514600" cy="8382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175" name="TextBox 20"/>
          <p:cNvSpPr txBox="1">
            <a:spLocks noChangeArrowheads="1"/>
          </p:cNvSpPr>
          <p:nvPr/>
        </p:nvSpPr>
        <p:spPr bwMode="auto">
          <a:xfrm rot="1134772">
            <a:off x="3838575" y="1979613"/>
            <a:ext cx="2441575" cy="585787"/>
          </a:xfrm>
          <a:prstGeom prst="rect">
            <a:avLst/>
          </a:prstGeom>
          <a:noFill/>
          <a:ln w="9525">
            <a:noFill/>
            <a:miter lim="800000"/>
            <a:headEnd/>
            <a:tailEnd/>
          </a:ln>
        </p:spPr>
        <p:txBody>
          <a:bodyPr>
            <a:spAutoFit/>
          </a:bodyPr>
          <a:lstStyle/>
          <a:p>
            <a:pPr algn="ctr"/>
            <a:r>
              <a:rPr lang="en-US" sz="1600" b="1">
                <a:latin typeface="Calibri" pitchFamily="34" charset="0"/>
                <a:cs typeface="Arial" pitchFamily="34" charset="0"/>
              </a:rPr>
              <a:t>Filtered dataset  after business rules applied</a:t>
            </a:r>
          </a:p>
        </p:txBody>
      </p:sp>
      <p:sp>
        <p:nvSpPr>
          <p:cNvPr id="32" name="TextBox 19"/>
          <p:cNvSpPr txBox="1">
            <a:spLocks noChangeArrowheads="1"/>
          </p:cNvSpPr>
          <p:nvPr/>
        </p:nvSpPr>
        <p:spPr bwMode="auto">
          <a:xfrm>
            <a:off x="990600" y="2438400"/>
            <a:ext cx="289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chemeClr val="accent1">
                  <a:lumMod val="75000"/>
                </a:schemeClr>
              </a:buClr>
              <a:buFont typeface="Wingdings" pitchFamily="2" charset="2"/>
              <a:buChar char="q"/>
              <a:defRPr/>
            </a:pPr>
            <a:r>
              <a:rPr lang="en-US" sz="1600" b="1" dirty="0" smtClean="0">
                <a:latin typeface="Calibri" pitchFamily="34" charset="0"/>
                <a:cs typeface="Arial" pitchFamily="34" charset="0"/>
              </a:rPr>
              <a:t> HIV Surveillance Database</a:t>
            </a:r>
          </a:p>
          <a:p>
            <a:pPr eaLnBrk="1" hangingPunct="1">
              <a:buClr>
                <a:schemeClr val="accent1">
                  <a:lumMod val="75000"/>
                </a:schemeClr>
              </a:buClr>
              <a:buFont typeface="Wingdings" pitchFamily="2" charset="2"/>
              <a:buChar char="q"/>
              <a:defRPr/>
            </a:pPr>
            <a:r>
              <a:rPr lang="en-US" sz="1600" b="1" dirty="0" smtClean="0">
                <a:latin typeface="Calibri" pitchFamily="34" charset="0"/>
                <a:cs typeface="Arial" pitchFamily="34" charset="0"/>
              </a:rPr>
              <a:t> Laboratory Database</a:t>
            </a:r>
            <a:endParaRPr lang="en-US" sz="1600" b="1" dirty="0">
              <a:latin typeface="Calibri" pitchFamily="34" charset="0"/>
              <a:cs typeface="Arial" pitchFamily="34" charset="0"/>
            </a:endParaRPr>
          </a:p>
        </p:txBody>
      </p:sp>
      <p:sp>
        <p:nvSpPr>
          <p:cNvPr id="34" name="Rounded Rectangle 33"/>
          <p:cNvSpPr/>
          <p:nvPr/>
        </p:nvSpPr>
        <p:spPr>
          <a:xfrm>
            <a:off x="609600" y="3276600"/>
            <a:ext cx="4114800" cy="2057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alibri" pitchFamily="34" charset="0"/>
                <a:cs typeface="Calibri" pitchFamily="34" charset="0"/>
              </a:rPr>
              <a:t>      Target populations:</a:t>
            </a:r>
          </a:p>
          <a:p>
            <a:pPr marL="285750" indent="-285750">
              <a:buClr>
                <a:schemeClr val="accent1">
                  <a:lumMod val="75000"/>
                </a:schemeClr>
              </a:buClr>
              <a:buFont typeface="Wingdings" pitchFamily="2" charset="2"/>
              <a:buChar char="§"/>
              <a:defRPr/>
            </a:pPr>
            <a:r>
              <a:rPr lang="en-US" sz="1600" dirty="0">
                <a:solidFill>
                  <a:schemeClr val="tx1"/>
                </a:solidFill>
                <a:latin typeface="Calibri" pitchFamily="34" charset="0"/>
                <a:cs typeface="Calibri" pitchFamily="34" charset="0"/>
              </a:rPr>
              <a:t>Persons considered “not in care”   </a:t>
            </a:r>
          </a:p>
          <a:p>
            <a:pPr marL="285750" indent="-285750">
              <a:buClr>
                <a:schemeClr val="accent1">
                  <a:lumMod val="75000"/>
                </a:schemeClr>
              </a:buClr>
              <a:defRPr/>
            </a:pPr>
            <a:r>
              <a:rPr lang="en-US" sz="1600" dirty="0">
                <a:solidFill>
                  <a:schemeClr val="tx1"/>
                </a:solidFill>
                <a:latin typeface="Calibri" pitchFamily="34" charset="0"/>
                <a:cs typeface="Calibri" pitchFamily="34" charset="0"/>
              </a:rPr>
              <a:t>	(no record of CD4/VL in 12 months)</a:t>
            </a:r>
          </a:p>
          <a:p>
            <a:pPr marL="285750" indent="-285750">
              <a:buClr>
                <a:schemeClr val="accent1">
                  <a:lumMod val="75000"/>
                </a:schemeClr>
              </a:buClr>
              <a:buFont typeface="Wingdings" pitchFamily="2" charset="2"/>
              <a:buChar char="§"/>
              <a:defRPr/>
            </a:pPr>
            <a:r>
              <a:rPr lang="en-US" sz="1600" dirty="0">
                <a:solidFill>
                  <a:schemeClr val="tx1"/>
                </a:solidFill>
                <a:latin typeface="Calibri" pitchFamily="34" charset="0"/>
                <a:cs typeface="Calibri" pitchFamily="34" charset="0"/>
              </a:rPr>
              <a:t>Persons who have not received test results and may be unaware of HIV status</a:t>
            </a:r>
          </a:p>
          <a:p>
            <a:pPr marL="285750" indent="-285750">
              <a:buClr>
                <a:schemeClr val="accent1">
                  <a:lumMod val="75000"/>
                </a:schemeClr>
              </a:buClr>
              <a:buFont typeface="Wingdings" pitchFamily="2" charset="2"/>
              <a:buChar char="§"/>
              <a:defRPr/>
            </a:pPr>
            <a:r>
              <a:rPr lang="en-US" sz="1600" dirty="0">
                <a:solidFill>
                  <a:schemeClr val="tx1"/>
                </a:solidFill>
                <a:latin typeface="Calibri" pitchFamily="34" charset="0"/>
                <a:cs typeface="Calibri" pitchFamily="34" charset="0"/>
              </a:rPr>
              <a:t>HIV-exposed infants in need of follow-up</a:t>
            </a:r>
          </a:p>
        </p:txBody>
      </p:sp>
      <p:pic>
        <p:nvPicPr>
          <p:cNvPr id="10" name="Picture 14" descr="LAPHIE-Final"/>
          <p:cNvPicPr>
            <a:picLocks noChangeAspect="1" noChangeArrowheads="1"/>
          </p:cNvPicPr>
          <p:nvPr/>
        </p:nvPicPr>
        <p:blipFill>
          <a:blip r:embed="rId5" cstate="print"/>
          <a:srcRect/>
          <a:stretch>
            <a:fillRect/>
          </a:stretch>
        </p:blipFill>
        <p:spPr bwMode="auto">
          <a:xfrm>
            <a:off x="6945313" y="6283325"/>
            <a:ext cx="2198687" cy="574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800" y="990600"/>
            <a:ext cx="2895600" cy="4876800"/>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p:cNvSpPr/>
          <p:nvPr/>
        </p:nvSpPr>
        <p:spPr>
          <a:xfrm>
            <a:off x="4267200" y="914400"/>
            <a:ext cx="4724400" cy="4953000"/>
          </a:xfrm>
          <a:prstGeom prst="ellipse">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196" name="Picture 4" descr="C:\Documents and Settings\lsmith\Local Settings\Temporary Internet Files\Content.IE5\2U08U713\MCj04352420000[1].png"/>
          <p:cNvPicPr>
            <a:picLocks noChangeAspect="1" noChangeArrowheads="1"/>
          </p:cNvPicPr>
          <p:nvPr/>
        </p:nvPicPr>
        <p:blipFill>
          <a:blip r:embed="rId3" cstate="print"/>
          <a:srcRect/>
          <a:stretch>
            <a:fillRect/>
          </a:stretch>
        </p:blipFill>
        <p:spPr bwMode="auto">
          <a:xfrm>
            <a:off x="4953000" y="2438400"/>
            <a:ext cx="990600" cy="1960563"/>
          </a:xfrm>
          <a:prstGeom prst="rect">
            <a:avLst/>
          </a:prstGeom>
          <a:noFill/>
          <a:ln w="9525">
            <a:noFill/>
            <a:miter lim="800000"/>
            <a:headEnd/>
            <a:tailEnd/>
          </a:ln>
        </p:spPr>
      </p:pic>
      <p:pic>
        <p:nvPicPr>
          <p:cNvPr id="8197" name="Picture 4" descr="C:\Documents and Settings\lsmith\Local Settings\Temporary Internet Files\Content.IE5\2U08U713\MCj04352420000[1].png"/>
          <p:cNvPicPr>
            <a:picLocks noChangeAspect="1" noChangeArrowheads="1"/>
          </p:cNvPicPr>
          <p:nvPr/>
        </p:nvPicPr>
        <p:blipFill>
          <a:blip r:embed="rId4" cstate="print"/>
          <a:srcRect/>
          <a:stretch>
            <a:fillRect/>
          </a:stretch>
        </p:blipFill>
        <p:spPr bwMode="auto">
          <a:xfrm>
            <a:off x="1447800" y="2209800"/>
            <a:ext cx="990600" cy="2112963"/>
          </a:xfrm>
          <a:prstGeom prst="rect">
            <a:avLst/>
          </a:prstGeom>
          <a:noFill/>
          <a:ln w="9525">
            <a:noFill/>
            <a:miter lim="800000"/>
            <a:headEnd/>
            <a:tailEnd/>
          </a:ln>
        </p:spPr>
      </p:pic>
      <p:sp>
        <p:nvSpPr>
          <p:cNvPr id="8198" name="TextBox 9"/>
          <p:cNvSpPr txBox="1">
            <a:spLocks noChangeArrowheads="1"/>
          </p:cNvSpPr>
          <p:nvPr/>
        </p:nvSpPr>
        <p:spPr bwMode="auto">
          <a:xfrm>
            <a:off x="228600" y="5943600"/>
            <a:ext cx="4038600" cy="369888"/>
          </a:xfrm>
          <a:prstGeom prst="rect">
            <a:avLst/>
          </a:prstGeom>
          <a:solidFill>
            <a:schemeClr val="bg1"/>
          </a:solidFill>
          <a:ln w="9525">
            <a:noFill/>
            <a:miter lim="800000"/>
            <a:headEnd/>
            <a:tailEnd/>
          </a:ln>
        </p:spPr>
        <p:txBody>
          <a:bodyPr>
            <a:spAutoFit/>
          </a:bodyPr>
          <a:lstStyle/>
          <a:p>
            <a:pPr algn="ctr"/>
            <a:r>
              <a:rPr lang="en-US" b="1">
                <a:latin typeface="Calibri" pitchFamily="34" charset="0"/>
                <a:ea typeface="Calibri" pitchFamily="34" charset="0"/>
                <a:cs typeface="Calibri" pitchFamily="34" charset="0"/>
              </a:rPr>
              <a:t>Office of Public Health Firewall</a:t>
            </a:r>
          </a:p>
        </p:txBody>
      </p:sp>
      <p:sp>
        <p:nvSpPr>
          <p:cNvPr id="8199" name="TextBox 10"/>
          <p:cNvSpPr txBox="1">
            <a:spLocks noChangeArrowheads="1"/>
          </p:cNvSpPr>
          <p:nvPr/>
        </p:nvSpPr>
        <p:spPr bwMode="auto">
          <a:xfrm>
            <a:off x="5181600" y="5943600"/>
            <a:ext cx="3124200" cy="369888"/>
          </a:xfrm>
          <a:prstGeom prst="rect">
            <a:avLst/>
          </a:prstGeom>
          <a:solidFill>
            <a:schemeClr val="bg1"/>
          </a:solidFill>
          <a:ln w="9525">
            <a:noFill/>
            <a:miter lim="800000"/>
            <a:headEnd/>
            <a:tailEnd/>
          </a:ln>
        </p:spPr>
        <p:txBody>
          <a:bodyPr>
            <a:spAutoFit/>
          </a:bodyPr>
          <a:lstStyle/>
          <a:p>
            <a:pPr algn="ctr"/>
            <a:r>
              <a:rPr lang="en-US" b="1">
                <a:latin typeface="Calibri" pitchFamily="34" charset="0"/>
                <a:ea typeface="Calibri" pitchFamily="34" charset="0"/>
                <a:cs typeface="Calibri" pitchFamily="34" charset="0"/>
              </a:rPr>
              <a:t>LSUHCSD Firewall</a:t>
            </a:r>
          </a:p>
        </p:txBody>
      </p:sp>
      <p:cxnSp>
        <p:nvCxnSpPr>
          <p:cNvPr id="12" name="Straight Arrow Connector 11"/>
          <p:cNvCxnSpPr/>
          <p:nvPr/>
        </p:nvCxnSpPr>
        <p:spPr>
          <a:xfrm rot="10800000" flipV="1">
            <a:off x="5943600" y="2209800"/>
            <a:ext cx="1524000" cy="685800"/>
          </a:xfrm>
          <a:prstGeom prst="straightConnector1">
            <a:avLst/>
          </a:prstGeom>
          <a:ln w="38100">
            <a:solidFill>
              <a:srgbClr val="FFC000"/>
            </a:solidFill>
            <a:tailEnd type="arrow"/>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943600" y="3200400"/>
            <a:ext cx="1752600" cy="7620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514600" y="2743200"/>
            <a:ext cx="24384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203" name="TextBox 14"/>
          <p:cNvSpPr txBox="1">
            <a:spLocks noChangeArrowheads="1"/>
          </p:cNvSpPr>
          <p:nvPr/>
        </p:nvSpPr>
        <p:spPr bwMode="auto">
          <a:xfrm rot="-1499823">
            <a:off x="5827713" y="2192338"/>
            <a:ext cx="1873250" cy="277812"/>
          </a:xfrm>
          <a:prstGeom prst="rect">
            <a:avLst/>
          </a:prstGeom>
          <a:noFill/>
          <a:ln w="9525">
            <a:noFill/>
            <a:miter lim="800000"/>
            <a:headEnd/>
            <a:tailEnd/>
          </a:ln>
        </p:spPr>
        <p:txBody>
          <a:bodyPr>
            <a:spAutoFit/>
          </a:bodyPr>
          <a:lstStyle/>
          <a:p>
            <a:pPr algn="ctr"/>
            <a:r>
              <a:rPr lang="en-US" sz="1200" b="1">
                <a:latin typeface="Calibri" pitchFamily="34" charset="0"/>
                <a:cs typeface="Arial" pitchFamily="34" charset="0"/>
              </a:rPr>
              <a:t>Admission Information</a:t>
            </a:r>
          </a:p>
        </p:txBody>
      </p:sp>
      <p:sp>
        <p:nvSpPr>
          <p:cNvPr id="8204" name="TextBox 15"/>
          <p:cNvSpPr txBox="1">
            <a:spLocks noChangeArrowheads="1"/>
          </p:cNvSpPr>
          <p:nvPr/>
        </p:nvSpPr>
        <p:spPr bwMode="auto">
          <a:xfrm>
            <a:off x="7239000" y="2514600"/>
            <a:ext cx="1524000" cy="338138"/>
          </a:xfrm>
          <a:prstGeom prst="rect">
            <a:avLst/>
          </a:prstGeom>
          <a:noFill/>
          <a:ln w="9525">
            <a:noFill/>
            <a:miter lim="800000"/>
            <a:headEnd/>
            <a:tailEnd/>
          </a:ln>
        </p:spPr>
        <p:txBody>
          <a:bodyPr>
            <a:spAutoFit/>
          </a:bodyPr>
          <a:lstStyle/>
          <a:p>
            <a:r>
              <a:rPr lang="en-US" sz="1600" b="1">
                <a:latin typeface="Calibri" pitchFamily="34" charset="0"/>
                <a:cs typeface="Arial" pitchFamily="34" charset="0"/>
              </a:rPr>
              <a:t>Registration</a:t>
            </a:r>
          </a:p>
        </p:txBody>
      </p:sp>
      <p:sp>
        <p:nvSpPr>
          <p:cNvPr id="8205" name="TextBox 16"/>
          <p:cNvSpPr txBox="1">
            <a:spLocks noChangeArrowheads="1"/>
          </p:cNvSpPr>
          <p:nvPr/>
        </p:nvSpPr>
        <p:spPr bwMode="auto">
          <a:xfrm>
            <a:off x="7696200" y="4648200"/>
            <a:ext cx="609600" cy="338138"/>
          </a:xfrm>
          <a:prstGeom prst="rect">
            <a:avLst/>
          </a:prstGeom>
          <a:noFill/>
          <a:ln w="9525">
            <a:noFill/>
            <a:miter lim="800000"/>
            <a:headEnd/>
            <a:tailEnd/>
          </a:ln>
        </p:spPr>
        <p:txBody>
          <a:bodyPr>
            <a:spAutoFit/>
          </a:bodyPr>
          <a:lstStyle/>
          <a:p>
            <a:r>
              <a:rPr lang="en-US" sz="1600" b="1">
                <a:latin typeface="Calibri" pitchFamily="34" charset="0"/>
                <a:cs typeface="Arial" pitchFamily="34" charset="0"/>
              </a:rPr>
              <a:t>EMR</a:t>
            </a:r>
          </a:p>
        </p:txBody>
      </p:sp>
      <p:sp>
        <p:nvSpPr>
          <p:cNvPr id="8206" name="TextBox 18"/>
          <p:cNvSpPr txBox="1">
            <a:spLocks noChangeArrowheads="1"/>
          </p:cNvSpPr>
          <p:nvPr/>
        </p:nvSpPr>
        <p:spPr bwMode="auto">
          <a:xfrm>
            <a:off x="4648200" y="3962400"/>
            <a:ext cx="1905000" cy="338138"/>
          </a:xfrm>
          <a:prstGeom prst="rect">
            <a:avLst/>
          </a:prstGeom>
          <a:noFill/>
          <a:ln w="9525">
            <a:noFill/>
            <a:miter lim="800000"/>
            <a:headEnd/>
            <a:tailEnd/>
          </a:ln>
        </p:spPr>
        <p:txBody>
          <a:bodyPr>
            <a:spAutoFit/>
          </a:bodyPr>
          <a:lstStyle/>
          <a:p>
            <a:r>
              <a:rPr lang="en-US" sz="1600" b="1">
                <a:latin typeface="Calibri" pitchFamily="34" charset="0"/>
                <a:cs typeface="Arial" pitchFamily="34" charset="0"/>
              </a:rPr>
              <a:t>Interface Engine</a:t>
            </a:r>
          </a:p>
        </p:txBody>
      </p:sp>
      <p:sp>
        <p:nvSpPr>
          <p:cNvPr id="8207" name="TextBox 19"/>
          <p:cNvSpPr txBox="1">
            <a:spLocks noChangeArrowheads="1"/>
          </p:cNvSpPr>
          <p:nvPr/>
        </p:nvSpPr>
        <p:spPr bwMode="auto">
          <a:xfrm>
            <a:off x="1143000" y="3886200"/>
            <a:ext cx="1828800" cy="338138"/>
          </a:xfrm>
          <a:prstGeom prst="rect">
            <a:avLst/>
          </a:prstGeom>
          <a:noFill/>
          <a:ln w="9525">
            <a:noFill/>
            <a:miter lim="800000"/>
            <a:headEnd/>
            <a:tailEnd/>
          </a:ln>
        </p:spPr>
        <p:txBody>
          <a:bodyPr>
            <a:spAutoFit/>
          </a:bodyPr>
          <a:lstStyle/>
          <a:p>
            <a:r>
              <a:rPr lang="en-US" sz="1600" b="1">
                <a:latin typeface="Calibri" pitchFamily="34" charset="0"/>
                <a:cs typeface="Arial" pitchFamily="34" charset="0"/>
              </a:rPr>
              <a:t>LaPHIE Server</a:t>
            </a:r>
          </a:p>
        </p:txBody>
      </p:sp>
      <p:sp>
        <p:nvSpPr>
          <p:cNvPr id="8208" name="TextBox 20"/>
          <p:cNvSpPr txBox="1">
            <a:spLocks noChangeArrowheads="1"/>
          </p:cNvSpPr>
          <p:nvPr/>
        </p:nvSpPr>
        <p:spPr bwMode="auto">
          <a:xfrm rot="1500000">
            <a:off x="6011863" y="3321050"/>
            <a:ext cx="1506537" cy="276225"/>
          </a:xfrm>
          <a:prstGeom prst="rect">
            <a:avLst/>
          </a:prstGeom>
          <a:noFill/>
          <a:ln w="9525">
            <a:noFill/>
            <a:miter lim="800000"/>
            <a:headEnd/>
            <a:tailEnd/>
          </a:ln>
        </p:spPr>
        <p:txBody>
          <a:bodyPr>
            <a:spAutoFit/>
          </a:bodyPr>
          <a:lstStyle/>
          <a:p>
            <a:pPr algn="ctr"/>
            <a:r>
              <a:rPr lang="en-US" sz="1200" b="1">
                <a:latin typeface="Calibri" pitchFamily="34" charset="0"/>
                <a:cs typeface="Arial" pitchFamily="34" charset="0"/>
              </a:rPr>
              <a:t>Disease Alert</a:t>
            </a:r>
          </a:p>
        </p:txBody>
      </p:sp>
      <p:cxnSp>
        <p:nvCxnSpPr>
          <p:cNvPr id="21" name="Straight Arrow Connector 20"/>
          <p:cNvCxnSpPr/>
          <p:nvPr/>
        </p:nvCxnSpPr>
        <p:spPr>
          <a:xfrm rot="10800000">
            <a:off x="5867400" y="3581400"/>
            <a:ext cx="1676400" cy="7620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500000">
            <a:off x="5762625" y="3738563"/>
            <a:ext cx="2011363" cy="276225"/>
          </a:xfrm>
          <a:prstGeom prst="rect">
            <a:avLst/>
          </a:prstGeom>
          <a:noFill/>
          <a:effectLst>
            <a:outerShdw blurRad="50800" dist="50800" sx="1000" sy="1000" algn="ctr" rotWithShape="0">
              <a:srgbClr val="000000"/>
            </a:outerShdw>
          </a:effectLst>
        </p:spPr>
        <p:txBody>
          <a:bodyPr>
            <a:spAutoFit/>
          </a:bodyPr>
          <a:lstStyle/>
          <a:p>
            <a:pPr algn="ctr" fontAlgn="auto">
              <a:spcBef>
                <a:spcPts val="0"/>
              </a:spcBef>
              <a:spcAft>
                <a:spcPts val="0"/>
              </a:spcAft>
              <a:defRPr/>
            </a:pPr>
            <a:r>
              <a:rPr lang="en-US" sz="1200" b="1" dirty="0">
                <a:latin typeface="+mn-lt"/>
              </a:rPr>
              <a:t>Disease Alert Response</a:t>
            </a:r>
          </a:p>
        </p:txBody>
      </p:sp>
      <p:sp>
        <p:nvSpPr>
          <p:cNvPr id="8211" name="TextBox 23"/>
          <p:cNvSpPr txBox="1">
            <a:spLocks noChangeArrowheads="1"/>
          </p:cNvSpPr>
          <p:nvPr/>
        </p:nvSpPr>
        <p:spPr bwMode="auto">
          <a:xfrm>
            <a:off x="2743200" y="2514600"/>
            <a:ext cx="2057400" cy="276225"/>
          </a:xfrm>
          <a:prstGeom prst="rect">
            <a:avLst/>
          </a:prstGeom>
          <a:noFill/>
          <a:ln w="9525">
            <a:noFill/>
            <a:miter lim="800000"/>
            <a:headEnd/>
            <a:tailEnd/>
          </a:ln>
        </p:spPr>
        <p:txBody>
          <a:bodyPr>
            <a:spAutoFit/>
          </a:bodyPr>
          <a:lstStyle/>
          <a:p>
            <a:pPr algn="ctr"/>
            <a:r>
              <a:rPr lang="en-US" sz="1200" b="1">
                <a:latin typeface="Calibri" pitchFamily="34" charset="0"/>
                <a:cs typeface="Arial" pitchFamily="34" charset="0"/>
              </a:rPr>
              <a:t>Admission Information (ADT)</a:t>
            </a:r>
          </a:p>
        </p:txBody>
      </p:sp>
      <p:sp>
        <p:nvSpPr>
          <p:cNvPr id="8212" name="TextBox 24"/>
          <p:cNvSpPr txBox="1">
            <a:spLocks noChangeArrowheads="1"/>
          </p:cNvSpPr>
          <p:nvPr/>
        </p:nvSpPr>
        <p:spPr bwMode="auto">
          <a:xfrm>
            <a:off x="2819400" y="3425825"/>
            <a:ext cx="2133600" cy="276225"/>
          </a:xfrm>
          <a:prstGeom prst="rect">
            <a:avLst/>
          </a:prstGeom>
          <a:noFill/>
          <a:ln w="9525">
            <a:noFill/>
            <a:miter lim="800000"/>
            <a:headEnd/>
            <a:tailEnd/>
          </a:ln>
        </p:spPr>
        <p:txBody>
          <a:bodyPr>
            <a:spAutoFit/>
          </a:bodyPr>
          <a:lstStyle/>
          <a:p>
            <a:pPr algn="ctr"/>
            <a:r>
              <a:rPr lang="en-US" sz="1200" b="1">
                <a:latin typeface="Calibri" pitchFamily="34" charset="0"/>
                <a:cs typeface="Arial" pitchFamily="34" charset="0"/>
              </a:rPr>
              <a:t>Disease Alert Response (PRR)</a:t>
            </a:r>
          </a:p>
        </p:txBody>
      </p:sp>
      <p:sp>
        <p:nvSpPr>
          <p:cNvPr id="8213" name="TextBox 24"/>
          <p:cNvSpPr txBox="1">
            <a:spLocks noChangeArrowheads="1"/>
          </p:cNvSpPr>
          <p:nvPr/>
        </p:nvSpPr>
        <p:spPr bwMode="auto">
          <a:xfrm>
            <a:off x="152400" y="152400"/>
            <a:ext cx="8610600" cy="707886"/>
          </a:xfrm>
          <a:prstGeom prst="rect">
            <a:avLst/>
          </a:prstGeom>
          <a:noFill/>
          <a:ln w="9525">
            <a:noFill/>
            <a:miter lim="800000"/>
            <a:headEnd/>
            <a:tailEnd/>
          </a:ln>
        </p:spPr>
        <p:txBody>
          <a:bodyPr>
            <a:spAutoFit/>
          </a:bodyPr>
          <a:lstStyle/>
          <a:p>
            <a:pPr algn="ctr"/>
            <a:r>
              <a:rPr lang="en-US" sz="4000" b="1" dirty="0" err="1">
                <a:effectLst>
                  <a:outerShdw blurRad="38100" dist="38100" dir="2700000" algn="tl">
                    <a:srgbClr val="000000">
                      <a:alpha val="43137"/>
                    </a:srgbClr>
                  </a:outerShdw>
                </a:effectLst>
                <a:latin typeface="Calibri" pitchFamily="34" charset="0"/>
                <a:ea typeface="Calibri" pitchFamily="34" charset="0"/>
                <a:cs typeface="Calibri" pitchFamily="34" charset="0"/>
              </a:rPr>
              <a:t>LaPHIE</a:t>
            </a:r>
            <a:r>
              <a:rPr lang="en-US" sz="4000" b="1" dirty="0">
                <a:effectLst>
                  <a:outerShdw blurRad="38100" dist="38100" dir="2700000" algn="tl">
                    <a:srgbClr val="000000">
                      <a:alpha val="43137"/>
                    </a:srgbClr>
                  </a:outerShdw>
                </a:effectLst>
                <a:latin typeface="Calibri" pitchFamily="34" charset="0"/>
                <a:ea typeface="Calibri" pitchFamily="34" charset="0"/>
                <a:cs typeface="Calibri" pitchFamily="34" charset="0"/>
              </a:rPr>
              <a:t> - Current Configuration</a:t>
            </a:r>
          </a:p>
        </p:txBody>
      </p:sp>
      <p:cxnSp>
        <p:nvCxnSpPr>
          <p:cNvPr id="26" name="Straight Arrow Connector 25"/>
          <p:cNvCxnSpPr/>
          <p:nvPr/>
        </p:nvCxnSpPr>
        <p:spPr>
          <a:xfrm>
            <a:off x="2590800" y="3200400"/>
            <a:ext cx="2286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215" name="TextBox 31"/>
          <p:cNvSpPr txBox="1">
            <a:spLocks noChangeArrowheads="1"/>
          </p:cNvSpPr>
          <p:nvPr/>
        </p:nvSpPr>
        <p:spPr bwMode="auto">
          <a:xfrm>
            <a:off x="2667000" y="2971800"/>
            <a:ext cx="2057400" cy="276225"/>
          </a:xfrm>
          <a:prstGeom prst="rect">
            <a:avLst/>
          </a:prstGeom>
          <a:noFill/>
          <a:ln w="9525">
            <a:noFill/>
            <a:miter lim="800000"/>
            <a:headEnd/>
            <a:tailEnd/>
          </a:ln>
        </p:spPr>
        <p:txBody>
          <a:bodyPr>
            <a:spAutoFit/>
          </a:bodyPr>
          <a:lstStyle/>
          <a:p>
            <a:pPr algn="ctr"/>
            <a:r>
              <a:rPr lang="en-US" sz="1200" b="1">
                <a:latin typeface="Calibri" pitchFamily="34" charset="0"/>
                <a:cs typeface="Arial" pitchFamily="34" charset="0"/>
              </a:rPr>
              <a:t>Disease Alert (PPR)</a:t>
            </a:r>
          </a:p>
        </p:txBody>
      </p:sp>
      <p:cxnSp>
        <p:nvCxnSpPr>
          <p:cNvPr id="28" name="Straight Arrow Connector 27"/>
          <p:cNvCxnSpPr/>
          <p:nvPr/>
        </p:nvCxnSpPr>
        <p:spPr>
          <a:xfrm rot="10800000">
            <a:off x="2514600" y="3657600"/>
            <a:ext cx="24384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8217" name="Picture 3" descr="C:\Users\dwendel\AppData\Local\Microsoft\Windows\Temporary Internet Files\Content.IE5\MPOU5Y77\MC900434843[1].png"/>
          <p:cNvPicPr>
            <a:picLocks noChangeAspect="1" noChangeArrowheads="1"/>
          </p:cNvPicPr>
          <p:nvPr/>
        </p:nvPicPr>
        <p:blipFill>
          <a:blip r:embed="rId5" cstate="print"/>
          <a:srcRect/>
          <a:stretch>
            <a:fillRect/>
          </a:stretch>
        </p:blipFill>
        <p:spPr bwMode="auto">
          <a:xfrm>
            <a:off x="7467600" y="1600200"/>
            <a:ext cx="838200" cy="838200"/>
          </a:xfrm>
          <a:prstGeom prst="rect">
            <a:avLst/>
          </a:prstGeom>
          <a:noFill/>
          <a:ln w="9525">
            <a:noFill/>
            <a:miter lim="800000"/>
            <a:headEnd/>
            <a:tailEnd/>
          </a:ln>
        </p:spPr>
      </p:pic>
      <p:pic>
        <p:nvPicPr>
          <p:cNvPr id="8218" name="Picture 3" descr="C:\Users\dwendel\AppData\Local\Microsoft\Windows\Temporary Internet Files\Content.IE5\MPOU5Y77\MC900434843[1].png"/>
          <p:cNvPicPr>
            <a:picLocks noChangeAspect="1" noChangeArrowheads="1"/>
          </p:cNvPicPr>
          <p:nvPr/>
        </p:nvPicPr>
        <p:blipFill>
          <a:blip r:embed="rId5" cstate="print"/>
          <a:srcRect/>
          <a:stretch>
            <a:fillRect/>
          </a:stretch>
        </p:blipFill>
        <p:spPr bwMode="auto">
          <a:xfrm>
            <a:off x="7696200" y="3733800"/>
            <a:ext cx="838200" cy="838200"/>
          </a:xfrm>
          <a:prstGeom prst="rect">
            <a:avLst/>
          </a:prstGeom>
          <a:noFill/>
          <a:ln w="9525">
            <a:noFill/>
            <a:miter lim="800000"/>
            <a:headEnd/>
            <a:tailEnd/>
          </a:ln>
        </p:spPr>
      </p:pic>
      <p:pic>
        <p:nvPicPr>
          <p:cNvPr id="27" name="Picture 14" descr="LAPHIE-Final"/>
          <p:cNvPicPr>
            <a:picLocks noChangeAspect="1" noChangeArrowheads="1"/>
          </p:cNvPicPr>
          <p:nvPr/>
        </p:nvPicPr>
        <p:blipFill>
          <a:blip r:embed="rId6" cstate="print"/>
          <a:srcRect/>
          <a:stretch>
            <a:fillRect/>
          </a:stretch>
        </p:blipFill>
        <p:spPr bwMode="auto">
          <a:xfrm>
            <a:off x="6945313" y="6283325"/>
            <a:ext cx="2198687" cy="574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sz="6600" b="1" dirty="0" smtClean="0">
                <a:solidFill>
                  <a:srgbClr val="000066"/>
                </a:solidFill>
                <a:effectLst>
                  <a:outerShdw blurRad="38100" dist="38100" dir="2700000" algn="tl">
                    <a:srgbClr val="000000">
                      <a:alpha val="43137"/>
                    </a:srgbClr>
                  </a:outerShdw>
                </a:effectLst>
                <a:latin typeface="Calibri" pitchFamily="34" charset="0"/>
              </a:rPr>
              <a:t>How </a:t>
            </a:r>
            <a:r>
              <a:rPr lang="en-US" sz="6600" b="1" dirty="0" err="1" smtClean="0">
                <a:solidFill>
                  <a:srgbClr val="000066"/>
                </a:solidFill>
                <a:effectLst>
                  <a:outerShdw blurRad="38100" dist="38100" dir="2700000" algn="tl">
                    <a:srgbClr val="000000">
                      <a:alpha val="43137"/>
                    </a:srgbClr>
                  </a:outerShdw>
                </a:effectLst>
                <a:latin typeface="Calibri" pitchFamily="34" charset="0"/>
              </a:rPr>
              <a:t>LaPHIE</a:t>
            </a:r>
            <a:r>
              <a:rPr lang="en-US" sz="6600" b="1" dirty="0" smtClean="0">
                <a:solidFill>
                  <a:srgbClr val="000066"/>
                </a:solidFill>
                <a:effectLst>
                  <a:outerShdw blurRad="38100" dist="38100" dir="2700000" algn="tl">
                    <a:srgbClr val="000000">
                      <a:alpha val="43137"/>
                    </a:srgbClr>
                  </a:outerShdw>
                </a:effectLst>
                <a:latin typeface="Calibri" pitchFamily="34" charset="0"/>
              </a:rPr>
              <a:t> Works…</a:t>
            </a:r>
          </a:p>
        </p:txBody>
      </p:sp>
      <p:pic>
        <p:nvPicPr>
          <p:cNvPr id="91140" name="Picture 4"/>
          <p:cNvPicPr>
            <a:picLocks noChangeAspect="1" noChangeArrowheads="1"/>
          </p:cNvPicPr>
          <p:nvPr/>
        </p:nvPicPr>
        <p:blipFill>
          <a:blip r:embed="rId3" cstate="print"/>
          <a:srcRect/>
          <a:stretch>
            <a:fillRect/>
          </a:stretch>
        </p:blipFill>
        <p:spPr bwMode="auto">
          <a:xfrm>
            <a:off x="4114800" y="3352800"/>
            <a:ext cx="1279525" cy="1447800"/>
          </a:xfrm>
          <a:prstGeom prst="rect">
            <a:avLst/>
          </a:prstGeom>
          <a:noFill/>
          <a:ln w="9525">
            <a:noFill/>
            <a:miter lim="800000"/>
            <a:headEnd/>
            <a:tailEnd/>
          </a:ln>
        </p:spPr>
      </p:pic>
      <p:pic>
        <p:nvPicPr>
          <p:cNvPr id="91141" name="Picture 5"/>
          <p:cNvPicPr>
            <a:picLocks noChangeAspect="1" noChangeArrowheads="1"/>
          </p:cNvPicPr>
          <p:nvPr/>
        </p:nvPicPr>
        <p:blipFill>
          <a:blip r:embed="rId4" cstate="print"/>
          <a:srcRect/>
          <a:stretch>
            <a:fillRect/>
          </a:stretch>
        </p:blipFill>
        <p:spPr bwMode="auto">
          <a:xfrm>
            <a:off x="304800" y="2438400"/>
            <a:ext cx="722313" cy="1428750"/>
          </a:xfrm>
          <a:prstGeom prst="rect">
            <a:avLst/>
          </a:prstGeom>
          <a:noFill/>
          <a:ln w="9525">
            <a:noFill/>
            <a:miter lim="800000"/>
            <a:headEnd/>
            <a:tailEnd/>
          </a:ln>
        </p:spPr>
      </p:pic>
      <p:sp>
        <p:nvSpPr>
          <p:cNvPr id="91142" name="Text Box 6"/>
          <p:cNvSpPr txBox="1">
            <a:spLocks noChangeArrowheads="1"/>
          </p:cNvSpPr>
          <p:nvPr/>
        </p:nvSpPr>
        <p:spPr bwMode="auto">
          <a:xfrm>
            <a:off x="152400" y="3962400"/>
            <a:ext cx="1143000" cy="1368425"/>
          </a:xfrm>
          <a:prstGeom prst="rect">
            <a:avLst/>
          </a:prstGeom>
          <a:noFill/>
          <a:ln w="9525">
            <a:noFill/>
            <a:miter lim="800000"/>
            <a:headEnd/>
            <a:tailEnd/>
          </a:ln>
        </p:spPr>
        <p:txBody>
          <a:bodyPr>
            <a:spAutoFit/>
          </a:bodyPr>
          <a:lstStyle/>
          <a:p>
            <a:pPr>
              <a:spcBef>
                <a:spcPct val="50000"/>
              </a:spcBef>
            </a:pPr>
            <a:r>
              <a:rPr lang="en-US" sz="1400">
                <a:solidFill>
                  <a:srgbClr val="000000"/>
                </a:solidFill>
              </a:rPr>
              <a:t>Patient comes to clinic, hospital, or ED for non-HIV service</a:t>
            </a:r>
          </a:p>
        </p:txBody>
      </p:sp>
      <p:pic>
        <p:nvPicPr>
          <p:cNvPr id="91143" name="Picture 7"/>
          <p:cNvPicPr>
            <a:picLocks noChangeAspect="1" noChangeArrowheads="1"/>
          </p:cNvPicPr>
          <p:nvPr/>
        </p:nvPicPr>
        <p:blipFill>
          <a:blip r:embed="rId5" cstate="print"/>
          <a:srcRect/>
          <a:stretch>
            <a:fillRect/>
          </a:stretch>
        </p:blipFill>
        <p:spPr bwMode="auto">
          <a:xfrm>
            <a:off x="1371600" y="2286000"/>
            <a:ext cx="1543050" cy="1543050"/>
          </a:xfrm>
          <a:prstGeom prst="rect">
            <a:avLst/>
          </a:prstGeom>
          <a:noFill/>
          <a:ln w="9525">
            <a:noFill/>
            <a:miter lim="800000"/>
            <a:headEnd/>
            <a:tailEnd/>
          </a:ln>
        </p:spPr>
      </p:pic>
      <p:pic>
        <p:nvPicPr>
          <p:cNvPr id="91144" name="Picture 5"/>
          <p:cNvPicPr>
            <a:picLocks noChangeAspect="1" noChangeArrowheads="1"/>
          </p:cNvPicPr>
          <p:nvPr/>
        </p:nvPicPr>
        <p:blipFill>
          <a:blip r:embed="rId6" cstate="print"/>
          <a:srcRect/>
          <a:stretch>
            <a:fillRect/>
          </a:stretch>
        </p:blipFill>
        <p:spPr bwMode="auto">
          <a:xfrm>
            <a:off x="1447800" y="4724400"/>
            <a:ext cx="4800600" cy="1236663"/>
          </a:xfrm>
          <a:prstGeom prst="rect">
            <a:avLst/>
          </a:prstGeom>
          <a:noFill/>
          <a:ln w="9525">
            <a:noFill/>
            <a:miter lim="800000"/>
            <a:headEnd/>
            <a:tailEnd/>
          </a:ln>
        </p:spPr>
      </p:pic>
      <p:sp>
        <p:nvSpPr>
          <p:cNvPr id="91145" name="Text Box 9"/>
          <p:cNvSpPr txBox="1">
            <a:spLocks noChangeArrowheads="1"/>
          </p:cNvSpPr>
          <p:nvPr/>
        </p:nvSpPr>
        <p:spPr bwMode="auto">
          <a:xfrm>
            <a:off x="1447800" y="3810000"/>
            <a:ext cx="2743200" cy="942975"/>
          </a:xfrm>
          <a:prstGeom prst="rect">
            <a:avLst/>
          </a:prstGeom>
          <a:noFill/>
          <a:ln w="9525">
            <a:noFill/>
            <a:miter lim="800000"/>
            <a:headEnd/>
            <a:tailEnd/>
          </a:ln>
        </p:spPr>
        <p:txBody>
          <a:bodyPr>
            <a:spAutoFit/>
          </a:bodyPr>
          <a:lstStyle/>
          <a:p>
            <a:pPr>
              <a:spcBef>
                <a:spcPct val="50000"/>
              </a:spcBef>
            </a:pPr>
            <a:r>
              <a:rPr lang="en-US" sz="1400">
                <a:solidFill>
                  <a:srgbClr val="000000"/>
                </a:solidFill>
              </a:rPr>
              <a:t>Real time communication with surveillance system alerts physician that patient needs attention for HIV/AIDS</a:t>
            </a:r>
          </a:p>
        </p:txBody>
      </p:sp>
      <p:sp>
        <p:nvSpPr>
          <p:cNvPr id="91146" name="Text Box 10"/>
          <p:cNvSpPr txBox="1">
            <a:spLocks noChangeArrowheads="1"/>
          </p:cNvSpPr>
          <p:nvPr/>
        </p:nvSpPr>
        <p:spPr bwMode="auto">
          <a:xfrm>
            <a:off x="3352800" y="1828800"/>
            <a:ext cx="2057400" cy="1368425"/>
          </a:xfrm>
          <a:prstGeom prst="rect">
            <a:avLst/>
          </a:prstGeom>
          <a:noFill/>
          <a:ln w="9525">
            <a:noFill/>
            <a:miter lim="800000"/>
            <a:headEnd/>
            <a:tailEnd/>
          </a:ln>
        </p:spPr>
        <p:txBody>
          <a:bodyPr>
            <a:spAutoFit/>
          </a:bodyPr>
          <a:lstStyle/>
          <a:p>
            <a:pPr>
              <a:spcBef>
                <a:spcPct val="50000"/>
              </a:spcBef>
            </a:pPr>
            <a:r>
              <a:rPr lang="en-US" sz="1400">
                <a:solidFill>
                  <a:srgbClr val="000000"/>
                </a:solidFill>
              </a:rPr>
              <a:t>Physician follows on-screen steps to re-engage patient into care and provide HIV treatment, as appropriate</a:t>
            </a:r>
          </a:p>
        </p:txBody>
      </p:sp>
      <p:pic>
        <p:nvPicPr>
          <p:cNvPr id="91147" name="Picture 4"/>
          <p:cNvPicPr>
            <a:picLocks noChangeAspect="1" noChangeArrowheads="1"/>
          </p:cNvPicPr>
          <p:nvPr/>
        </p:nvPicPr>
        <p:blipFill>
          <a:blip r:embed="rId7" cstate="print"/>
          <a:srcRect/>
          <a:stretch>
            <a:fillRect/>
          </a:stretch>
        </p:blipFill>
        <p:spPr bwMode="auto">
          <a:xfrm>
            <a:off x="1219200" y="1371600"/>
            <a:ext cx="6337300" cy="4845050"/>
          </a:xfrm>
          <a:prstGeom prst="rect">
            <a:avLst/>
          </a:prstGeom>
          <a:noFill/>
          <a:ln w="9525">
            <a:noFill/>
            <a:miter lim="800000"/>
            <a:headEnd/>
            <a:tailEnd/>
          </a:ln>
        </p:spPr>
      </p:pic>
      <p:grpSp>
        <p:nvGrpSpPr>
          <p:cNvPr id="2" name="Group 12"/>
          <p:cNvGrpSpPr>
            <a:grpSpLocks/>
          </p:cNvGrpSpPr>
          <p:nvPr/>
        </p:nvGrpSpPr>
        <p:grpSpPr bwMode="auto">
          <a:xfrm>
            <a:off x="6934200" y="4343400"/>
            <a:ext cx="1485900" cy="1790700"/>
            <a:chOff x="4368" y="2736"/>
            <a:chExt cx="936" cy="1128"/>
          </a:xfrm>
        </p:grpSpPr>
        <p:pic>
          <p:nvPicPr>
            <p:cNvPr id="9233" name="Picture 13"/>
            <p:cNvPicPr>
              <a:picLocks noChangeAspect="1" noChangeArrowheads="1"/>
            </p:cNvPicPr>
            <p:nvPr/>
          </p:nvPicPr>
          <p:blipFill>
            <a:blip r:embed="rId8" cstate="print"/>
            <a:srcRect/>
            <a:stretch>
              <a:fillRect/>
            </a:stretch>
          </p:blipFill>
          <p:spPr bwMode="auto">
            <a:xfrm>
              <a:off x="4368" y="2736"/>
              <a:ext cx="936" cy="1128"/>
            </a:xfrm>
            <a:prstGeom prst="rect">
              <a:avLst/>
            </a:prstGeom>
            <a:noFill/>
            <a:ln w="9525">
              <a:noFill/>
              <a:miter lim="800000"/>
              <a:headEnd/>
              <a:tailEnd/>
            </a:ln>
          </p:spPr>
        </p:pic>
        <p:sp>
          <p:nvSpPr>
            <p:cNvPr id="9234" name="Text Box 14"/>
            <p:cNvSpPr txBox="1">
              <a:spLocks noChangeArrowheads="1"/>
            </p:cNvSpPr>
            <p:nvPr/>
          </p:nvSpPr>
          <p:spPr bwMode="auto">
            <a:xfrm>
              <a:off x="4416" y="2832"/>
              <a:ext cx="576" cy="144"/>
            </a:xfrm>
            <a:prstGeom prst="rect">
              <a:avLst/>
            </a:prstGeom>
            <a:noFill/>
            <a:ln w="9525">
              <a:noFill/>
              <a:miter lim="800000"/>
              <a:headEnd/>
              <a:tailEnd/>
            </a:ln>
          </p:spPr>
          <p:txBody>
            <a:bodyPr>
              <a:spAutoFit/>
            </a:bodyPr>
            <a:lstStyle/>
            <a:p>
              <a:pPr>
                <a:spcBef>
                  <a:spcPct val="50000"/>
                </a:spcBef>
              </a:pPr>
              <a:r>
                <a:rPr lang="en-US" sz="900">
                  <a:solidFill>
                    <a:srgbClr val="99CC00"/>
                  </a:solidFill>
                </a:rPr>
                <a:t>HIV clinic</a:t>
              </a:r>
            </a:p>
          </p:txBody>
        </p:sp>
      </p:grpSp>
      <p:pic>
        <p:nvPicPr>
          <p:cNvPr id="91151" name="Picture 15"/>
          <p:cNvPicPr>
            <a:picLocks noChangeAspect="1" noChangeArrowheads="1"/>
          </p:cNvPicPr>
          <p:nvPr/>
        </p:nvPicPr>
        <p:blipFill>
          <a:blip r:embed="rId4" cstate="print"/>
          <a:srcRect/>
          <a:stretch>
            <a:fillRect/>
          </a:stretch>
        </p:blipFill>
        <p:spPr bwMode="auto">
          <a:xfrm>
            <a:off x="8229600" y="4572000"/>
            <a:ext cx="722313" cy="1428750"/>
          </a:xfrm>
          <a:prstGeom prst="rect">
            <a:avLst/>
          </a:prstGeom>
          <a:noFill/>
          <a:ln w="9525">
            <a:noFill/>
            <a:miter lim="800000"/>
            <a:headEnd/>
            <a:tailEnd/>
          </a:ln>
        </p:spPr>
      </p:pic>
      <p:cxnSp>
        <p:nvCxnSpPr>
          <p:cNvPr id="17" name="Straight Connector 16"/>
          <p:cNvCxnSpPr/>
          <p:nvPr/>
        </p:nvCxnSpPr>
        <p:spPr>
          <a:xfrm>
            <a:off x="1295400" y="1219200"/>
            <a:ext cx="6553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9231" name="Picture 14" descr="LAPHIE logo"/>
          <p:cNvPicPr>
            <a:picLocks noChangeAspect="1" noChangeArrowheads="1"/>
          </p:cNvPicPr>
          <p:nvPr/>
        </p:nvPicPr>
        <p:blipFill>
          <a:blip r:embed="rId9" cstate="print"/>
          <a:srcRect/>
          <a:stretch>
            <a:fillRect/>
          </a:stretch>
        </p:blipFill>
        <p:spPr bwMode="auto">
          <a:xfrm>
            <a:off x="6945313" y="6283325"/>
            <a:ext cx="2198687" cy="574675"/>
          </a:xfrm>
          <a:prstGeom prst="rect">
            <a:avLst/>
          </a:prstGeom>
          <a:noFill/>
          <a:ln w="9525">
            <a:noFill/>
            <a:miter lim="800000"/>
            <a:headEnd/>
            <a:tailEnd/>
          </a:ln>
        </p:spPr>
      </p:pic>
      <p:sp>
        <p:nvSpPr>
          <p:cNvPr id="9232" name="Slide Number Placeholder 2"/>
          <p:cNvSpPr>
            <a:spLocks noGrp="1"/>
          </p:cNvSpPr>
          <p:nvPr>
            <p:ph type="sldNum" sz="quarter" idx="12"/>
          </p:nvPr>
        </p:nvSpPr>
        <p:spPr>
          <a:xfrm>
            <a:off x="7010400" y="6076950"/>
            <a:ext cx="2133600" cy="476250"/>
          </a:xfrm>
          <a:noFill/>
        </p:spPr>
        <p:txBody>
          <a:bodyPr/>
          <a:lstStyle/>
          <a:p>
            <a:fld id="{ABA981E9-D747-4BE9-A105-E9C984C0F6D7}" type="slidenum">
              <a:rPr lang="en-US" smtClean="0">
                <a:latin typeface="Arial" pitchFamily="34" charset="0"/>
              </a:rPr>
              <a:pPr/>
              <a:t>7</a:t>
            </a:fld>
            <a:endParaRPr lang="en-US" smtClean="0">
              <a:latin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14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9114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114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14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9114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9114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9114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114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114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9114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91140"/>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9114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nodeType="clickEffect">
                                  <p:stCondLst>
                                    <p:cond delay="0"/>
                                  </p:stCondLst>
                                  <p:childTnLst>
                                    <p:set>
                                      <p:cBhvr>
                                        <p:cTn id="56" dur="1" fill="hold">
                                          <p:stCondLst>
                                            <p:cond delay="0"/>
                                          </p:stCondLst>
                                        </p:cTn>
                                        <p:tgtEl>
                                          <p:spTgt spid="91147"/>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91151"/>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91142" grpId="1"/>
      <p:bldP spid="91145" grpId="0"/>
      <p:bldP spid="91145" grpId="1"/>
      <p:bldP spid="91146" grpId="0"/>
      <p:bldP spid="9114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762000"/>
          </a:xfrm>
        </p:spPr>
        <p:txBody>
          <a:bodyPr>
            <a:noAutofit/>
          </a:bodyPr>
          <a:lstStyle/>
          <a:p>
            <a:pPr>
              <a:defRPr/>
            </a:pPr>
            <a:r>
              <a:rPr lang="en-US" sz="5400" b="1" dirty="0">
                <a:effectLst>
                  <a:outerShdw blurRad="38100" dist="38100" dir="2700000" algn="tl">
                    <a:srgbClr val="C0C0C0"/>
                  </a:outerShdw>
                </a:effectLst>
                <a:latin typeface="Calibri" pitchFamily="34" charset="0"/>
              </a:rPr>
              <a:t>Disease Alert Component</a:t>
            </a:r>
          </a:p>
        </p:txBody>
      </p:sp>
      <p:pic>
        <p:nvPicPr>
          <p:cNvPr id="10243" name="Picture 2"/>
          <p:cNvPicPr>
            <a:picLocks noChangeAspect="1" noChangeArrowheads="1"/>
          </p:cNvPicPr>
          <p:nvPr/>
        </p:nvPicPr>
        <p:blipFill>
          <a:blip r:embed="rId3" cstate="print"/>
          <a:srcRect/>
          <a:stretch>
            <a:fillRect/>
          </a:stretch>
        </p:blipFill>
        <p:spPr bwMode="auto">
          <a:xfrm>
            <a:off x="533400" y="838200"/>
            <a:ext cx="8077200" cy="5181600"/>
          </a:xfrm>
          <a:prstGeom prst="rect">
            <a:avLst/>
          </a:prstGeom>
          <a:noFill/>
          <a:ln w="9525" algn="ctr">
            <a:noFill/>
            <a:miter lim="800000"/>
            <a:headEnd/>
            <a:tailEnd/>
          </a:ln>
        </p:spPr>
      </p:pic>
      <p:pic>
        <p:nvPicPr>
          <p:cNvPr id="4" name="Picture 14" descr="LAPHIE-Final"/>
          <p:cNvPicPr>
            <a:picLocks noChangeAspect="1" noChangeArrowheads="1"/>
          </p:cNvPicPr>
          <p:nvPr/>
        </p:nvPicPr>
        <p:blipFill>
          <a:blip r:embed="rId4" cstate="print"/>
          <a:srcRect/>
          <a:stretch>
            <a:fillRect/>
          </a:stretch>
        </p:blipFill>
        <p:spPr bwMode="auto">
          <a:xfrm>
            <a:off x="6945313" y="6283325"/>
            <a:ext cx="2198687" cy="574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Calibri" pitchFamily="34" charset="0"/>
              </a:rPr>
              <a:t>How did we get where </a:t>
            </a:r>
            <a:b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Calibri" pitchFamily="34" charset="0"/>
              </a:rPr>
            </a:b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Calibri" pitchFamily="34" charset="0"/>
              </a:rPr>
              <a:t>we are today?</a:t>
            </a:r>
          </a:p>
        </p:txBody>
      </p:sp>
      <p:sp>
        <p:nvSpPr>
          <p:cNvPr id="13315" name="Content Placeholder 2"/>
          <p:cNvSpPr>
            <a:spLocks noGrp="1"/>
          </p:cNvSpPr>
          <p:nvPr>
            <p:ph sz="quarter" idx="1"/>
          </p:nvPr>
        </p:nvSpPr>
        <p:spPr>
          <a:xfrm>
            <a:off x="381000" y="1600200"/>
            <a:ext cx="8385175" cy="4495800"/>
          </a:xfrm>
        </p:spPr>
        <p:txBody>
          <a:bodyPr/>
          <a:lstStyle/>
          <a:p>
            <a:pPr marL="571500" lvl="1" indent="-571500">
              <a:spcBef>
                <a:spcPts val="1200"/>
              </a:spcBef>
              <a:buClr>
                <a:schemeClr val="accent2"/>
              </a:buClr>
              <a:buSzPct val="80000"/>
              <a:buFont typeface="Wingdings" pitchFamily="2" charset="2"/>
              <a:buChar char="ü"/>
            </a:pPr>
            <a:r>
              <a:rPr lang="en-US" sz="2000" b="1" dirty="0" smtClean="0">
                <a:latin typeface="Calibri" pitchFamily="34" charset="0"/>
                <a:ea typeface="Calibri" pitchFamily="34" charset="0"/>
                <a:cs typeface="Calibri" pitchFamily="34" charset="0"/>
              </a:rPr>
              <a:t>Assessed and modified technical infrastructure  </a:t>
            </a:r>
          </a:p>
          <a:p>
            <a:pPr marL="571500" lvl="1" indent="-571500">
              <a:spcBef>
                <a:spcPts val="1200"/>
              </a:spcBef>
              <a:buClr>
                <a:schemeClr val="accent2"/>
              </a:buClr>
              <a:buSzPct val="80000"/>
              <a:buFont typeface="Wingdings" pitchFamily="2" charset="2"/>
              <a:buChar char="ü"/>
            </a:pPr>
            <a:r>
              <a:rPr lang="en-US" sz="2000" b="1" dirty="0" smtClean="0">
                <a:latin typeface="Calibri" pitchFamily="34" charset="0"/>
                <a:ea typeface="Calibri" pitchFamily="34" charset="0"/>
                <a:cs typeface="Calibri" pitchFamily="34" charset="0"/>
              </a:rPr>
              <a:t>Designed messaging with iterative prototype process</a:t>
            </a:r>
          </a:p>
          <a:p>
            <a:pPr marL="571500" lvl="1" indent="-571500">
              <a:spcBef>
                <a:spcPts val="1200"/>
              </a:spcBef>
              <a:buClr>
                <a:schemeClr val="accent2"/>
              </a:buClr>
              <a:buSzPct val="80000"/>
              <a:buFont typeface="Wingdings" pitchFamily="2" charset="2"/>
              <a:buChar char="ü"/>
            </a:pPr>
            <a:r>
              <a:rPr lang="en-US" sz="2000" b="1" dirty="0" smtClean="0">
                <a:latin typeface="Calibri" pitchFamily="34" charset="0"/>
                <a:ea typeface="Calibri" pitchFamily="34" charset="0"/>
                <a:cs typeface="Calibri" pitchFamily="34" charset="0"/>
              </a:rPr>
              <a:t>Established partnership, governance  and  agreements</a:t>
            </a:r>
          </a:p>
          <a:p>
            <a:pPr marL="571500" lvl="1" indent="-571500">
              <a:spcBef>
                <a:spcPts val="1200"/>
              </a:spcBef>
              <a:buClr>
                <a:schemeClr val="accent2"/>
              </a:buClr>
              <a:buSzPct val="80000"/>
              <a:buFont typeface="Wingdings" pitchFamily="2" charset="2"/>
              <a:buChar char="ü"/>
            </a:pPr>
            <a:r>
              <a:rPr lang="en-US" sz="2000" b="1" dirty="0" smtClean="0">
                <a:latin typeface="Calibri" pitchFamily="34" charset="0"/>
                <a:ea typeface="Calibri" pitchFamily="34" charset="0"/>
                <a:cs typeface="Calibri" pitchFamily="34" charset="0"/>
              </a:rPr>
              <a:t>Conducted consumer research</a:t>
            </a:r>
          </a:p>
          <a:p>
            <a:pPr marL="571500" lvl="1" indent="-571500">
              <a:spcBef>
                <a:spcPts val="1200"/>
              </a:spcBef>
              <a:buClr>
                <a:schemeClr val="accent2"/>
              </a:buClr>
              <a:buSzPct val="80000"/>
              <a:buFont typeface="Wingdings" pitchFamily="2" charset="2"/>
              <a:buChar char="ü"/>
            </a:pPr>
            <a:r>
              <a:rPr lang="en-US" sz="2000" b="1" dirty="0" smtClean="0">
                <a:latin typeface="Calibri" pitchFamily="34" charset="0"/>
                <a:ea typeface="Calibri" pitchFamily="34" charset="0"/>
                <a:cs typeface="Calibri" pitchFamily="34" charset="0"/>
              </a:rPr>
              <a:t>Participated in an ethics review by national experts in biomedical ethics, public health ethics and AIDS privacy</a:t>
            </a:r>
          </a:p>
          <a:p>
            <a:pPr marL="571500" lvl="1" indent="-571500">
              <a:spcBef>
                <a:spcPts val="1200"/>
              </a:spcBef>
              <a:buClr>
                <a:schemeClr val="accent2"/>
              </a:buClr>
              <a:buSzPct val="80000"/>
              <a:buFont typeface="Wingdings" pitchFamily="2" charset="2"/>
              <a:buChar char="ü"/>
            </a:pPr>
            <a:r>
              <a:rPr lang="en-US" sz="2000" b="1" dirty="0" smtClean="0">
                <a:latin typeface="Calibri" pitchFamily="34" charset="0"/>
                <a:ea typeface="Calibri" pitchFamily="34" charset="0"/>
                <a:cs typeface="Calibri" pitchFamily="34" charset="0"/>
              </a:rPr>
              <a:t>Requested a legal review of legislation related to sharing of public health information</a:t>
            </a:r>
          </a:p>
          <a:p>
            <a:pPr marL="571500" lvl="1" indent="-571500">
              <a:spcBef>
                <a:spcPts val="1200"/>
              </a:spcBef>
              <a:buClr>
                <a:schemeClr val="accent2"/>
              </a:buClr>
              <a:buSzPct val="80000"/>
              <a:buFont typeface="Wingdings" pitchFamily="2" charset="2"/>
              <a:buChar char="ü"/>
            </a:pPr>
            <a:r>
              <a:rPr lang="en-US" sz="2000" b="1" dirty="0" smtClean="0">
                <a:latin typeface="Calibri" pitchFamily="34" charset="0"/>
                <a:ea typeface="Calibri" pitchFamily="34" charset="0"/>
                <a:cs typeface="Calibri" pitchFamily="34" charset="0"/>
              </a:rPr>
              <a:t>Raised community awareness and readiness</a:t>
            </a:r>
          </a:p>
          <a:p>
            <a:pPr marL="571500" lvl="1" indent="-571500">
              <a:spcBef>
                <a:spcPts val="1200"/>
              </a:spcBef>
              <a:buClr>
                <a:schemeClr val="accent2"/>
              </a:buClr>
              <a:buSzPct val="80000"/>
              <a:buFont typeface="Wingdings" pitchFamily="2" charset="2"/>
              <a:buChar char="ü"/>
            </a:pPr>
            <a:r>
              <a:rPr lang="en-US" sz="2000" b="1" dirty="0" smtClean="0">
                <a:latin typeface="Calibri" pitchFamily="34" charset="0"/>
                <a:ea typeface="Calibri" pitchFamily="34" charset="0"/>
                <a:cs typeface="Calibri" pitchFamily="34" charset="0"/>
              </a:rPr>
              <a:t>Prioritized open dialogue and established feedback mechanisms</a:t>
            </a:r>
          </a:p>
          <a:p>
            <a:endParaRPr lang="en-US" sz="2200" dirty="0" smtClean="0"/>
          </a:p>
        </p:txBody>
      </p:sp>
      <p:pic>
        <p:nvPicPr>
          <p:cNvPr id="4" name="Picture 14" descr="LAPHIE-Final"/>
          <p:cNvPicPr>
            <a:picLocks noChangeAspect="1" noChangeArrowheads="1"/>
          </p:cNvPicPr>
          <p:nvPr/>
        </p:nvPicPr>
        <p:blipFill>
          <a:blip r:embed="rId3" cstate="print"/>
          <a:srcRect/>
          <a:stretch>
            <a:fillRect/>
          </a:stretch>
        </p:blipFill>
        <p:spPr bwMode="auto">
          <a:xfrm>
            <a:off x="6945313" y="6283325"/>
            <a:ext cx="2198687" cy="574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TotalTime>
  <Words>1499</Words>
  <Application>Microsoft Macintosh PowerPoint</Application>
  <PresentationFormat>On-screen Show (4:3)</PresentationFormat>
  <Paragraphs>192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Median</vt:lpstr>
      <vt:lpstr>     Summit to End AIDS in America September 29, 2012 Las Vegas, NV</vt:lpstr>
      <vt:lpstr>PowerPoint Presentation</vt:lpstr>
      <vt:lpstr>Louisiana Public Health Information Exchange (LaPHIE)</vt:lpstr>
      <vt:lpstr>PowerPoint Presentation</vt:lpstr>
      <vt:lpstr>PowerPoint Presentation</vt:lpstr>
      <vt:lpstr>PowerPoint Presentation</vt:lpstr>
      <vt:lpstr>How LaPHIE Works…</vt:lpstr>
      <vt:lpstr>Disease Alert Component</vt:lpstr>
      <vt:lpstr>How did we get where  we are today?</vt:lpstr>
      <vt:lpstr>Considerations Using  Surveillance Data</vt:lpstr>
      <vt:lpstr>Preliminary Results 2/1/09 through 1/31/12 </vt:lpstr>
      <vt:lpstr>Messages through LaPHIE  </vt:lpstr>
      <vt:lpstr>Acceptability</vt:lpstr>
      <vt:lpstr>conclusion</vt:lpstr>
      <vt:lpstr>PowerPoint Presentation</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Herwehe, Jane</dc:creator>
  <cp:lastModifiedBy>Frank Beadle</cp:lastModifiedBy>
  <cp:revision>48</cp:revision>
  <dcterms:created xsi:type="dcterms:W3CDTF">2012-07-04T08:30:22Z</dcterms:created>
  <dcterms:modified xsi:type="dcterms:W3CDTF">2012-09-29T07:11:34Z</dcterms:modified>
</cp:coreProperties>
</file>